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6"/>
  </p:notesMasterIdLst>
  <p:sldIdLst>
    <p:sldId id="296" r:id="rId11"/>
    <p:sldId id="297" r:id="rId12"/>
    <p:sldId id="311" r:id="rId13"/>
    <p:sldId id="317" r:id="rId14"/>
    <p:sldId id="299" r:id="rId15"/>
    <p:sldId id="300" r:id="rId16"/>
    <p:sldId id="304" r:id="rId17"/>
    <p:sldId id="325" r:id="rId18"/>
    <p:sldId id="301" r:id="rId19"/>
    <p:sldId id="306" r:id="rId20"/>
    <p:sldId id="315" r:id="rId21"/>
    <p:sldId id="321" r:id="rId22"/>
    <p:sldId id="324" r:id="rId23"/>
    <p:sldId id="322" r:id="rId24"/>
    <p:sldId id="308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114" d="100"/>
          <a:sy n="114" d="100"/>
        </p:scale>
        <p:origin x="156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20/11/2020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20/11/2020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21.png"/><Relationship Id="rId5" Type="http://schemas.openxmlformats.org/officeDocument/2006/relationships/image" Target="../media/image20.tif"/><Relationship Id="rId10" Type="http://schemas.openxmlformats.org/officeDocument/2006/relationships/image" Target="../media/image24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5" Type="http://schemas.openxmlformats.org/officeDocument/2006/relationships/image" Target="../media/image15.png"/><Relationship Id="rId10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5" Type="http://schemas.openxmlformats.org/officeDocument/2006/relationships/image" Target="../media/image15.png"/><Relationship Id="rId10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10" Type="http://schemas.openxmlformats.org/officeDocument/2006/relationships/image" Target="../media/image22.png"/><Relationship Id="rId4" Type="http://schemas.openxmlformats.org/officeDocument/2006/relationships/image" Target="../media/image15.png"/><Relationship Id="rId9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11" Type="http://schemas.openxmlformats.org/officeDocument/2006/relationships/image" Target="../media/image13.png"/><Relationship Id="rId10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11" Type="http://schemas.openxmlformats.org/officeDocument/2006/relationships/image" Target="../media/image13.png"/><Relationship Id="rId10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8A0BC26-B221-449B-B00A-1EDD5E07D2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3768" y="2360517"/>
            <a:ext cx="6444031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01778" y="2867438"/>
            <a:ext cx="33269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Amir began with</a:t>
            </a: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some</a:t>
            </a:r>
            <a:r>
              <a:rPr lang="en-GB" sz="2800" dirty="0">
                <a:latin typeface="Comic Sans MS" panose="030F0702030302020204" pitchFamily="66" charset="0"/>
              </a:rPr>
              <a:t> blocks.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43170" y="4529757"/>
            <a:ext cx="6163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Then he added </a:t>
            </a:r>
            <a:r>
              <a:rPr lang="en-GB" sz="2800" dirty="0">
                <a:solidFill>
                  <a:srgbClr val="00B050"/>
                </a:solidFill>
                <a:latin typeface="Comic Sans MS" panose="030F0702030302020204" pitchFamily="66" charset="0"/>
              </a:rPr>
              <a:t>3</a:t>
            </a:r>
            <a:r>
              <a:rPr lang="en-GB" sz="2800" dirty="0">
                <a:latin typeface="Comic Sans MS" panose="030F0702030302020204" pitchFamily="66" charset="0"/>
              </a:rPr>
              <a:t> more blocks.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91254" y="5597442"/>
            <a:ext cx="7066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blocks did Amir begin with?</a:t>
            </a:r>
          </a:p>
        </p:txBody>
      </p:sp>
      <p:sp>
        <p:nvSpPr>
          <p:cNvPr id="15" name="Rounded Rectangular Callout 14"/>
          <p:cNvSpPr/>
          <p:nvPr/>
        </p:nvSpPr>
        <p:spPr>
          <a:xfrm>
            <a:off x="2165667" y="399627"/>
            <a:ext cx="1786861" cy="903080"/>
          </a:xfrm>
          <a:prstGeom prst="wedgeRoundRectCallout">
            <a:avLst>
              <a:gd name="adj1" fmla="val -70569"/>
              <a:gd name="adj2" fmla="val 19839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2165668" y="469893"/>
            <a:ext cx="1786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OH NOOOO!</a:t>
            </a:r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2034" y="569225"/>
            <a:ext cx="747045" cy="74704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494553" y="711914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pic>
        <p:nvPicPr>
          <p:cNvPr id="22" name="Picture 2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3114" y="456976"/>
            <a:ext cx="1207625" cy="971539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692901" y="5063600"/>
            <a:ext cx="5463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Amir’s tower </a:t>
            </a:r>
            <a:r>
              <a:rPr lang="en-GB" sz="2800" i="1" dirty="0">
                <a:latin typeface="Comic Sans MS" panose="030F0702030302020204" pitchFamily="66" charset="0"/>
              </a:rPr>
              <a:t>was</a:t>
            </a:r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rgbClr val="00B050"/>
                </a:solidFill>
                <a:latin typeface="Comic Sans MS" panose="030F0702030302020204" pitchFamily="66" charset="0"/>
              </a:rPr>
              <a:t>6</a:t>
            </a:r>
            <a:r>
              <a:rPr lang="en-GB" sz="2800" dirty="0">
                <a:latin typeface="Comic Sans MS" panose="030F0702030302020204" pitchFamily="66" charset="0"/>
              </a:rPr>
              <a:t> blocks tall.</a:t>
            </a: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86729">
            <a:off x="3332131" y="1992622"/>
            <a:ext cx="2545373" cy="2410112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321" y="1706476"/>
            <a:ext cx="1352661" cy="1259374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320" y="1311437"/>
            <a:ext cx="1352661" cy="1259374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319" y="919454"/>
            <a:ext cx="1352661" cy="1259374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7537132" y="5566664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3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8370">
            <a:off x="6189206" y="1359981"/>
            <a:ext cx="1352661" cy="1259374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1042">
            <a:off x="6932790" y="1744679"/>
            <a:ext cx="1352661" cy="1259374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6485">
            <a:off x="5848013" y="2037362"/>
            <a:ext cx="1352661" cy="1259374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79828">
            <a:off x="6536722" y="2815665"/>
            <a:ext cx="1352661" cy="1259374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21127">
            <a:off x="7090540" y="2928583"/>
            <a:ext cx="1352661" cy="1259374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844" y="2963411"/>
            <a:ext cx="1352661" cy="12593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1342111" y="1616002"/>
                <a:ext cx="77634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4400" b="0" i="1" smtClean="0">
                          <a:latin typeface="Cambria Math" panose="02040503050406030204" pitchFamily="18" charset="0"/>
                        </a:rPr>
                        <m:t> +</m:t>
                      </m:r>
                    </m:oMath>
                  </m:oMathPara>
                </a14:m>
                <a:endParaRPr lang="en-GB" sz="36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2111" y="1616002"/>
                <a:ext cx="776347" cy="76944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709817" y="1677557"/>
            <a:ext cx="661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965273" y="1681007"/>
            <a:ext cx="661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2658989" y="1616002"/>
                <a:ext cx="65053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4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16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8989" y="1616002"/>
                <a:ext cx="650537" cy="76944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ounded Rectangle 26"/>
          <p:cNvSpPr/>
          <p:nvPr/>
        </p:nvSpPr>
        <p:spPr>
          <a:xfrm>
            <a:off x="3131815" y="1643502"/>
            <a:ext cx="727772" cy="69811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ounded Rectangle 27"/>
          <p:cNvSpPr/>
          <p:nvPr/>
        </p:nvSpPr>
        <p:spPr>
          <a:xfrm>
            <a:off x="1949511" y="1651663"/>
            <a:ext cx="727772" cy="69811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ounded Rectangle 28"/>
          <p:cNvSpPr/>
          <p:nvPr/>
        </p:nvSpPr>
        <p:spPr>
          <a:xfrm>
            <a:off x="676452" y="1651663"/>
            <a:ext cx="727772" cy="69811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Box 29"/>
          <p:cNvSpPr txBox="1"/>
          <p:nvPr/>
        </p:nvSpPr>
        <p:spPr>
          <a:xfrm>
            <a:off x="3086767" y="1706739"/>
            <a:ext cx="865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91207" y="1687538"/>
            <a:ext cx="661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306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380000">
                                      <p:cBhvr>
                                        <p:cTn id="139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60000">
                                      <p:cBhvr>
                                        <p:cTn id="141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">
                                      <p:cBhvr>
                                        <p:cTn id="143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81481E-6 L -0.32222 -0.05555 " pathEditMode="relative" rAng="0" ptsTypes="AA">
                                      <p:cBhvr>
                                        <p:cTn id="145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11" y="-2778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7037E-6 L -0.24097 -0.06227 " pathEditMode="relative" rAng="0" ptsTypes="AA">
                                      <p:cBhvr>
                                        <p:cTn id="147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49" y="-3125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-0.20364 -0.03611 " pathEditMode="relative" rAng="0" ptsTypes="AA">
                                      <p:cBhvr>
                                        <p:cTn id="149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91" y="-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">
                                      <p:cBhvr>
                                        <p:cTn id="153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">
                                      <p:cBhvr>
                                        <p:cTn id="155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L -0.20764 0.00602 " pathEditMode="relative" rAng="0" ptsTypes="AA">
                                      <p:cBhvr>
                                        <p:cTn id="157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82" y="301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-0.00231 L -0.27951 -0.08958 " pathEditMode="relative" rAng="0" ptsTypes="AA">
                                      <p:cBhvr>
                                        <p:cTn id="159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49" y="-4375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 L -0.33941 -0.05023 " pathEditMode="relative" rAng="0" ptsTypes="AA">
                                      <p:cBhvr>
                                        <p:cTn id="161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79" y="-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 animBg="1"/>
      <p:bldP spid="16" grpId="0"/>
      <p:bldP spid="20" grpId="0"/>
      <p:bldP spid="32" grpId="0"/>
      <p:bldP spid="51" grpId="0"/>
      <p:bldP spid="23" grpId="0"/>
      <p:bldP spid="24" grpId="0"/>
      <p:bldP spid="24" grpId="1"/>
      <p:bldP spid="25" grpId="0"/>
      <p:bldP spid="26" grpId="0"/>
      <p:bldP spid="27" grpId="0" animBg="1"/>
      <p:bldP spid="28" grpId="0" animBg="1"/>
      <p:bldP spid="29" grpId="0" animBg="1"/>
      <p:bldP spid="30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28" y="513271"/>
            <a:ext cx="4475581" cy="30152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11075" y="1142145"/>
            <a:ext cx="1459906" cy="100818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96778" y="3851818"/>
            <a:ext cx="7066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Ron got       goldfish for his birthday.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59632">
            <a:off x="986314" y="1645197"/>
            <a:ext cx="1184016" cy="99457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95917" y="4605676"/>
            <a:ext cx="7668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He bought </a:t>
            </a:r>
            <a:r>
              <a:rPr lang="en-GB" sz="2800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   </a:t>
            </a:r>
            <a:r>
              <a:rPr lang="en-GB" sz="2800" dirty="0">
                <a:latin typeface="Comic Sans MS" panose="030F0702030302020204" pitchFamily="66" charset="0"/>
              </a:rPr>
              <a:t>  more with his birthday money.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8673" y="5359533"/>
            <a:ext cx="7066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Now Ron has        goldfish.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2675262" y="3815032"/>
            <a:ext cx="498225" cy="56832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ounded Rectangle 22"/>
          <p:cNvSpPr/>
          <p:nvPr/>
        </p:nvSpPr>
        <p:spPr>
          <a:xfrm>
            <a:off x="2545473" y="4565313"/>
            <a:ext cx="498225" cy="56832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ounded Rectangle 23"/>
          <p:cNvSpPr/>
          <p:nvPr/>
        </p:nvSpPr>
        <p:spPr>
          <a:xfrm>
            <a:off x="4446211" y="5240565"/>
            <a:ext cx="498225" cy="56832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/>
          <p:cNvSpPr txBox="1"/>
          <p:nvPr/>
        </p:nvSpPr>
        <p:spPr>
          <a:xfrm>
            <a:off x="2593852" y="3838899"/>
            <a:ext cx="66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5865453" y="2623251"/>
                <a:ext cx="548206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4400" b="0" i="1" smtClean="0">
                          <a:latin typeface="Cambria Math" panose="02040503050406030204" pitchFamily="18" charset="0"/>
                        </a:rPr>
                        <m:t> +</m:t>
                      </m:r>
                    </m:oMath>
                  </m:oMathPara>
                </a14:m>
                <a:endParaRPr lang="en-GB" sz="36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5453" y="2623251"/>
                <a:ext cx="548206" cy="76944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27"/>
          <p:cNvSpPr txBox="1"/>
          <p:nvPr/>
        </p:nvSpPr>
        <p:spPr>
          <a:xfrm>
            <a:off x="5233159" y="2632553"/>
            <a:ext cx="466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88615" y="2636003"/>
            <a:ext cx="466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7182330" y="2623251"/>
                <a:ext cx="45936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4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16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2330" y="2623251"/>
                <a:ext cx="459367" cy="769441"/>
              </a:xfrm>
              <a:prstGeom prst="rect">
                <a:avLst/>
              </a:prstGeom>
              <a:blipFill>
                <a:blip r:embed="rId9"/>
                <a:stretch>
                  <a:fillRect l="-52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/>
          <p:cNvSpPr txBox="1"/>
          <p:nvPr/>
        </p:nvSpPr>
        <p:spPr>
          <a:xfrm>
            <a:off x="7724072" y="2646024"/>
            <a:ext cx="466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7655156" y="2650750"/>
            <a:ext cx="513906" cy="582169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ounded Rectangle 32"/>
          <p:cNvSpPr/>
          <p:nvPr/>
        </p:nvSpPr>
        <p:spPr>
          <a:xfrm>
            <a:off x="6472852" y="2658911"/>
            <a:ext cx="513906" cy="582169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ounded Rectangle 33"/>
          <p:cNvSpPr/>
          <p:nvPr/>
        </p:nvSpPr>
        <p:spPr>
          <a:xfrm>
            <a:off x="5199793" y="2658911"/>
            <a:ext cx="513906" cy="582169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/>
          <p:cNvSpPr txBox="1"/>
          <p:nvPr/>
        </p:nvSpPr>
        <p:spPr>
          <a:xfrm>
            <a:off x="7620059" y="2621558"/>
            <a:ext cx="611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9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462817" y="4607426"/>
            <a:ext cx="66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364801" y="5289550"/>
            <a:ext cx="66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9</a:t>
            </a: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0368" flipH="1">
            <a:off x="2033675" y="1939556"/>
            <a:ext cx="1184016" cy="99457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9502">
            <a:off x="3209574" y="2091809"/>
            <a:ext cx="1184016" cy="994573"/>
          </a:xfrm>
          <a:prstGeom prst="rect">
            <a:avLst/>
          </a:prstGeom>
        </p:spPr>
      </p:pic>
      <p:sp>
        <p:nvSpPr>
          <p:cNvPr id="40" name="Rounded Rectangular Callout 39"/>
          <p:cNvSpPr/>
          <p:nvPr/>
        </p:nvSpPr>
        <p:spPr>
          <a:xfrm>
            <a:off x="6438572" y="1223890"/>
            <a:ext cx="1609968" cy="921521"/>
          </a:xfrm>
          <a:prstGeom prst="wedgeRoundRectCallout">
            <a:avLst>
              <a:gd name="adj1" fmla="val -61185"/>
              <a:gd name="adj2" fmla="val 9254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/>
          <p:cNvSpPr txBox="1"/>
          <p:nvPr/>
        </p:nvSpPr>
        <p:spPr>
          <a:xfrm>
            <a:off x="6438572" y="1271779"/>
            <a:ext cx="16099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The total is missing.</a:t>
            </a:r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3431">
            <a:off x="2524991" y="2409655"/>
            <a:ext cx="1184016" cy="99457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0498" flipH="1">
            <a:off x="3718886" y="1571234"/>
            <a:ext cx="1184016" cy="99457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0498" flipH="1">
            <a:off x="855621" y="1186642"/>
            <a:ext cx="1184016" cy="99457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94063">
            <a:off x="3059025" y="1274288"/>
            <a:ext cx="1184016" cy="99457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9502">
            <a:off x="2323818" y="1425366"/>
            <a:ext cx="1184016" cy="99457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9502">
            <a:off x="1183782" y="2312830"/>
            <a:ext cx="1184016" cy="994573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4477650" y="5196496"/>
            <a:ext cx="466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658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  <p:bldP spid="29" grpId="0"/>
      <p:bldP spid="31" grpId="0"/>
      <p:bldP spid="31" grpId="1"/>
      <p:bldP spid="35" grpId="0"/>
      <p:bldP spid="36" grpId="0"/>
      <p:bldP spid="37" grpId="0"/>
      <p:bldP spid="40" grpId="0" animBg="1"/>
      <p:bldP spid="41" grpId="0"/>
      <p:bldP spid="48" grpId="0"/>
      <p:bldP spid="4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9149B5D9-C8AD-408D-B9C5-5859D3DB6F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28" y="513271"/>
            <a:ext cx="4475581" cy="30152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11075" y="1520971"/>
            <a:ext cx="1459906" cy="100818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96778" y="3851818"/>
            <a:ext cx="7066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Ron got       goldfish for his birthday.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5917" y="4605676"/>
            <a:ext cx="7668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He bought </a:t>
            </a:r>
            <a:r>
              <a:rPr lang="en-GB" sz="2800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   </a:t>
            </a:r>
            <a:r>
              <a:rPr lang="en-GB" sz="2800" dirty="0">
                <a:latin typeface="Comic Sans MS" panose="030F0702030302020204" pitchFamily="66" charset="0"/>
              </a:rPr>
              <a:t>  more with his birthday money.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8673" y="5359533"/>
            <a:ext cx="7066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Now Ron has        goldfish.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2034" y="569225"/>
            <a:ext cx="747045" cy="74704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494553" y="711914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2675262" y="3815032"/>
            <a:ext cx="498225" cy="56832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ounded Rectangle 22"/>
          <p:cNvSpPr/>
          <p:nvPr/>
        </p:nvSpPr>
        <p:spPr>
          <a:xfrm>
            <a:off x="2545473" y="4554362"/>
            <a:ext cx="498225" cy="56832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ounded Rectangle 23"/>
          <p:cNvSpPr/>
          <p:nvPr/>
        </p:nvSpPr>
        <p:spPr>
          <a:xfrm>
            <a:off x="4446211" y="5240565"/>
            <a:ext cx="498225" cy="56832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/>
          <p:cNvSpPr txBox="1"/>
          <p:nvPr/>
        </p:nvSpPr>
        <p:spPr>
          <a:xfrm>
            <a:off x="2593852" y="3838899"/>
            <a:ext cx="66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5865453" y="2623251"/>
                <a:ext cx="548206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4400" b="0" i="1" smtClean="0">
                          <a:latin typeface="Cambria Math" panose="02040503050406030204" pitchFamily="18" charset="0"/>
                        </a:rPr>
                        <m:t> +</m:t>
                      </m:r>
                    </m:oMath>
                  </m:oMathPara>
                </a14:m>
                <a:endParaRPr lang="en-GB" sz="36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5453" y="2623251"/>
                <a:ext cx="548206" cy="76944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27"/>
          <p:cNvSpPr txBox="1"/>
          <p:nvPr/>
        </p:nvSpPr>
        <p:spPr>
          <a:xfrm>
            <a:off x="5233159" y="2632553"/>
            <a:ext cx="466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7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78716" y="2623251"/>
            <a:ext cx="466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7182330" y="2623251"/>
                <a:ext cx="45936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4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16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2330" y="2623251"/>
                <a:ext cx="459367" cy="769441"/>
              </a:xfrm>
              <a:prstGeom prst="rect">
                <a:avLst/>
              </a:prstGeom>
              <a:blipFill>
                <a:blip r:embed="rId9"/>
                <a:stretch>
                  <a:fillRect l="-52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/>
          <p:cNvSpPr txBox="1"/>
          <p:nvPr/>
        </p:nvSpPr>
        <p:spPr>
          <a:xfrm>
            <a:off x="6519972" y="2658911"/>
            <a:ext cx="466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7655156" y="2650750"/>
            <a:ext cx="513906" cy="582169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ounded Rectangle 32"/>
          <p:cNvSpPr/>
          <p:nvPr/>
        </p:nvSpPr>
        <p:spPr>
          <a:xfrm>
            <a:off x="6472852" y="2658911"/>
            <a:ext cx="513906" cy="582169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ounded Rectangle 33"/>
          <p:cNvSpPr/>
          <p:nvPr/>
        </p:nvSpPr>
        <p:spPr>
          <a:xfrm>
            <a:off x="5199793" y="2658911"/>
            <a:ext cx="513906" cy="582169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/>
          <p:cNvSpPr txBox="1"/>
          <p:nvPr/>
        </p:nvSpPr>
        <p:spPr>
          <a:xfrm>
            <a:off x="6438572" y="2674144"/>
            <a:ext cx="611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462817" y="4596475"/>
            <a:ext cx="66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364801" y="5289550"/>
            <a:ext cx="66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8</a:t>
            </a: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0368" flipH="1">
            <a:off x="1034038" y="1337017"/>
            <a:ext cx="1184016" cy="99457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9502">
            <a:off x="3559862" y="2293354"/>
            <a:ext cx="1184016" cy="994573"/>
          </a:xfrm>
          <a:prstGeom prst="rect">
            <a:avLst/>
          </a:prstGeom>
        </p:spPr>
      </p:pic>
      <p:sp>
        <p:nvSpPr>
          <p:cNvPr id="40" name="Rounded Rectangular Callout 39"/>
          <p:cNvSpPr/>
          <p:nvPr/>
        </p:nvSpPr>
        <p:spPr>
          <a:xfrm>
            <a:off x="6438571" y="1602716"/>
            <a:ext cx="1703273" cy="921521"/>
          </a:xfrm>
          <a:prstGeom prst="wedgeRoundRectCallout">
            <a:avLst>
              <a:gd name="adj1" fmla="val -61185"/>
              <a:gd name="adj2" fmla="val 9254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/>
          <p:cNvSpPr txBox="1"/>
          <p:nvPr/>
        </p:nvSpPr>
        <p:spPr>
          <a:xfrm>
            <a:off x="6442229" y="1658126"/>
            <a:ext cx="17032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One part is missing.</a:t>
            </a:r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3431">
            <a:off x="2505907" y="2412499"/>
            <a:ext cx="1184016" cy="99457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0498" flipH="1">
            <a:off x="863556" y="2259919"/>
            <a:ext cx="1184016" cy="99457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94063">
            <a:off x="3156782" y="1292140"/>
            <a:ext cx="1184016" cy="99457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9502">
            <a:off x="2304734" y="1428210"/>
            <a:ext cx="1184016" cy="994573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2578645" y="4493099"/>
            <a:ext cx="466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?</a:t>
            </a: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0498" flipH="1">
            <a:off x="1698429" y="1940660"/>
            <a:ext cx="1184016" cy="99457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9502">
            <a:off x="3695886" y="1790700"/>
            <a:ext cx="1184016" cy="9945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584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  <p:bldP spid="29" grpId="0"/>
      <p:bldP spid="31" grpId="0"/>
      <p:bldP spid="31" grpId="1"/>
      <p:bldP spid="35" grpId="0"/>
      <p:bldP spid="36" grpId="0"/>
      <p:bldP spid="37" grpId="0"/>
      <p:bldP spid="40" grpId="0" animBg="1"/>
      <p:bldP spid="41" grpId="0"/>
      <p:bldP spid="48" grpId="0"/>
      <p:bldP spid="4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88243A73-C048-4EF9-91D3-30EBED449F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28" y="513271"/>
            <a:ext cx="4475581" cy="30152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11075" y="1520971"/>
            <a:ext cx="1459906" cy="100818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96778" y="3851818"/>
            <a:ext cx="7066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Ron got       goldfish for his birthday.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5917" y="4605676"/>
            <a:ext cx="7668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He bought </a:t>
            </a:r>
            <a:r>
              <a:rPr lang="en-GB" sz="2800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   </a:t>
            </a:r>
            <a:r>
              <a:rPr lang="en-GB" sz="2800" dirty="0">
                <a:latin typeface="Comic Sans MS" panose="030F0702030302020204" pitchFamily="66" charset="0"/>
              </a:rPr>
              <a:t>  more with his birthday money.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8673" y="5359533"/>
            <a:ext cx="7066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Now Ron has        goldfish.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2034" y="569225"/>
            <a:ext cx="747045" cy="74704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494553" y="711914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2675262" y="3815032"/>
            <a:ext cx="498225" cy="56832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ounded Rectangle 22"/>
          <p:cNvSpPr/>
          <p:nvPr/>
        </p:nvSpPr>
        <p:spPr>
          <a:xfrm>
            <a:off x="2545473" y="4576264"/>
            <a:ext cx="498225" cy="56832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ounded Rectangle 23"/>
          <p:cNvSpPr/>
          <p:nvPr/>
        </p:nvSpPr>
        <p:spPr>
          <a:xfrm>
            <a:off x="4446211" y="5240565"/>
            <a:ext cx="498225" cy="56832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/>
          <p:cNvSpPr txBox="1"/>
          <p:nvPr/>
        </p:nvSpPr>
        <p:spPr>
          <a:xfrm>
            <a:off x="2593852" y="3838899"/>
            <a:ext cx="66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5865453" y="2623251"/>
                <a:ext cx="548206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4400" b="0" i="1" smtClean="0">
                          <a:latin typeface="Cambria Math" panose="02040503050406030204" pitchFamily="18" charset="0"/>
                        </a:rPr>
                        <m:t> +</m:t>
                      </m:r>
                    </m:oMath>
                  </m:oMathPara>
                </a14:m>
                <a:endParaRPr lang="en-GB" sz="36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5453" y="2623251"/>
                <a:ext cx="548206" cy="76944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27"/>
          <p:cNvSpPr txBox="1"/>
          <p:nvPr/>
        </p:nvSpPr>
        <p:spPr>
          <a:xfrm>
            <a:off x="5233159" y="2632553"/>
            <a:ext cx="466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78716" y="2623251"/>
            <a:ext cx="466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7182330" y="2623251"/>
                <a:ext cx="45936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4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16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2330" y="2623251"/>
                <a:ext cx="459367" cy="769441"/>
              </a:xfrm>
              <a:prstGeom prst="rect">
                <a:avLst/>
              </a:prstGeom>
              <a:blipFill>
                <a:blip r:embed="rId9"/>
                <a:stretch>
                  <a:fillRect l="-52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/>
          <p:cNvSpPr txBox="1"/>
          <p:nvPr/>
        </p:nvSpPr>
        <p:spPr>
          <a:xfrm>
            <a:off x="5251690" y="2632553"/>
            <a:ext cx="466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7655156" y="2650750"/>
            <a:ext cx="513906" cy="582169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ounded Rectangle 32"/>
          <p:cNvSpPr/>
          <p:nvPr/>
        </p:nvSpPr>
        <p:spPr>
          <a:xfrm>
            <a:off x="6472852" y="2658911"/>
            <a:ext cx="513906" cy="582169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ounded Rectangle 33"/>
          <p:cNvSpPr/>
          <p:nvPr/>
        </p:nvSpPr>
        <p:spPr>
          <a:xfrm>
            <a:off x="5199793" y="2658911"/>
            <a:ext cx="513906" cy="582169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/>
          <p:cNvSpPr txBox="1"/>
          <p:nvPr/>
        </p:nvSpPr>
        <p:spPr>
          <a:xfrm>
            <a:off x="6438572" y="2660197"/>
            <a:ext cx="611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462817" y="4618377"/>
            <a:ext cx="66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364801" y="5289550"/>
            <a:ext cx="66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6</a:t>
            </a: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0368" flipH="1">
            <a:off x="1307212" y="1577791"/>
            <a:ext cx="1184016" cy="99457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9502">
            <a:off x="2945744" y="2246586"/>
            <a:ext cx="1184016" cy="994573"/>
          </a:xfrm>
          <a:prstGeom prst="rect">
            <a:avLst/>
          </a:prstGeom>
        </p:spPr>
      </p:pic>
      <p:sp>
        <p:nvSpPr>
          <p:cNvPr id="40" name="Rounded Rectangular Callout 39"/>
          <p:cNvSpPr/>
          <p:nvPr/>
        </p:nvSpPr>
        <p:spPr>
          <a:xfrm>
            <a:off x="6438572" y="1602716"/>
            <a:ext cx="1609968" cy="921521"/>
          </a:xfrm>
          <a:prstGeom prst="wedgeRoundRectCallout">
            <a:avLst>
              <a:gd name="adj1" fmla="val -61185"/>
              <a:gd name="adj2" fmla="val 9254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/>
          <p:cNvSpPr txBox="1"/>
          <p:nvPr/>
        </p:nvSpPr>
        <p:spPr>
          <a:xfrm>
            <a:off x="6401001" y="1632705"/>
            <a:ext cx="1685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One part is missing.</a:t>
            </a:r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3431">
            <a:off x="2257810" y="-19006"/>
            <a:ext cx="1184016" cy="99457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0498" flipH="1">
            <a:off x="1030657" y="2135237"/>
            <a:ext cx="1184016" cy="99457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94063">
            <a:off x="3455709" y="1455646"/>
            <a:ext cx="1184016" cy="99457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9502">
            <a:off x="2317379" y="1499133"/>
            <a:ext cx="1184016" cy="994573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2723430" y="3789679"/>
            <a:ext cx="466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25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1 0 L 0.0283 0.08588 C 0.04479 0.10417 0.05399 0.13125 0.05399 0.15949 C 0.05399 0.19167 0.04479 0.21713 0.0283 0.23542 L -0.0441 0.32153 " pathEditMode="relative" rAng="0" ptsTypes="AAAAA">
                                      <p:cBhvr>
                                        <p:cTn id="2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6" y="1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33333E-6 1.11111E-6 C -3.33333E-6 0.02268 0.02344 0.0412 0.05209 0.0412 C 0.08577 0.0412 0.09792 0.0206 0.10313 0.00833 L 0.10834 -0.00833 C 0.11355 -0.0206 0.12657 -0.04097 0.16459 -0.04097 C 0.18907 -0.04097 0.21684 -0.02269 0.21684 1.11111E-6 C 0.21684 0.02268 0.18907 0.0412 0.16459 0.0412 C 0.12657 0.0412 0.11355 0.0206 0.10834 0.00833 L 0.10313 -0.00833 C 0.09792 -0.0206 0.08577 -0.04097 0.05209 -0.04097 C 0.02344 -0.04097 -3.33333E-6 -0.02269 -3.33333E-6 1.11111E-6 Z " pathEditMode="relative" rAng="0" ptsTypes="AAAAAAAAAAA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E-6 -0.01898 C 5E-6 0.0037 0.02032 0.02222 0.04497 0.02222 C 0.07414 0.02222 0.08473 0.00162 0.08924 -0.01065 L 0.09376 -0.02731 C 0.09827 -0.03958 0.10955 -0.05995 0.14254 -0.05995 C 0.16355 -0.05995 0.18768 -0.04167 0.18768 -0.01898 C 0.18768 0.0037 0.16355 0.02222 0.14254 0.02222 C 0.10955 0.02222 0.09827 0.00162 0.09376 -0.01065 L 0.08924 -0.02731 C 0.08473 -0.03958 0.07414 -0.05995 0.04497 -0.05995 C 0.02032 -0.05995 5E-6 -0.04167 5E-6 -0.01898 Z " pathEditMode="relative" rAng="0" ptsTypes="AAAAAAAAAAA">
                                      <p:cBhvr>
                                        <p:cTn id="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75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.55112E-17 -0.01898 C 5.55112E-17 0.00371 0.00486 0.02223 0.01094 0.02223 C 0.01806 0.02223 0.02049 0.00162 0.0217 -0.01064 L 0.02274 -0.02731 C 0.02378 -0.03958 0.02656 -0.05995 0.03455 -0.05995 C 0.03976 -0.05995 0.04566 -0.04166 0.04566 -0.01898 C 0.04566 0.00371 0.03976 0.02223 0.03455 0.02223 C 0.02656 0.02223 0.02378 0.00162 0.02274 -0.01064 L 0.0217 -0.02731 C 0.02049 -0.03958 0.01806 -0.05995 0.01094 -0.05995 C 0.00486 -0.05995 5.55112E-17 -0.04166 5.55112E-17 -0.01898 Z " pathEditMode="relative" rAng="0" ptsTypes="AAAAAAAAAAA">
                                      <p:cBhvr>
                                        <p:cTn id="50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4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2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77778E-6 -0.01899 C -2.77778E-6 0.0037 0.00486 0.02222 0.01094 0.02222 C 0.01806 0.02222 0.02049 0.00162 0.0217 -0.01065 L 0.02275 -0.02732 C 0.02379 -0.03959 0.02657 -0.05996 0.03455 -0.05996 C 0.03976 -0.05996 0.04566 -0.04167 0.04566 -0.01899 C 0.04566 0.0037 0.03976 0.02222 0.03455 0.02222 C 0.02657 0.02222 0.02379 0.00162 0.02275 -0.01065 L 0.0217 -0.02732 C 0.02049 -0.03959 0.01806 -0.05996 0.01094 -0.05996 C 0.00486 -0.05996 -2.77778E-6 -0.04167 -2.77778E-6 -0.01899 Z " pathEditMode="relative" rAng="0" ptsTypes="AAAAAAAAAAA">
                                      <p:cBhvr>
                                        <p:cTn id="52" dur="10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4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61111E-6 -0.01389 C 0.01181 -0.02639 0.03282 -0.04399 0.05782 -0.04399 C 0.09497 -0.04399 0.125 -0.02547 0.125 -0.00232 C 0.125 0.00532 0.12205 0.01203 0.11598 0.01828 C 0.11702 0.01828 -0.00295 0.08055 -0.00295 0.08171 C -0.00295 0.08055 -0.11718 0.01828 -0.11614 0.01828 C -0.12222 0.01203 -0.125 0.00532 -0.125 -0.00232 C -0.125 -0.02547 -0.09514 -0.04399 -0.05711 -0.04399 C -0.03298 -0.04399 -0.01198 -0.02639 -3.61111E-6 -0.01389 Z " pathEditMode="relative" rAng="0" ptsTypes="AAAAAAAAA">
                                      <p:cBhvr>
                                        <p:cTn id="5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  <p:bldP spid="29" grpId="0"/>
      <p:bldP spid="31" grpId="0"/>
      <p:bldP spid="31" grpId="1"/>
      <p:bldP spid="35" grpId="0"/>
      <p:bldP spid="36" grpId="0"/>
      <p:bldP spid="37" grpId="0"/>
      <p:bldP spid="40" grpId="0" animBg="1"/>
      <p:bldP spid="41" grpId="0"/>
      <p:bldP spid="48" grpId="0"/>
      <p:bldP spid="4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11075" y="1520971"/>
            <a:ext cx="1459906" cy="100818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96778" y="3851818"/>
            <a:ext cx="7066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Ron got       goldfish for his birthday.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5917" y="4605676"/>
            <a:ext cx="7668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He bought </a:t>
            </a:r>
            <a:r>
              <a:rPr lang="en-GB" sz="2800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   </a:t>
            </a:r>
            <a:r>
              <a:rPr lang="en-GB" sz="2800" dirty="0">
                <a:latin typeface="Comic Sans MS" panose="030F0702030302020204" pitchFamily="66" charset="0"/>
              </a:rPr>
              <a:t>  more with his birthday money.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8673" y="5359533"/>
            <a:ext cx="7066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Now Ron has        goldfish.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2034" y="569225"/>
            <a:ext cx="747045" cy="74704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494553" y="711914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2675262" y="3815032"/>
            <a:ext cx="498225" cy="56832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ounded Rectangle 22"/>
          <p:cNvSpPr/>
          <p:nvPr/>
        </p:nvSpPr>
        <p:spPr>
          <a:xfrm>
            <a:off x="2545473" y="4554365"/>
            <a:ext cx="498225" cy="56832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ounded Rectangle 23"/>
          <p:cNvSpPr/>
          <p:nvPr/>
        </p:nvSpPr>
        <p:spPr>
          <a:xfrm>
            <a:off x="4446211" y="5240565"/>
            <a:ext cx="498225" cy="56832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5865453" y="2623251"/>
                <a:ext cx="548206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4400" b="0" i="1" smtClean="0">
                          <a:latin typeface="Cambria Math" panose="02040503050406030204" pitchFamily="18" charset="0"/>
                        </a:rPr>
                        <m:t> +</m:t>
                      </m:r>
                    </m:oMath>
                  </m:oMathPara>
                </a14:m>
                <a:endParaRPr lang="en-GB" sz="36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5453" y="2623251"/>
                <a:ext cx="548206" cy="76944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7182330" y="2623251"/>
                <a:ext cx="45936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4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16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2330" y="2623251"/>
                <a:ext cx="459367" cy="769441"/>
              </a:xfrm>
              <a:prstGeom prst="rect">
                <a:avLst/>
              </a:prstGeom>
              <a:blipFill>
                <a:blip r:embed="rId9"/>
                <a:stretch>
                  <a:fillRect l="-52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ounded Rectangle 31"/>
          <p:cNvSpPr/>
          <p:nvPr/>
        </p:nvSpPr>
        <p:spPr>
          <a:xfrm>
            <a:off x="7655156" y="2650750"/>
            <a:ext cx="513906" cy="582169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ounded Rectangle 32"/>
          <p:cNvSpPr/>
          <p:nvPr/>
        </p:nvSpPr>
        <p:spPr>
          <a:xfrm>
            <a:off x="6472852" y="2658911"/>
            <a:ext cx="513906" cy="582169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ounded Rectangle 33"/>
          <p:cNvSpPr/>
          <p:nvPr/>
        </p:nvSpPr>
        <p:spPr>
          <a:xfrm>
            <a:off x="5199793" y="2658911"/>
            <a:ext cx="513906" cy="582169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ounded Rectangular Callout 39"/>
          <p:cNvSpPr/>
          <p:nvPr/>
        </p:nvSpPr>
        <p:spPr>
          <a:xfrm>
            <a:off x="6438572" y="1602716"/>
            <a:ext cx="1609968" cy="921521"/>
          </a:xfrm>
          <a:prstGeom prst="wedgeRoundRectCallout">
            <a:avLst>
              <a:gd name="adj1" fmla="val -61185"/>
              <a:gd name="adj2" fmla="val 9254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/>
          <p:cNvSpPr txBox="1"/>
          <p:nvPr/>
        </p:nvSpPr>
        <p:spPr>
          <a:xfrm>
            <a:off x="6413660" y="1666493"/>
            <a:ext cx="17009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Make your own story</a:t>
            </a:r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064F421-3997-47C8-9252-0E0B61455A2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28" y="513271"/>
            <a:ext cx="4475581" cy="30152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5723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1923779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34776"/>
                <a:ext cx="7497474" cy="569386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omic Sans MS" panose="030F0702030302020204" pitchFamily="66" charset="0"/>
                  </a:rPr>
                  <a:t>1) What symbol is missing?   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GB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en-GB" sz="2800" dirty="0">
                    <a:latin typeface="Comic Sans MS" panose="030F0702030302020204" pitchFamily="66" charset="0"/>
                  </a:rPr>
                  <a:t>3        7</a:t>
                </a: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              </a:t>
                </a: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2) Five is equal to one plus ____  </a:t>
                </a: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3) What number is missing?</a:t>
                </a: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4) First                   arrived. Then</a:t>
                </a: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    </a:t>
                </a: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     Now there are ___  pigs.                 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5693866"/>
              </a:xfrm>
              <a:prstGeom prst="rect">
                <a:avLst/>
              </a:prstGeom>
              <a:blipFill>
                <a:blip r:embed="rId4"/>
                <a:stretch>
                  <a:fillRect l="-1626" t="-1178" b="-203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Oval 2"/>
          <p:cNvSpPr/>
          <p:nvPr/>
        </p:nvSpPr>
        <p:spPr>
          <a:xfrm>
            <a:off x="6610589" y="378206"/>
            <a:ext cx="504000" cy="50400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31470" y="2337871"/>
            <a:ext cx="1730819" cy="173268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693727" y="3450709"/>
            <a:ext cx="66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03925" y="2942605"/>
            <a:ext cx="66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93727" y="2431406"/>
            <a:ext cx="66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4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433" y="4237573"/>
            <a:ext cx="1747283" cy="102189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96879" y="4237573"/>
            <a:ext cx="973290" cy="1034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706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34776"/>
                <a:ext cx="7497474" cy="569386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omic Sans MS" panose="030F0702030302020204" pitchFamily="66" charset="0"/>
                  </a:rPr>
                  <a:t>1) What symbol is missing?   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GB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en-GB" sz="2800" dirty="0">
                    <a:latin typeface="Comic Sans MS" panose="030F0702030302020204" pitchFamily="66" charset="0"/>
                  </a:rPr>
                  <a:t>3        7</a:t>
                </a: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              </a:t>
                </a: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2) Five is equal to one plus ____  </a:t>
                </a: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3) What number is missing?</a:t>
                </a: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endParaRPr lang="en-GB" sz="2800" dirty="0">
                  <a:latin typeface="Comic Sans MS" panose="030F0702030302020204" pitchFamily="66" charset="0"/>
                </a:endParaRP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4) First                   arrived. Then</a:t>
                </a: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    </a:t>
                </a:r>
              </a:p>
              <a:p>
                <a:r>
                  <a:rPr lang="en-GB" sz="2800" dirty="0">
                    <a:latin typeface="Comic Sans MS" panose="030F0702030302020204" pitchFamily="66" charset="0"/>
                  </a:rPr>
                  <a:t>     Now there are ___  pigs.                 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34776"/>
                <a:ext cx="7497474" cy="5693866"/>
              </a:xfrm>
              <a:prstGeom prst="rect">
                <a:avLst/>
              </a:prstGeom>
              <a:blipFill>
                <a:blip r:embed="rId5"/>
                <a:stretch>
                  <a:fillRect l="-1626" t="-1178" b="-203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Oval 2"/>
          <p:cNvSpPr/>
          <p:nvPr/>
        </p:nvSpPr>
        <p:spPr>
          <a:xfrm>
            <a:off x="6610589" y="378206"/>
            <a:ext cx="504000" cy="50400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31470" y="2337871"/>
            <a:ext cx="1730819" cy="173268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693727" y="3450709"/>
            <a:ext cx="66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03925" y="2942605"/>
            <a:ext cx="66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93727" y="2431406"/>
            <a:ext cx="66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4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433" y="4237573"/>
            <a:ext cx="1747283" cy="102189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96879" y="4237573"/>
            <a:ext cx="973290" cy="103495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515605" y="1567544"/>
            <a:ext cx="66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94590" y="5457120"/>
            <a:ext cx="66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76943" y="2951495"/>
            <a:ext cx="66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34415" y="349697"/>
            <a:ext cx="46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415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7625" y="3414878"/>
            <a:ext cx="6171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A tree had </a:t>
            </a:r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2</a:t>
            </a:r>
            <a:r>
              <a:rPr lang="en-GB" sz="2800" dirty="0">
                <a:latin typeface="Comic Sans MS" panose="030F0702030302020204" pitchFamily="66" charset="0"/>
              </a:rPr>
              <a:t> birds.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2164" y="2310424"/>
            <a:ext cx="452773" cy="48192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034" y="307006"/>
            <a:ext cx="2712614" cy="310787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7792" y="2280752"/>
            <a:ext cx="452773" cy="48192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2773" y="2191948"/>
            <a:ext cx="452773" cy="48192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0282" y="2232045"/>
            <a:ext cx="452773" cy="48192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147625" y="3961117"/>
            <a:ext cx="6171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4</a:t>
            </a:r>
            <a:r>
              <a:rPr lang="en-GB" sz="2800" dirty="0">
                <a:latin typeface="Comic Sans MS" panose="030F0702030302020204" pitchFamily="66" charset="0"/>
              </a:rPr>
              <a:t> more birds flew in.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55408" y="4507356"/>
            <a:ext cx="6955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Now there </a:t>
            </a:r>
            <a:r>
              <a:rPr lang="en-GB" sz="2800" u="sng" dirty="0">
                <a:latin typeface="Comic Sans MS" panose="030F0702030302020204" pitchFamily="66" charset="0"/>
              </a:rPr>
              <a:t>	</a:t>
            </a:r>
            <a:r>
              <a:rPr lang="en-GB" sz="2800" dirty="0">
                <a:latin typeface="Comic Sans MS" panose="030F0702030302020204" pitchFamily="66" charset="0"/>
              </a:rPr>
              <a:t> are birds on the tree.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3341708" y="5161198"/>
                <a:ext cx="77634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4400" b="0" i="1" smtClean="0">
                          <a:latin typeface="Cambria Math" panose="02040503050406030204" pitchFamily="18" charset="0"/>
                        </a:rPr>
                        <m:t> +</m:t>
                      </m:r>
                    </m:oMath>
                  </m:oMathPara>
                </a14:m>
                <a:endParaRPr lang="en-GB" sz="36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1708" y="5161198"/>
                <a:ext cx="776347" cy="76944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2709414" y="5222753"/>
            <a:ext cx="661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964870" y="5226203"/>
            <a:ext cx="661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4658586" y="5161198"/>
                <a:ext cx="65053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4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16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8586" y="5161198"/>
                <a:ext cx="650537" cy="76944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>
            <a:off x="5200085" y="5214591"/>
            <a:ext cx="661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131412" y="5188698"/>
            <a:ext cx="727772" cy="69811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ounded Rectangle 28"/>
          <p:cNvSpPr/>
          <p:nvPr/>
        </p:nvSpPr>
        <p:spPr>
          <a:xfrm>
            <a:off x="3949108" y="5196859"/>
            <a:ext cx="727772" cy="69811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ounded Rectangle 29"/>
          <p:cNvSpPr/>
          <p:nvPr/>
        </p:nvSpPr>
        <p:spPr>
          <a:xfrm>
            <a:off x="2676049" y="5196859"/>
            <a:ext cx="727772" cy="69811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/>
          <p:cNvSpPr txBox="1"/>
          <p:nvPr/>
        </p:nvSpPr>
        <p:spPr>
          <a:xfrm>
            <a:off x="5188611" y="5222722"/>
            <a:ext cx="661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accent6"/>
                </a:solidFill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83F6E94-28C9-430B-81BF-B82A8CF0A8D4}"/>
              </a:ext>
            </a:extLst>
          </p:cNvPr>
          <p:cNvSpPr/>
          <p:nvPr/>
        </p:nvSpPr>
        <p:spPr>
          <a:xfrm>
            <a:off x="3087349" y="4507356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chemeClr val="accent6"/>
                </a:solidFill>
                <a:latin typeface="Comic Sans MS" panose="030F0702030302020204" pitchFamily="66" charset="0"/>
              </a:rPr>
              <a:t>6</a:t>
            </a:r>
            <a:endParaRPr lang="en-GB" sz="2800" dirty="0">
              <a:solidFill>
                <a:schemeClr val="accent6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54E5BD1B-0340-4848-8D24-422EB429E78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32034" y="569225"/>
            <a:ext cx="747045" cy="747045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76A6C368-AE01-4FF5-92BC-D695AC491DD8}"/>
              </a:ext>
            </a:extLst>
          </p:cNvPr>
          <p:cNvSpPr txBox="1"/>
          <p:nvPr/>
        </p:nvSpPr>
        <p:spPr>
          <a:xfrm>
            <a:off x="5494553" y="711914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0.03657 C 4.72222E-6 -0.00162 0.06163 0.02546 0.13628 0.02546 C 0.21354 0.02546 0.27552 -0.00162 0.27552 -0.03657 C 0.27552 -0.07153 0.33697 -0.09861 0.41441 -0.09861 C 0.48958 -0.09861 0.55121 -0.07153 0.55121 -0.03657 " pathEditMode="relative" rAng="0" ptsTypes="AAAAA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52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2107 C -3.33333E-6 0.06736 0.05104 0.10347 0.11268 0.10347 C 0.17622 0.10347 0.22743 0.06736 0.22743 0.02107 C 0.22743 -0.02523 0.27795 -0.06111 0.34184 -0.06111 C 0.40382 -0.06111 0.45486 -0.02523 0.45486 0.02107 " pathEditMode="relative" rAng="0" ptsTypes="AAAAA">
                                      <p:cBhvr>
                                        <p:cTn id="24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43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0.01713 C 2.77778E-6 0.01782 0.05746 0.04491 0.12743 0.04491 C 0.19948 0.04491 0.25712 0.01782 0.25712 -0.01713 C 0.25712 -0.05208 0.31458 -0.07917 0.38663 -0.07917 C 0.45659 -0.07917 0.51423 -0.05208 0.51423 -0.01713 " pathEditMode="relative" rAng="0" ptsTypes="AAAAA">
                                      <p:cBhvr>
                                        <p:cTn id="26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12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-0.01783 C 0.00208 0.01713 0.05868 0.04421 0.12864 0.04421 C 0.20034 0.04421 0.25798 0.01713 0.25798 -0.01783 C 0.25798 -0.05278 0.31545 -0.07986 0.38715 -0.07986 C 0.45711 -0.07986 0.5151 -0.05278 0.5151 -0.01783 " pathEditMode="relative" rAng="0" ptsTypes="AAAAA">
                                      <p:cBhvr>
                                        <p:cTn id="28" dur="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7" grpId="1"/>
      <p:bldP spid="28" grpId="0" animBg="1"/>
      <p:bldP spid="29" grpId="0" animBg="1"/>
      <p:bldP spid="30" grpId="0" animBg="1"/>
      <p:bldP spid="31" grpId="0"/>
      <p:bldP spid="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246734" y="3594949"/>
            <a:ext cx="6171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A tree has </a:t>
            </a:r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3</a:t>
            </a:r>
            <a:r>
              <a:rPr lang="en-GB" sz="2800" dirty="0">
                <a:latin typeface="Comic Sans MS" panose="030F0702030302020204" pitchFamily="66" charset="0"/>
              </a:rPr>
              <a:t> birds hiding in it.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46734" y="4080739"/>
            <a:ext cx="6171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6</a:t>
            </a:r>
            <a:r>
              <a:rPr lang="en-GB" sz="2800" dirty="0">
                <a:latin typeface="Comic Sans MS" panose="030F0702030302020204" pitchFamily="66" charset="0"/>
              </a:rPr>
              <a:t> more birds flew in.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4517" y="4566529"/>
            <a:ext cx="6955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Now there are </a:t>
            </a:r>
            <a:r>
              <a:rPr lang="en-GB" sz="2800" u="sng" dirty="0">
                <a:latin typeface="Comic Sans MS" panose="030F0702030302020204" pitchFamily="66" charset="0"/>
              </a:rPr>
              <a:t>		</a:t>
            </a:r>
            <a:r>
              <a:rPr lang="en-GB" sz="2800" dirty="0">
                <a:latin typeface="Comic Sans MS" panose="030F0702030302020204" pitchFamily="66" charset="0"/>
              </a:rPr>
              <a:t> birds on the tree.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341708" y="5161198"/>
                <a:ext cx="77634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4400" b="0" i="1" smtClean="0">
                          <a:latin typeface="Cambria Math" panose="02040503050406030204" pitchFamily="18" charset="0"/>
                        </a:rPr>
                        <m:t> +</m:t>
                      </m:r>
                    </m:oMath>
                  </m:oMathPara>
                </a14:m>
                <a:endParaRPr lang="en-GB" sz="36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1708" y="5161198"/>
                <a:ext cx="776347" cy="76944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2709414" y="5222753"/>
            <a:ext cx="661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64870" y="5226203"/>
            <a:ext cx="661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4658586" y="5161198"/>
                <a:ext cx="65053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4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16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8586" y="5161198"/>
                <a:ext cx="650537" cy="76944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5188611" y="5212746"/>
            <a:ext cx="661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131412" y="5188698"/>
            <a:ext cx="727772" cy="69811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ounded Rectangle 17"/>
          <p:cNvSpPr/>
          <p:nvPr/>
        </p:nvSpPr>
        <p:spPr>
          <a:xfrm>
            <a:off x="3949108" y="5196859"/>
            <a:ext cx="727772" cy="69811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ounded Rectangle 18"/>
          <p:cNvSpPr/>
          <p:nvPr/>
        </p:nvSpPr>
        <p:spPr>
          <a:xfrm>
            <a:off x="2676049" y="5196859"/>
            <a:ext cx="727772" cy="69811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5086364" y="5212746"/>
            <a:ext cx="865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accent6"/>
                </a:solidFill>
                <a:latin typeface="Comic Sans MS" panose="030F0702030302020204" pitchFamily="66" charset="0"/>
              </a:rPr>
              <a:t>9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349" y="2273314"/>
            <a:ext cx="581490" cy="61893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999" y="2244390"/>
            <a:ext cx="581490" cy="61893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7E4D1041-AF83-479B-B8FA-5445799FC4E1}"/>
              </a:ext>
            </a:extLst>
          </p:cNvPr>
          <p:cNvSpPr txBox="1"/>
          <p:nvPr/>
        </p:nvSpPr>
        <p:spPr>
          <a:xfrm>
            <a:off x="3685287" y="4566529"/>
            <a:ext cx="865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6"/>
                </a:solidFill>
                <a:latin typeface="Comic Sans MS" panose="030F0702030302020204" pitchFamily="66" charset="0"/>
              </a:rPr>
              <a:t>9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4FCA0533-2967-4E5C-BB89-1911DB1B964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56152" y="682977"/>
            <a:ext cx="2678478" cy="275476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12ED967-9682-4442-B95B-24749397BC3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378" y="2391404"/>
            <a:ext cx="581490" cy="61893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530" y="2090954"/>
            <a:ext cx="581490" cy="61893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821" y="2162403"/>
            <a:ext cx="581490" cy="61893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562" y="2386583"/>
            <a:ext cx="581490" cy="618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9552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6" grpId="1"/>
      <p:bldP spid="17" grpId="0" animBg="1"/>
      <p:bldP spid="18" grpId="0" animBg="1"/>
      <p:bldP spid="19" grpId="0" animBg="1"/>
      <p:bldP spid="20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246734" y="3594949"/>
            <a:ext cx="6171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A tree has </a:t>
            </a:r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3</a:t>
            </a:r>
            <a:r>
              <a:rPr lang="en-GB" sz="2800" dirty="0">
                <a:latin typeface="Comic Sans MS" panose="030F0702030302020204" pitchFamily="66" charset="0"/>
              </a:rPr>
              <a:t> birds hiding in it.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46734" y="4080739"/>
            <a:ext cx="6171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6</a:t>
            </a:r>
            <a:r>
              <a:rPr lang="en-GB" sz="2800" dirty="0">
                <a:latin typeface="Comic Sans MS" panose="030F0702030302020204" pitchFamily="66" charset="0"/>
              </a:rPr>
              <a:t> more birds flew in.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4517" y="4566529"/>
            <a:ext cx="6955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Now there are </a:t>
            </a:r>
            <a:r>
              <a:rPr lang="en-GB" sz="2800" u="sng" dirty="0">
                <a:latin typeface="Comic Sans MS" panose="030F0702030302020204" pitchFamily="66" charset="0"/>
              </a:rPr>
              <a:t>		</a:t>
            </a:r>
            <a:r>
              <a:rPr lang="en-GB" sz="2800" dirty="0">
                <a:latin typeface="Comic Sans MS" panose="030F0702030302020204" pitchFamily="66" charset="0"/>
              </a:rPr>
              <a:t> birds on the tree.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341708" y="5161198"/>
                <a:ext cx="77634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4400" b="0" i="1" smtClean="0">
                          <a:latin typeface="Cambria Math" panose="02040503050406030204" pitchFamily="18" charset="0"/>
                        </a:rPr>
                        <m:t> +</m:t>
                      </m:r>
                    </m:oMath>
                  </m:oMathPara>
                </a14:m>
                <a:endParaRPr lang="en-GB" sz="36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1708" y="5161198"/>
                <a:ext cx="776347" cy="76944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2709414" y="5222753"/>
            <a:ext cx="661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64870" y="5226203"/>
            <a:ext cx="661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4658586" y="5161198"/>
                <a:ext cx="65053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4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16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8586" y="5161198"/>
                <a:ext cx="650537" cy="76944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ounded Rectangle 16"/>
          <p:cNvSpPr/>
          <p:nvPr/>
        </p:nvSpPr>
        <p:spPr>
          <a:xfrm>
            <a:off x="5131412" y="5188698"/>
            <a:ext cx="727772" cy="69811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ounded Rectangle 17"/>
          <p:cNvSpPr/>
          <p:nvPr/>
        </p:nvSpPr>
        <p:spPr>
          <a:xfrm>
            <a:off x="3949108" y="5196859"/>
            <a:ext cx="727772" cy="69811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ounded Rectangle 18"/>
          <p:cNvSpPr/>
          <p:nvPr/>
        </p:nvSpPr>
        <p:spPr>
          <a:xfrm>
            <a:off x="2676049" y="5196859"/>
            <a:ext cx="727772" cy="69811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5086364" y="5251935"/>
            <a:ext cx="865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accent6"/>
                </a:solidFill>
                <a:latin typeface="Comic Sans MS" panose="030F0702030302020204" pitchFamily="66" charset="0"/>
              </a:rPr>
              <a:t>9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349" y="2273314"/>
            <a:ext cx="581490" cy="61893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999" y="2244390"/>
            <a:ext cx="581490" cy="61893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7E4D1041-AF83-479B-B8FA-5445799FC4E1}"/>
              </a:ext>
            </a:extLst>
          </p:cNvPr>
          <p:cNvSpPr txBox="1"/>
          <p:nvPr/>
        </p:nvSpPr>
        <p:spPr>
          <a:xfrm>
            <a:off x="3685287" y="4566529"/>
            <a:ext cx="865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6"/>
                </a:solidFill>
                <a:latin typeface="Comic Sans MS" panose="030F0702030302020204" pitchFamily="66" charset="0"/>
              </a:rPr>
              <a:t>9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4FCA0533-2967-4E5C-BB89-1911DB1B964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56152" y="682977"/>
            <a:ext cx="2678478" cy="275476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12ED967-9682-4442-B95B-24749397BC3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378" y="2391404"/>
            <a:ext cx="581490" cy="61893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530" y="2090954"/>
            <a:ext cx="581490" cy="61893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821" y="2162403"/>
            <a:ext cx="581490" cy="61893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562" y="2386583"/>
            <a:ext cx="581490" cy="61893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026686B-C11D-4C0A-85AF-84CAE862296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255" y="893960"/>
            <a:ext cx="581490" cy="61893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633F213-A15D-4DF5-B7EA-605FDB277D8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546" y="965409"/>
            <a:ext cx="581490" cy="61893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0D8435C-398D-4827-A977-84579E15238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287" y="1189589"/>
            <a:ext cx="581490" cy="618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4982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Have a go at questions 2 and 3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2|16.5|17.2|0.7|1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3.6|4.6|3.7|6.8|3.7|17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0.9|5.2|9.9|7.9|4.3|31.3|1.5|1.1|1|1.6|1.3|5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3|6|1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7.3|2.9|4.6|0.9|1.1|2.1|2.9|2.4|5.8|9.1|4.3|22.3|1.2|4.4|6.4|2.2|3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5.2|2.1|2.4|3.1|1|3.7|12.2|0.8|3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1.9|5.5|4.7|1.5|1.5|2.6|25.4|0.7|1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3.3|0.9|5.7|3.5|4.5|18.2|4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3|1.1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9" ma:contentTypeDescription="Create a new document." ma:contentTypeScope="" ma:versionID="b2c766a94e95002ac4288712d4fa69c8">
  <xsd:schema xmlns:xsd="http://www.w3.org/2001/XMLSchema" xmlns:xs="http://www.w3.org/2001/XMLSchema" xmlns:p="http://schemas.microsoft.com/office/2006/metadata/properties" xmlns:ns3="522d4c35-b548-4432-90ae-af4376e1c4b4" targetNamespace="http://schemas.microsoft.com/office/2006/metadata/properties" ma:root="true" ma:fieldsID="7178f4fb24cd49e559b70803ab372ab1" ns3:_="">
    <xsd:import namespace="522d4c35-b548-4432-90ae-af4376e1c4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16B1619-A8DC-4FC7-8790-A8EC8FB87D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1727757-3061-47D3-99FD-9493F136DC43}">
  <ds:schemaRefs>
    <ds:schemaRef ds:uri="http://schemas.microsoft.com/office/infopath/2007/PartnerControls"/>
    <ds:schemaRef ds:uri="http://purl.org/dc/elements/1.1/"/>
    <ds:schemaRef ds:uri="http://purl.org/dc/terms/"/>
    <ds:schemaRef ds:uri="http://schemas.microsoft.com/office/2006/documentManagement/types"/>
    <ds:schemaRef ds:uri="http://purl.org/dc/dcmitype/"/>
    <ds:schemaRef ds:uri="522d4c35-b548-4432-90ae-af4376e1c4b4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5707</TotalTime>
  <Words>404</Words>
  <Application>Microsoft Office PowerPoint</Application>
  <PresentationFormat>On-screen Show (4:3)</PresentationFormat>
  <Paragraphs>133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15</vt:i4>
      </vt:variant>
    </vt:vector>
  </HeadingPairs>
  <TitlesOfParts>
    <vt:vector size="27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2 and 3 on the 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Marion</cp:lastModifiedBy>
  <cp:revision>260</cp:revision>
  <dcterms:created xsi:type="dcterms:W3CDTF">2019-07-05T11:02:13Z</dcterms:created>
  <dcterms:modified xsi:type="dcterms:W3CDTF">2020-11-20T08:32:52Z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