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
  </p:notesMasterIdLst>
  <p:sldIdLst>
    <p:sldId id="257" r:id="rId2"/>
    <p:sldId id="258" r:id="rId3"/>
    <p:sldId id="263" r:id="rId4"/>
    <p:sldId id="266" r:id="rId5"/>
    <p:sldId id="265" r:id="rId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CC00"/>
    <a:srgbClr val="FF3300"/>
    <a:srgbClr val="FF0000"/>
    <a:srgbClr val="FFCC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5268" autoAdjust="0"/>
  </p:normalViewPr>
  <p:slideViewPr>
    <p:cSldViewPr>
      <p:cViewPr varScale="1">
        <p:scale>
          <a:sx n="111" d="100"/>
          <a:sy n="111" d="100"/>
        </p:scale>
        <p:origin x="1650" y="15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notesMaster" Target="notesMasters/notesMaster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E5BF67-845F-4E5B-A052-6BC4D6420FF1}" type="datetimeFigureOut">
              <a:rPr lang="en-GB" smtClean="0"/>
              <a:t>15/06/2026</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9BBC6A8-4F9E-472F-ADCF-BCD78F6E4725}" type="slidenum">
              <a:rPr lang="en-GB" smtClean="0"/>
              <a:t>‹#›</a:t>
            </a:fld>
            <a:endParaRPr lang="en-GB"/>
          </a:p>
        </p:txBody>
      </p:sp>
    </p:spTree>
    <p:extLst>
      <p:ext uri="{BB962C8B-B14F-4D97-AF65-F5344CB8AC3E}">
        <p14:creationId xmlns:p14="http://schemas.microsoft.com/office/powerpoint/2010/main" val="18469281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1</a:t>
            </a:fld>
            <a:endParaRPr lang="en-GB" dirty="0">
              <a:solidFill>
                <a:prstClr val="black"/>
              </a:solidFill>
            </a:endParaRPr>
          </a:p>
        </p:txBody>
      </p:sp>
    </p:spTree>
    <p:extLst>
      <p:ext uri="{BB962C8B-B14F-4D97-AF65-F5344CB8AC3E}">
        <p14:creationId xmlns:p14="http://schemas.microsoft.com/office/powerpoint/2010/main" val="6019898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2</a:t>
            </a:fld>
            <a:endParaRPr lang="en-GB" dirty="0">
              <a:solidFill>
                <a:prstClr val="black"/>
              </a:solidFill>
            </a:endParaRPr>
          </a:p>
        </p:txBody>
      </p:sp>
    </p:spTree>
    <p:extLst>
      <p:ext uri="{BB962C8B-B14F-4D97-AF65-F5344CB8AC3E}">
        <p14:creationId xmlns:p14="http://schemas.microsoft.com/office/powerpoint/2010/main" val="25788292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3</a:t>
            </a:fld>
            <a:endParaRPr lang="en-GB" dirty="0">
              <a:solidFill>
                <a:prstClr val="black"/>
              </a:solidFill>
            </a:endParaRPr>
          </a:p>
        </p:txBody>
      </p:sp>
    </p:spTree>
    <p:extLst>
      <p:ext uri="{BB962C8B-B14F-4D97-AF65-F5344CB8AC3E}">
        <p14:creationId xmlns:p14="http://schemas.microsoft.com/office/powerpoint/2010/main" val="258218508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4</a:t>
            </a:fld>
            <a:endParaRPr lang="en-GB" dirty="0">
              <a:solidFill>
                <a:prstClr val="black"/>
              </a:solidFill>
            </a:endParaRPr>
          </a:p>
        </p:txBody>
      </p:sp>
    </p:spTree>
    <p:extLst>
      <p:ext uri="{BB962C8B-B14F-4D97-AF65-F5344CB8AC3E}">
        <p14:creationId xmlns:p14="http://schemas.microsoft.com/office/powerpoint/2010/main" val="192769484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5</a:t>
            </a:fld>
            <a:endParaRPr lang="en-GB" dirty="0">
              <a:solidFill>
                <a:prstClr val="black"/>
              </a:solidFill>
            </a:endParaRPr>
          </a:p>
        </p:txBody>
      </p:sp>
    </p:spTree>
    <p:extLst>
      <p:ext uri="{BB962C8B-B14F-4D97-AF65-F5344CB8AC3E}">
        <p14:creationId xmlns:p14="http://schemas.microsoft.com/office/powerpoint/2010/main" val="15968287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15/06/2026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40528412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15/06/2026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5591972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A3FACFF-7A74-4E11-8A40-3E945C860ACC}" type="datetimeFigureOut">
              <a:rPr lang="en-GB" smtClean="0"/>
              <a:t>15/06/2026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1276265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A3FACFF-7A74-4E11-8A40-3E945C860ACC}" type="datetimeFigureOut">
              <a:rPr lang="en-GB" smtClean="0"/>
              <a:t>15/06/2026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8202713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A3FACFF-7A74-4E11-8A40-3E945C860ACC}" type="datetimeFigureOut">
              <a:rPr lang="en-GB" smtClean="0"/>
              <a:t>15/06/2026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0588592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A3FACFF-7A74-4E11-8A40-3E945C860ACC}" type="datetimeFigureOut">
              <a:rPr lang="en-GB" smtClean="0"/>
              <a:t>15/06/2026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2227237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A3FACFF-7A74-4E11-8A40-3E945C860ACC}" type="datetimeFigureOut">
              <a:rPr lang="en-GB" smtClean="0"/>
              <a:t>15/06/2026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3098429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A3FACFF-7A74-4E11-8A40-3E945C860ACC}" type="datetimeFigureOut">
              <a:rPr lang="en-GB" smtClean="0"/>
              <a:t>15/06/2026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5547618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A3FACFF-7A74-4E11-8A40-3E945C860ACC}" type="datetimeFigureOut">
              <a:rPr lang="en-GB" smtClean="0"/>
              <a:t>15/06/2026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5927604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15/06/2026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487647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15/06/2026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9608590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3FACFF-7A74-4E11-8A40-3E945C860ACC}" type="datetimeFigureOut">
              <a:rPr lang="en-GB" smtClean="0"/>
              <a:t>15/06/2026</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0D15243-65FE-4290-BED1-5A26E5578392}" type="slidenum">
              <a:rPr lang="en-GB" smtClean="0"/>
              <a:t>‹#›</a:t>
            </a:fld>
            <a:endParaRPr lang="en-GB"/>
          </a:p>
        </p:txBody>
      </p:sp>
    </p:spTree>
    <p:extLst>
      <p:ext uri="{BB962C8B-B14F-4D97-AF65-F5344CB8AC3E}">
        <p14:creationId xmlns:p14="http://schemas.microsoft.com/office/powerpoint/2010/main" val="26329639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hyperlink" Target="https://www.youtube.com/watch?v=52LIC1VtgRc" TargetMode="External"/><Relationship Id="rId4" Type="http://schemas.openxmlformats.org/officeDocument/2006/relationships/hyperlink" Target="https://www.youtube.com/watch?v=IcC1Bp13n_4" TargetMode="Externa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cid:52F78998-5C88-4634-961F-308E17B216EF"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7.xml"/><Relationship Id="rId5" Type="http://schemas.openxmlformats.org/officeDocument/2006/relationships/hyperlink" Target="http://www.christianity.com/bible/bible.php?ver=niv&amp;q=matthew+21:22" TargetMode="External"/><Relationship Id="rId4" Type="http://schemas.openxmlformats.org/officeDocument/2006/relationships/image" Target="cid:3D266C2A-4316-49C3-982D-B0A25D0D0554"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descr="Inline image">
            <a:extLst>
              <a:ext uri="{FF2B5EF4-FFF2-40B4-BE49-F238E27FC236}">
                <a16:creationId xmlns:a16="http://schemas.microsoft.com/office/drawing/2014/main" id="{4506EE88-7F86-D753-1016-A3B2AA75C5A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6334" y="1782459"/>
            <a:ext cx="7431331" cy="42443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p:cNvSpPr/>
          <p:nvPr/>
        </p:nvSpPr>
        <p:spPr>
          <a:xfrm>
            <a:off x="263967" y="886214"/>
            <a:ext cx="8656592" cy="388696"/>
          </a:xfrm>
          <a:prstGeom prst="rect">
            <a:avLst/>
          </a:prstGeom>
        </p:spPr>
        <p:txBody>
          <a:bodyPr wrap="square">
            <a:spAutoFit/>
          </a:bodyPr>
          <a:lstStyle/>
          <a:p>
            <a:pPr algn="ctr">
              <a:lnSpc>
                <a:spcPct val="107000"/>
              </a:lnSpc>
              <a:spcAft>
                <a:spcPts val="800"/>
              </a:spcAft>
            </a:pPr>
            <a:r>
              <a:rPr lang="en-GB" b="1" dirty="0">
                <a:latin typeface="Kristen ITC" panose="03050502040202030202" pitchFamily="66" charset="0"/>
                <a:ea typeface="Calibri" panose="020F0502020204030204" pitchFamily="34" charset="0"/>
                <a:cs typeface="Calibri" panose="020F0502020204030204" pitchFamily="34" charset="0"/>
              </a:rPr>
              <a:t> </a:t>
            </a:r>
            <a:endParaRPr lang="en-GB" dirty="0">
              <a:latin typeface="Calibri" panose="020F0502020204030204" pitchFamily="34" charset="0"/>
              <a:ea typeface="Calibri" panose="020F0502020204030204" pitchFamily="34" charset="0"/>
              <a:cs typeface="Times New Roman" panose="02020603050405020304" pitchFamily="18" charset="0"/>
            </a:endParaRPr>
          </a:p>
        </p:txBody>
      </p:sp>
      <p:sp>
        <p:nvSpPr>
          <p:cNvPr id="2" name="Rectangle 1"/>
          <p:cNvSpPr/>
          <p:nvPr/>
        </p:nvSpPr>
        <p:spPr>
          <a:xfrm>
            <a:off x="1403648" y="855665"/>
            <a:ext cx="5852911" cy="758028"/>
          </a:xfrm>
          <a:prstGeom prst="rect">
            <a:avLst/>
          </a:prstGeom>
        </p:spPr>
        <p:txBody>
          <a:bodyPr wrap="square">
            <a:spAutoFit/>
          </a:bodyPr>
          <a:lstStyle/>
          <a:p>
            <a:endParaRPr lang="en-GB" sz="1200" dirty="0">
              <a:latin typeface="Calibri" panose="020F0502020204030204" pitchFamily="34" charset="0"/>
              <a:ea typeface="Calibri" panose="020F0502020204030204" pitchFamily="34" charset="0"/>
              <a:cs typeface="Times New Roman" panose="02020603050405020304" pitchFamily="18" charset="0"/>
            </a:endParaRPr>
          </a:p>
          <a:p>
            <a:endParaRPr lang="en-GB" sz="1200" dirty="0">
              <a:latin typeface="Kristen ITC" panose="03050502040202030202" pitchFamily="66" charset="0"/>
              <a:ea typeface="Calibri" panose="020F0502020204030204" pitchFamily="34" charset="0"/>
              <a:cs typeface="Times New Roman" panose="02020603050405020304" pitchFamily="18" charset="0"/>
            </a:endParaRPr>
          </a:p>
          <a:p>
            <a:pPr>
              <a:lnSpc>
                <a:spcPct val="107000"/>
              </a:lnSpc>
              <a:spcAft>
                <a:spcPts val="800"/>
              </a:spcAft>
            </a:pPr>
            <a:r>
              <a:rPr lang="en-GB" b="1" dirty="0">
                <a:solidFill>
                  <a:srgbClr val="00B050"/>
                </a:solidFill>
                <a:latin typeface="Kristen ITC" panose="03050502040202030202" pitchFamily="66" charset="0"/>
                <a:ea typeface="Calibri" panose="020F0502020204030204" pitchFamily="34" charset="0"/>
                <a:cs typeface="Calibri" panose="020F0502020204030204" pitchFamily="34" charset="0"/>
              </a:rPr>
              <a:t> </a:t>
            </a:r>
            <a:endParaRPr lang="en-GB" dirty="0">
              <a:latin typeface="Kristen ITC" panose="03050502040202030202" pitchFamily="66" charset="0"/>
            </a:endParaRPr>
          </a:p>
        </p:txBody>
      </p:sp>
      <p:sp>
        <p:nvSpPr>
          <p:cNvPr id="6" name="Rectangle 5"/>
          <p:cNvSpPr/>
          <p:nvPr/>
        </p:nvSpPr>
        <p:spPr>
          <a:xfrm>
            <a:off x="913685" y="735726"/>
            <a:ext cx="6953546" cy="853567"/>
          </a:xfrm>
          <a:prstGeom prst="rect">
            <a:avLst/>
          </a:prstGeom>
        </p:spPr>
        <p:txBody>
          <a:bodyPr wrap="square">
            <a:spAutoFit/>
          </a:bodyPr>
          <a:lstStyle/>
          <a:p>
            <a:pPr lvl="0" algn="ctr">
              <a:lnSpc>
                <a:spcPct val="107000"/>
              </a:lnSpc>
              <a:spcAft>
                <a:spcPts val="800"/>
              </a:spcAft>
            </a:pPr>
            <a:r>
              <a:rPr lang="en-GB" sz="2000" b="1" dirty="0">
                <a:solidFill>
                  <a:srgbClr val="00B050"/>
                </a:solidFill>
                <a:latin typeface="Comic Sans MS" panose="030F0702030302020204" pitchFamily="66" charset="0"/>
                <a:ea typeface="Calibri" panose="020F0502020204030204" pitchFamily="34" charset="0"/>
                <a:cs typeface="Calibri" panose="020F0502020204030204" pitchFamily="34" charset="0"/>
              </a:rPr>
              <a:t>The 11th Sunday of Ordinary time</a:t>
            </a:r>
          </a:p>
          <a:p>
            <a:pPr lvl="0" algn="ctr">
              <a:lnSpc>
                <a:spcPct val="107000"/>
              </a:lnSpc>
              <a:spcAft>
                <a:spcPts val="800"/>
              </a:spcAft>
            </a:pPr>
            <a:r>
              <a:rPr lang="en-GB" sz="2000" b="1" dirty="0">
                <a:solidFill>
                  <a:srgbClr val="00B050"/>
                </a:solidFill>
                <a:latin typeface="Comic Sans MS" panose="030F0702030302020204" pitchFamily="66" charset="0"/>
                <a:ea typeface="Calibri" panose="020F0502020204030204" pitchFamily="34" charset="0"/>
                <a:cs typeface="Times New Roman" panose="02020603050405020304" pitchFamily="18" charset="0"/>
              </a:rPr>
              <a:t>Matthew 9:36-10:8 </a:t>
            </a:r>
            <a:r>
              <a:rPr lang="en-GB" sz="2000" b="1" dirty="0">
                <a:solidFill>
                  <a:srgbClr val="00B050"/>
                </a:solidFill>
                <a:latin typeface="Comic Sans MS" panose="030F0702030302020204" pitchFamily="66" charset="0"/>
                <a:ea typeface="Calibri" panose="020F0502020204030204" pitchFamily="34" charset="0"/>
                <a:cs typeface="Calibri" panose="020F0502020204030204" pitchFamily="34" charset="0"/>
              </a:rPr>
              <a:t>Year A</a:t>
            </a:r>
          </a:p>
        </p:txBody>
      </p:sp>
      <p:sp>
        <p:nvSpPr>
          <p:cNvPr id="11" name="AutoShape 2" descr="Image result for If they will not listen to the prophets"/>
          <p:cNvSpPr>
            <a:spLocks noChangeAspect="1" noChangeArrowheads="1"/>
          </p:cNvSpPr>
          <p:nvPr/>
        </p:nvSpPr>
        <p:spPr bwMode="auto">
          <a:xfrm>
            <a:off x="172143" y="-144463"/>
            <a:ext cx="288232"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6" name="AutoShape 6" descr="Image result for when i was hungry you fed m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8" name="AutoShape 8" descr="Image result for when i was hungry you fed me"/>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4" name="Rectangle 13"/>
          <p:cNvSpPr/>
          <p:nvPr/>
        </p:nvSpPr>
        <p:spPr>
          <a:xfrm>
            <a:off x="155575" y="5589240"/>
            <a:ext cx="3624337" cy="646331"/>
          </a:xfrm>
          <a:prstGeom prst="rect">
            <a:avLst/>
          </a:prstGeom>
        </p:spPr>
        <p:txBody>
          <a:bodyPr wrap="square">
            <a:spAutoFit/>
          </a:bodyPr>
          <a:lstStyle/>
          <a:p>
            <a:endParaRPr lang="en-GB" dirty="0">
              <a:hlinkClick r:id="rId4"/>
            </a:endParaRPr>
          </a:p>
          <a:p>
            <a:endParaRPr lang="en-GB" dirty="0">
              <a:hlinkClick r:id="rId4"/>
            </a:endParaRPr>
          </a:p>
        </p:txBody>
      </p:sp>
      <p:sp>
        <p:nvSpPr>
          <p:cNvPr id="8" name="TextBox 7">
            <a:extLst>
              <a:ext uri="{FF2B5EF4-FFF2-40B4-BE49-F238E27FC236}">
                <a16:creationId xmlns:a16="http://schemas.microsoft.com/office/drawing/2014/main" id="{14C1001B-4729-40CD-A332-B38C2969FE4B}"/>
              </a:ext>
            </a:extLst>
          </p:cNvPr>
          <p:cNvSpPr txBox="1"/>
          <p:nvPr/>
        </p:nvSpPr>
        <p:spPr>
          <a:xfrm>
            <a:off x="827584" y="4546980"/>
            <a:ext cx="7488832" cy="461665"/>
          </a:xfrm>
          <a:prstGeom prst="rect">
            <a:avLst/>
          </a:prstGeom>
          <a:noFill/>
        </p:spPr>
        <p:txBody>
          <a:bodyPr wrap="square" rtlCol="0">
            <a:spAutoFit/>
          </a:bodyPr>
          <a:lstStyle/>
          <a:p>
            <a:r>
              <a:rPr lang="en-GB" sz="2400" dirty="0">
                <a:latin typeface="Comic Sans MS" panose="030F0702030302020204" pitchFamily="66" charset="0"/>
              </a:rPr>
              <a:t>‘</a:t>
            </a:r>
            <a:r>
              <a:rPr lang="en-GB" sz="2400" b="1" dirty="0">
                <a:latin typeface="Comic Sans MS" panose="030F0702030302020204" pitchFamily="66" charset="0"/>
              </a:rPr>
              <a:t>The Harvest is rich, but the labourers are few’</a:t>
            </a:r>
          </a:p>
        </p:txBody>
      </p:sp>
      <p:sp>
        <p:nvSpPr>
          <p:cNvPr id="3" name="TextBox 2">
            <a:extLst>
              <a:ext uri="{FF2B5EF4-FFF2-40B4-BE49-F238E27FC236}">
                <a16:creationId xmlns:a16="http://schemas.microsoft.com/office/drawing/2014/main" id="{EC35BD01-200F-4FFB-AB0E-1C9248739B5C}"/>
              </a:ext>
            </a:extLst>
          </p:cNvPr>
          <p:cNvSpPr txBox="1"/>
          <p:nvPr/>
        </p:nvSpPr>
        <p:spPr>
          <a:xfrm>
            <a:off x="2141139" y="6200197"/>
            <a:ext cx="4902248" cy="375552"/>
          </a:xfrm>
          <a:prstGeom prst="rect">
            <a:avLst/>
          </a:prstGeom>
          <a:noFill/>
        </p:spPr>
        <p:txBody>
          <a:bodyPr wrap="square" rtlCol="0">
            <a:spAutoFit/>
          </a:bodyPr>
          <a:lstStyle/>
          <a:p>
            <a:pPr lvl="0">
              <a:lnSpc>
                <a:spcPct val="107000"/>
              </a:lnSpc>
              <a:spcAft>
                <a:spcPts val="800"/>
              </a:spcAft>
            </a:pPr>
            <a:r>
              <a:rPr lang="en-GB" u="sng" dirty="0">
                <a:solidFill>
                  <a:srgbClr val="0000FF"/>
                </a:solidFill>
                <a:latin typeface="Calibri" panose="020F0502020204030204" pitchFamily="34" charset="0"/>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https://www.youtube.com/watch?v=52LIC1VtgRc</a:t>
            </a:r>
            <a:endParaRPr lang="en-GB" u="sng" dirty="0">
              <a:solidFill>
                <a:srgbClr val="0000FF"/>
              </a:solidFill>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9981934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14161" y="683177"/>
            <a:ext cx="3597449" cy="2136482"/>
          </a:xfrm>
          <a:prstGeom prst="rect">
            <a:avLst/>
          </a:prstGeom>
        </p:spPr>
        <p:txBody>
          <a:bodyPr wrap="square">
            <a:spAutoFit/>
          </a:bodyPr>
          <a:lstStyle/>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sz="300"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p:txBody>
      </p:sp>
      <p:sp>
        <p:nvSpPr>
          <p:cNvPr id="7" name="Rectangle 6"/>
          <p:cNvSpPr/>
          <p:nvPr/>
        </p:nvSpPr>
        <p:spPr>
          <a:xfrm>
            <a:off x="263966" y="715111"/>
            <a:ext cx="8656593" cy="388696"/>
          </a:xfrm>
          <a:prstGeom prst="rect">
            <a:avLst/>
          </a:prstGeom>
        </p:spPr>
        <p:txBody>
          <a:bodyPr wrap="square">
            <a:spAutoFit/>
          </a:bodyPr>
          <a:lstStyle/>
          <a:p>
            <a:pPr algn="ctr">
              <a:lnSpc>
                <a:spcPct val="107000"/>
              </a:lnSpc>
              <a:spcAft>
                <a:spcPts val="800"/>
              </a:spcAft>
            </a:pPr>
            <a:r>
              <a:rPr lang="en-GB" b="1" dirty="0">
                <a:latin typeface="Kristen ITC" panose="03050502040202030202" pitchFamily="66" charset="0"/>
                <a:ea typeface="Calibri" panose="020F0502020204030204" pitchFamily="34" charset="0"/>
                <a:cs typeface="Calibri" panose="020F0502020204030204" pitchFamily="34" charset="0"/>
              </a:rPr>
              <a:t> </a:t>
            </a:r>
            <a:endParaRPr lang="en-GB" dirty="0">
              <a:latin typeface="Calibri" panose="020F0502020204030204" pitchFamily="34" charset="0"/>
              <a:ea typeface="Calibri" panose="020F0502020204030204" pitchFamily="34" charset="0"/>
              <a:cs typeface="Times New Roman" panose="02020603050405020304" pitchFamily="18" charset="0"/>
            </a:endParaRPr>
          </a:p>
        </p:txBody>
      </p:sp>
      <p:sp>
        <p:nvSpPr>
          <p:cNvPr id="12" name="Rectangle 11"/>
          <p:cNvSpPr/>
          <p:nvPr/>
        </p:nvSpPr>
        <p:spPr>
          <a:xfrm>
            <a:off x="-280250" y="524930"/>
            <a:ext cx="7138249" cy="656590"/>
          </a:xfrm>
          <a:prstGeom prst="rect">
            <a:avLst/>
          </a:prstGeom>
        </p:spPr>
        <p:txBody>
          <a:bodyPr wrap="square">
            <a:spAutoFit/>
          </a:bodyPr>
          <a:lstStyle/>
          <a:p>
            <a:pPr>
              <a:lnSpc>
                <a:spcPts val="1800"/>
              </a:lnSpc>
              <a:spcAft>
                <a:spcPts val="750"/>
              </a:spcAft>
            </a:pPr>
            <a:endParaRPr lang="en-GB" sz="2800" dirty="0">
              <a:solidFill>
                <a:srgbClr val="000000"/>
              </a:solidFill>
              <a:latin typeface="Comic Sans MS" panose="030F0702030302020204" pitchFamily="66" charset="0"/>
              <a:ea typeface="Times New Roman" panose="02020603050405020304" pitchFamily="18" charset="0"/>
              <a:cs typeface="Calibri" panose="020F0502020204030204" pitchFamily="34" charset="0"/>
            </a:endParaRPr>
          </a:p>
          <a:p>
            <a:pPr>
              <a:lnSpc>
                <a:spcPts val="1800"/>
              </a:lnSpc>
              <a:spcAft>
                <a:spcPts val="750"/>
              </a:spcAft>
            </a:pPr>
            <a:endParaRPr lang="en-GB" sz="2400" dirty="0">
              <a:solidFill>
                <a:srgbClr val="000000"/>
              </a:solidFill>
              <a:latin typeface="Comic Sans MS" panose="030F0702030302020204" pitchFamily="66" charset="0"/>
              <a:ea typeface="Times New Roman" panose="02020603050405020304" pitchFamily="18" charset="0"/>
              <a:cs typeface="Calibri" panose="020F0502020204030204" pitchFamily="34" charset="0"/>
            </a:endParaRPr>
          </a:p>
        </p:txBody>
      </p:sp>
      <p:sp>
        <p:nvSpPr>
          <p:cNvPr id="6" name="Rectangle 5"/>
          <p:cNvSpPr/>
          <p:nvPr/>
        </p:nvSpPr>
        <p:spPr>
          <a:xfrm>
            <a:off x="347075" y="303029"/>
            <a:ext cx="8665873" cy="469167"/>
          </a:xfrm>
          <a:prstGeom prst="rect">
            <a:avLst/>
          </a:prstGeom>
        </p:spPr>
        <p:txBody>
          <a:bodyPr wrap="square">
            <a:spAutoFit/>
          </a:bodyPr>
          <a:lstStyle/>
          <a:p>
            <a:pPr algn="ctr">
              <a:lnSpc>
                <a:spcPct val="107000"/>
              </a:lnSpc>
              <a:spcAft>
                <a:spcPts val="800"/>
              </a:spcAft>
            </a:pPr>
            <a:r>
              <a:rPr lang="en-GB" sz="2400" b="1" dirty="0">
                <a:solidFill>
                  <a:srgbClr val="00B050"/>
                </a:solidFill>
                <a:latin typeface="Comic Sans MS" panose="030F0702030302020204" pitchFamily="66" charset="0"/>
                <a:ea typeface="Times New Roman" panose="02020603050405020304" pitchFamily="18" charset="0"/>
                <a:cs typeface="Calibri" panose="020F0502020204030204" pitchFamily="34" charset="0"/>
              </a:rPr>
              <a:t>A Reading from the Holy Gospel According to Matthew</a:t>
            </a:r>
            <a:endParaRPr lang="en-GB" sz="2400" dirty="0">
              <a:latin typeface="Calibri" panose="020F0502020204030204" pitchFamily="34" charset="0"/>
              <a:ea typeface="Calibri" panose="020F0502020204030204" pitchFamily="34" charset="0"/>
              <a:cs typeface="Times New Roman" panose="02020603050405020304" pitchFamily="18" charset="0"/>
            </a:endParaRPr>
          </a:p>
        </p:txBody>
      </p:sp>
      <p:sp>
        <p:nvSpPr>
          <p:cNvPr id="18" name="TextBox 17"/>
          <p:cNvSpPr txBox="1"/>
          <p:nvPr/>
        </p:nvSpPr>
        <p:spPr>
          <a:xfrm>
            <a:off x="2843808" y="2819659"/>
            <a:ext cx="3672408" cy="369332"/>
          </a:xfrm>
          <a:prstGeom prst="rect">
            <a:avLst/>
          </a:prstGeom>
          <a:noFill/>
        </p:spPr>
        <p:txBody>
          <a:bodyPr wrap="square" rtlCol="0">
            <a:spAutoFit/>
          </a:bodyPr>
          <a:lstStyle/>
          <a:p>
            <a:endParaRPr lang="en-GB"/>
          </a:p>
        </p:txBody>
      </p:sp>
      <p:graphicFrame>
        <p:nvGraphicFramePr>
          <p:cNvPr id="19" name="Table 18"/>
          <p:cNvGraphicFramePr>
            <a:graphicFrameLocks noGrp="1"/>
          </p:cNvGraphicFramePr>
          <p:nvPr>
            <p:extLst>
              <p:ext uri="{D42A27DB-BD31-4B8C-83A1-F6EECF244321}">
                <p14:modId xmlns:p14="http://schemas.microsoft.com/office/powerpoint/2010/main" val="1101017582"/>
              </p:ext>
            </p:extLst>
          </p:nvPr>
        </p:nvGraphicFramePr>
        <p:xfrm>
          <a:off x="575556" y="1072078"/>
          <a:ext cx="7992888" cy="5486400"/>
        </p:xfrm>
        <a:graphic>
          <a:graphicData uri="http://schemas.openxmlformats.org/drawingml/2006/table">
            <a:tbl>
              <a:tblPr/>
              <a:tblGrid>
                <a:gridCol w="7992888">
                  <a:extLst>
                    <a:ext uri="{9D8B030D-6E8A-4147-A177-3AD203B41FA5}">
                      <a16:colId xmlns:a16="http://schemas.microsoft.com/office/drawing/2014/main" val="2113154556"/>
                    </a:ext>
                  </a:extLst>
                </a:gridCol>
              </a:tblGrid>
              <a:tr h="5374963">
                <a:tc>
                  <a:txBody>
                    <a:bodyPr/>
                    <a:lstStyle/>
                    <a:p>
                      <a:pPr algn="l">
                        <a:spcAft>
                          <a:spcPts val="0"/>
                        </a:spcAft>
                      </a:pPr>
                      <a:r>
                        <a:rPr lang="en-GB" sz="1800" dirty="0">
                          <a:effectLst/>
                          <a:latin typeface="Comic Sans MS" panose="030F0702030302020204" pitchFamily="66" charset="0"/>
                          <a:ea typeface="Calibri" panose="020F0502020204030204" pitchFamily="34" charset="0"/>
                          <a:cs typeface="Times New Roman" panose="02020603050405020304" pitchFamily="18" charset="0"/>
                        </a:rPr>
                        <a:t>When Jesus saw the crowds, he felt sorry for them because they were harassed and dejected, like sheep without a shepherd. Then he said to his disciples, ‘The harvest is rich, but the labourers are few, so ask the Lord of the harvest to send labourers to his harvest.’</a:t>
                      </a:r>
                    </a:p>
                    <a:p>
                      <a:pPr algn="l">
                        <a:spcAft>
                          <a:spcPts val="0"/>
                        </a:spcAft>
                      </a:pPr>
                      <a:r>
                        <a:rPr lang="en-GB" sz="1800" dirty="0">
                          <a:effectLst/>
                          <a:latin typeface="Comic Sans MS" panose="030F0702030302020204" pitchFamily="66" charset="0"/>
                          <a:ea typeface="Calibri" panose="020F0502020204030204" pitchFamily="34" charset="0"/>
                          <a:cs typeface="Times New Roman" panose="02020603050405020304" pitchFamily="18" charset="0"/>
                        </a:rPr>
                        <a:t>He summoned his twelve disciples and gave them authority over unclean spirits with power to cast them out and to cure all kinds of diseases and sickness.</a:t>
                      </a:r>
                    </a:p>
                    <a:p>
                      <a:pPr algn="l">
                        <a:spcAft>
                          <a:spcPts val="0"/>
                        </a:spcAft>
                      </a:pPr>
                      <a:r>
                        <a:rPr lang="en-GB" sz="1800" dirty="0">
                          <a:effectLst/>
                          <a:latin typeface="Comic Sans MS" panose="030F0702030302020204" pitchFamily="66" charset="0"/>
                          <a:ea typeface="Calibri" panose="020F0502020204030204" pitchFamily="34" charset="0"/>
                          <a:cs typeface="Times New Roman" panose="02020603050405020304" pitchFamily="18" charset="0"/>
                        </a:rPr>
                        <a:t>These are the names of the twelve apostles: first, Simon who is called Peter, and his brother Andrew; James the son of Zebedee, and his brother John; Philip and Bartholomew; Thomas, and Matthew the tax collector; James the son of Alphaeus, and Thaddaeus; Simon the Zealot and Judas Iscariot, the one who was to betray him. These twelve Jesus sent out, instructing them as follows:</a:t>
                      </a:r>
                    </a:p>
                    <a:p>
                      <a:pPr algn="l">
                        <a:spcAft>
                          <a:spcPts val="0"/>
                        </a:spcAft>
                      </a:pPr>
                      <a:r>
                        <a:rPr lang="en-GB" sz="1800" dirty="0">
                          <a:effectLst/>
                          <a:latin typeface="Comic Sans MS" panose="030F0702030302020204" pitchFamily="66" charset="0"/>
                          <a:ea typeface="Calibri" panose="020F0502020204030204" pitchFamily="34" charset="0"/>
                          <a:cs typeface="Times New Roman" panose="02020603050405020304" pitchFamily="18" charset="0"/>
                        </a:rPr>
                        <a:t>‘Do not turn your steps to pagan territory, and do not enter any Samaritan town; go rather to the lost sheep of the House of Israel. And as you go, proclaim that the kingdom of heaven is close at hand. Cure the sick, raise the dead, cleanse the lepers, cast out devils. You received without charge, give without charge.’</a:t>
                      </a:r>
                    </a:p>
                    <a:p>
                      <a:pPr algn="l">
                        <a:spcAft>
                          <a:spcPts val="0"/>
                        </a:spcAft>
                      </a:pPr>
                      <a:endParaRPr lang="en-GB" sz="1800" dirty="0">
                        <a:effectLst/>
                        <a:latin typeface="Comic Sans MS" panose="030F0702030302020204" pitchFamily="66" charset="0"/>
                        <a:ea typeface="Calibri" panose="020F0502020204030204" pitchFamily="34" charset="0"/>
                        <a:cs typeface="Times New Roman" panose="02020603050405020304" pitchFamily="18" charset="0"/>
                      </a:endParaRPr>
                    </a:p>
                    <a:p>
                      <a:pPr algn="l">
                        <a:spcAft>
                          <a:spcPts val="0"/>
                        </a:spcAft>
                      </a:pPr>
                      <a:r>
                        <a:rPr lang="en-GB" sz="1800" dirty="0">
                          <a:effectLst/>
                          <a:latin typeface="Comic Sans MS" panose="030F0702030302020204" pitchFamily="66" charset="0"/>
                          <a:ea typeface="Calibri" panose="020F0502020204030204" pitchFamily="34" charset="0"/>
                          <a:cs typeface="Times New Roman" panose="02020603050405020304" pitchFamily="18" charset="0"/>
                        </a:rPr>
                        <a:t>Matthew 9:36-10:8</a:t>
                      </a:r>
                    </a:p>
                  </a:txBody>
                  <a:tcPr marL="114300" marR="114300" marT="0" marB="0">
                    <a:lnL>
                      <a:noFill/>
                    </a:lnL>
                    <a:lnR>
                      <a:noFill/>
                    </a:lnR>
                    <a:lnT>
                      <a:noFill/>
                    </a:lnT>
                    <a:lnB>
                      <a:noFill/>
                    </a:lnB>
                  </a:tcPr>
                </a:tc>
                <a:extLst>
                  <a:ext uri="{0D108BD9-81ED-4DB2-BD59-A6C34878D82A}">
                    <a16:rowId xmlns:a16="http://schemas.microsoft.com/office/drawing/2014/main" val="3330277153"/>
                  </a:ext>
                </a:extLst>
              </a:tr>
            </a:tbl>
          </a:graphicData>
        </a:graphic>
      </p:graphicFrame>
    </p:spTree>
    <p:extLst>
      <p:ext uri="{BB962C8B-B14F-4D97-AF65-F5344CB8AC3E}">
        <p14:creationId xmlns:p14="http://schemas.microsoft.com/office/powerpoint/2010/main" val="342838087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14161" y="683177"/>
            <a:ext cx="3597449" cy="2136482"/>
          </a:xfrm>
          <a:prstGeom prst="rect">
            <a:avLst/>
          </a:prstGeom>
        </p:spPr>
        <p:txBody>
          <a:bodyPr wrap="square">
            <a:spAutoFit/>
          </a:bodyPr>
          <a:lstStyle/>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sz="300"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p:txBody>
      </p:sp>
      <p:sp>
        <p:nvSpPr>
          <p:cNvPr id="7" name="Rectangle 6"/>
          <p:cNvSpPr/>
          <p:nvPr/>
        </p:nvSpPr>
        <p:spPr>
          <a:xfrm>
            <a:off x="263967" y="715111"/>
            <a:ext cx="1715746" cy="388696"/>
          </a:xfrm>
          <a:prstGeom prst="rect">
            <a:avLst/>
          </a:prstGeom>
        </p:spPr>
        <p:txBody>
          <a:bodyPr wrap="square">
            <a:spAutoFit/>
          </a:bodyPr>
          <a:lstStyle/>
          <a:p>
            <a:pPr algn="ctr">
              <a:lnSpc>
                <a:spcPct val="107000"/>
              </a:lnSpc>
              <a:spcAft>
                <a:spcPts val="800"/>
              </a:spcAft>
            </a:pPr>
            <a:r>
              <a:rPr lang="en-GB" b="1" dirty="0">
                <a:latin typeface="Kristen ITC" panose="03050502040202030202" pitchFamily="66" charset="0"/>
                <a:ea typeface="Calibri" panose="020F0502020204030204" pitchFamily="34" charset="0"/>
                <a:cs typeface="Calibri" panose="020F0502020204030204" pitchFamily="34" charset="0"/>
              </a:rPr>
              <a:t> </a:t>
            </a:r>
            <a:endParaRPr lang="en-GB" dirty="0">
              <a:latin typeface="Calibri" panose="020F0502020204030204" pitchFamily="34" charset="0"/>
              <a:ea typeface="Calibri" panose="020F0502020204030204" pitchFamily="34" charset="0"/>
              <a:cs typeface="Times New Roman" panose="02020603050405020304" pitchFamily="18" charset="0"/>
            </a:endParaRPr>
          </a:p>
        </p:txBody>
      </p:sp>
      <p:sp>
        <p:nvSpPr>
          <p:cNvPr id="12" name="Rectangle 11"/>
          <p:cNvSpPr/>
          <p:nvPr/>
        </p:nvSpPr>
        <p:spPr>
          <a:xfrm>
            <a:off x="-280250" y="524930"/>
            <a:ext cx="7138249" cy="656590"/>
          </a:xfrm>
          <a:prstGeom prst="rect">
            <a:avLst/>
          </a:prstGeom>
        </p:spPr>
        <p:txBody>
          <a:bodyPr wrap="square">
            <a:spAutoFit/>
          </a:bodyPr>
          <a:lstStyle/>
          <a:p>
            <a:pPr>
              <a:lnSpc>
                <a:spcPts val="1800"/>
              </a:lnSpc>
              <a:spcAft>
                <a:spcPts val="750"/>
              </a:spcAft>
            </a:pPr>
            <a:endParaRPr lang="en-GB" sz="2800" dirty="0">
              <a:solidFill>
                <a:srgbClr val="000000"/>
              </a:solidFill>
              <a:latin typeface="Comic Sans MS" panose="030F0702030302020204" pitchFamily="66" charset="0"/>
              <a:ea typeface="Times New Roman" panose="02020603050405020304" pitchFamily="18" charset="0"/>
              <a:cs typeface="Calibri" panose="020F0502020204030204" pitchFamily="34" charset="0"/>
            </a:endParaRPr>
          </a:p>
          <a:p>
            <a:pPr>
              <a:lnSpc>
                <a:spcPts val="1800"/>
              </a:lnSpc>
              <a:spcAft>
                <a:spcPts val="750"/>
              </a:spcAft>
            </a:pPr>
            <a:endParaRPr lang="en-GB" sz="2400" dirty="0">
              <a:solidFill>
                <a:srgbClr val="000000"/>
              </a:solidFill>
              <a:latin typeface="Comic Sans MS" panose="030F0702030302020204" pitchFamily="66" charset="0"/>
              <a:ea typeface="Times New Roman" panose="02020603050405020304" pitchFamily="18" charset="0"/>
              <a:cs typeface="Calibri" panose="020F0502020204030204" pitchFamily="34" charset="0"/>
            </a:endParaRPr>
          </a:p>
        </p:txBody>
      </p:sp>
      <p:sp>
        <p:nvSpPr>
          <p:cNvPr id="18" name="TextBox 17"/>
          <p:cNvSpPr txBox="1"/>
          <p:nvPr/>
        </p:nvSpPr>
        <p:spPr>
          <a:xfrm>
            <a:off x="2843808" y="2819659"/>
            <a:ext cx="3672408" cy="369332"/>
          </a:xfrm>
          <a:prstGeom prst="rect">
            <a:avLst/>
          </a:prstGeom>
          <a:noFill/>
        </p:spPr>
        <p:txBody>
          <a:bodyPr wrap="square" rtlCol="0">
            <a:spAutoFit/>
          </a:bodyPr>
          <a:lstStyle/>
          <a:p>
            <a:endParaRPr lang="en-GB"/>
          </a:p>
        </p:txBody>
      </p:sp>
      <p:graphicFrame>
        <p:nvGraphicFramePr>
          <p:cNvPr id="19" name="Table 18"/>
          <p:cNvGraphicFramePr>
            <a:graphicFrameLocks noGrp="1"/>
          </p:cNvGraphicFramePr>
          <p:nvPr>
            <p:extLst>
              <p:ext uri="{D42A27DB-BD31-4B8C-83A1-F6EECF244321}">
                <p14:modId xmlns:p14="http://schemas.microsoft.com/office/powerpoint/2010/main" val="317871431"/>
              </p:ext>
            </p:extLst>
          </p:nvPr>
        </p:nvGraphicFramePr>
        <p:xfrm>
          <a:off x="324135" y="674997"/>
          <a:ext cx="8536700" cy="5956872"/>
        </p:xfrm>
        <a:graphic>
          <a:graphicData uri="http://schemas.openxmlformats.org/drawingml/2006/table">
            <a:tbl>
              <a:tblPr/>
              <a:tblGrid>
                <a:gridCol w="8536700">
                  <a:extLst>
                    <a:ext uri="{9D8B030D-6E8A-4147-A177-3AD203B41FA5}">
                      <a16:colId xmlns:a16="http://schemas.microsoft.com/office/drawing/2014/main" val="2113154556"/>
                    </a:ext>
                  </a:extLst>
                </a:gridCol>
              </a:tblGrid>
              <a:tr h="5956872">
                <a:tc>
                  <a:txBody>
                    <a:bodyPr/>
                    <a:lstStyle/>
                    <a:p>
                      <a:pPr>
                        <a:lnSpc>
                          <a:spcPct val="107000"/>
                        </a:lnSpc>
                        <a:spcAft>
                          <a:spcPts val="800"/>
                        </a:spcAft>
                      </a:pPr>
                      <a:r>
                        <a:rPr lang="en-GB" sz="1600" dirty="0">
                          <a:effectLst/>
                          <a:latin typeface="Comic Sans MS" panose="030F0702030302020204" pitchFamily="66" charset="0"/>
                          <a:ea typeface="Calibri" panose="020F0502020204030204" pitchFamily="34" charset="0"/>
                          <a:cs typeface="Arial" panose="020B0604020202020204" pitchFamily="34" charset="0"/>
                        </a:rPr>
                        <a:t>Today’s Gospel tells us that Jesus shares his mission to proclaim the kingdom of heaven with his disciples. He can see that the people are stressed, that they are struggling and that they are looking for help. He is filled with compassion for them; however, he doesn’t just feel sorry for them, he is also compelled to take action. </a:t>
                      </a:r>
                      <a:endParaRPr lang="en-GB" sz="1600" dirty="0">
                        <a:effectLst/>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800"/>
                        </a:spcAft>
                      </a:pPr>
                      <a:r>
                        <a:rPr lang="en-GB" sz="1600" dirty="0">
                          <a:effectLst/>
                          <a:latin typeface="Comic Sans MS" panose="030F0702030302020204" pitchFamily="66" charset="0"/>
                          <a:ea typeface="Calibri" panose="020F0502020204030204" pitchFamily="34" charset="0"/>
                          <a:cs typeface="Arial" panose="020B0604020202020204" pitchFamily="34" charset="0"/>
                        </a:rPr>
                        <a:t>Jesus gathers his twelve disciples, his closest friends, and sends them out with instructions, not only to teach and share his message of love with the people, but also to care for them. Jesus asks them to offer help, support and to heal the people. Jesus asks them to do it all for free, without asking for anything in return.  </a:t>
                      </a:r>
                      <a:endParaRPr lang="en-GB" sz="1600" dirty="0">
                        <a:effectLst/>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800"/>
                        </a:spcAft>
                      </a:pPr>
                      <a:r>
                        <a:rPr lang="en-GB" sz="1600" dirty="0">
                          <a:effectLst/>
                          <a:latin typeface="Comic Sans MS" panose="030F0702030302020204" pitchFamily="66" charset="0"/>
                          <a:ea typeface="Calibri" panose="020F0502020204030204" pitchFamily="34" charset="0"/>
                          <a:cs typeface="Arial" panose="020B0604020202020204" pitchFamily="34" charset="0"/>
                        </a:rPr>
                        <a:t>Jesus also instructs the disciples to ask God, (the landowner) in prayer to send them more people (workers) to join in with them in their mission, to follow Jesus and to share his love with others. </a:t>
                      </a:r>
                      <a:endParaRPr lang="en-GB" sz="1600" dirty="0">
                        <a:effectLst/>
                        <a:latin typeface="Calibri" panose="020F0502020204030204" pitchFamily="34" charset="0"/>
                        <a:ea typeface="Calibri" panose="020F0502020204030204" pitchFamily="34" charset="0"/>
                        <a:cs typeface="Arial" panose="020B0604020202020204" pitchFamily="34" charset="0"/>
                      </a:endParaRPr>
                    </a:p>
                    <a:p>
                      <a:r>
                        <a:rPr lang="en-GB" sz="1600" dirty="0">
                          <a:solidFill>
                            <a:srgbClr val="000000"/>
                          </a:solidFill>
                          <a:effectLst/>
                          <a:latin typeface="Comic Sans MS" panose="030F0702030302020204" pitchFamily="66" charset="0"/>
                          <a:ea typeface="Times New Roman" panose="02020603050405020304" pitchFamily="18" charset="0"/>
                          <a:cs typeface="Times New Roman" panose="02020603050405020304" pitchFamily="18" charset="0"/>
                        </a:rPr>
                        <a:t>Jesus sent out the apostles in pairs to preach, teach, and heal. This was their "apprenticeship" before Jesus left them to return to the Father.</a:t>
                      </a:r>
                      <a:r>
                        <a:rPr lang="en-GB" sz="1600" dirty="0">
                          <a:effectLst/>
                          <a:latin typeface="Comic Sans MS" panose="030F0702030302020204" pitchFamily="66" charset="0"/>
                          <a:ea typeface="Times New Roman" panose="02020603050405020304" pitchFamily="18" charset="0"/>
                          <a:cs typeface="Times New Roman" panose="02020603050405020304" pitchFamily="18" charset="0"/>
                        </a:rPr>
                        <a:t> Just as Jesus sent his disciples to continue his work and mission, so too the Church is sent by Jesus. We are also sent by Jesus to play our part in this mission to bring the kingdom of heaven to earth with our love, our care and our compassion for others.</a:t>
                      </a:r>
                      <a:endParaRPr kumimoji="0" lang="en-GB" sz="1600" b="0" i="0" u="none" strike="noStrike" kern="1200" cap="none" spc="0" normalizeH="0" baseline="0" noProof="0" dirty="0">
                        <a:ln>
                          <a:noFill/>
                        </a:ln>
                        <a:solidFill>
                          <a:prstClr val="black"/>
                        </a:solidFill>
                        <a:effectLst/>
                        <a:uLnTx/>
                        <a:uFillTx/>
                        <a:latin typeface="+mn-lt"/>
                        <a:ea typeface="+mn-ea"/>
                        <a:cs typeface="+mn-cs"/>
                      </a:endParaRPr>
                    </a:p>
                  </a:txBody>
                  <a:tcPr marL="114300" marR="114300" marT="0" marB="0">
                    <a:lnL>
                      <a:noFill/>
                    </a:lnL>
                    <a:lnR>
                      <a:noFill/>
                    </a:lnR>
                    <a:lnT>
                      <a:noFill/>
                    </a:lnT>
                    <a:lnB>
                      <a:noFill/>
                    </a:lnB>
                  </a:tcPr>
                </a:tc>
                <a:extLst>
                  <a:ext uri="{0D108BD9-81ED-4DB2-BD59-A6C34878D82A}">
                    <a16:rowId xmlns:a16="http://schemas.microsoft.com/office/drawing/2014/main" val="3330277153"/>
                  </a:ext>
                </a:extLst>
              </a:tr>
            </a:tbl>
          </a:graphicData>
        </a:graphic>
      </p:graphicFrame>
      <p:sp>
        <p:nvSpPr>
          <p:cNvPr id="8" name="TextBox 7">
            <a:extLst>
              <a:ext uri="{FF2B5EF4-FFF2-40B4-BE49-F238E27FC236}">
                <a16:creationId xmlns:a16="http://schemas.microsoft.com/office/drawing/2014/main" id="{B3EE5273-3101-4108-8EB9-1B0ED05E8689}"/>
              </a:ext>
            </a:extLst>
          </p:cNvPr>
          <p:cNvSpPr txBox="1"/>
          <p:nvPr/>
        </p:nvSpPr>
        <p:spPr>
          <a:xfrm>
            <a:off x="0" y="205709"/>
            <a:ext cx="2345109" cy="469167"/>
          </a:xfrm>
          <a:prstGeom prst="rect">
            <a:avLst/>
          </a:prstGeom>
          <a:noFill/>
        </p:spPr>
        <p:txBody>
          <a:bodyPr wrap="square" rtlCol="0">
            <a:spAutoFit/>
          </a:bodyPr>
          <a:lstStyle/>
          <a:p>
            <a:pPr lvl="0" algn="ctr">
              <a:lnSpc>
                <a:spcPct val="107000"/>
              </a:lnSpc>
              <a:spcAft>
                <a:spcPts val="800"/>
              </a:spcAft>
            </a:pPr>
            <a:r>
              <a:rPr lang="en-GB" sz="2400" b="1" dirty="0">
                <a:solidFill>
                  <a:srgbClr val="00B050"/>
                </a:solidFill>
                <a:latin typeface="Comic Sans MS" panose="030F0702030302020204" pitchFamily="66" charset="0"/>
                <a:ea typeface="Times New Roman" panose="02020603050405020304" pitchFamily="18" charset="0"/>
                <a:cs typeface="Calibri" panose="020F0502020204030204" pitchFamily="34" charset="0"/>
              </a:rPr>
              <a:t>Reflection:</a:t>
            </a:r>
            <a:endParaRPr lang="en-GB" sz="2400" dirty="0">
              <a:solidFill>
                <a:prstClr val="black"/>
              </a:solidFill>
              <a:latin typeface="Calibri" panose="020F0502020204030204" pitchFamily="34" charset="0"/>
              <a:ea typeface="Calibri" panose="020F0502020204030204" pitchFamily="34" charset="0"/>
              <a:cs typeface="Times New Roman" panose="02020603050405020304" pitchFamily="18" charset="0"/>
            </a:endParaRPr>
          </a:p>
        </p:txBody>
      </p:sp>
      <p:pic>
        <p:nvPicPr>
          <p:cNvPr id="2" name="Picture 1" descr="... to His children, tender and compassionate to those who fear Him">
            <a:extLst>
              <a:ext uri="{FF2B5EF4-FFF2-40B4-BE49-F238E27FC236}">
                <a16:creationId xmlns:a16="http://schemas.microsoft.com/office/drawing/2014/main" id="{1430799B-4C19-C02D-A600-998F24E8E5FB}"/>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250559" y="5109623"/>
            <a:ext cx="2858906" cy="1522246"/>
          </a:xfrm>
          <a:prstGeom prst="rect">
            <a:avLst/>
          </a:prstGeom>
          <a:noFill/>
          <a:ln>
            <a:noFill/>
          </a:ln>
        </p:spPr>
      </p:pic>
    </p:spTree>
    <p:extLst>
      <p:ext uri="{BB962C8B-B14F-4D97-AF65-F5344CB8AC3E}">
        <p14:creationId xmlns:p14="http://schemas.microsoft.com/office/powerpoint/2010/main" val="10510356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14161" y="683177"/>
            <a:ext cx="3597449" cy="2136482"/>
          </a:xfrm>
          <a:prstGeom prst="rect">
            <a:avLst/>
          </a:prstGeom>
        </p:spPr>
        <p:txBody>
          <a:bodyPr wrap="square">
            <a:spAutoFit/>
          </a:bodyPr>
          <a:lstStyle/>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sz="300"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p:txBody>
      </p:sp>
      <p:sp>
        <p:nvSpPr>
          <p:cNvPr id="7" name="Rectangle 6"/>
          <p:cNvSpPr/>
          <p:nvPr/>
        </p:nvSpPr>
        <p:spPr>
          <a:xfrm>
            <a:off x="263967" y="715111"/>
            <a:ext cx="4841720" cy="388696"/>
          </a:xfrm>
          <a:prstGeom prst="rect">
            <a:avLst/>
          </a:prstGeom>
        </p:spPr>
        <p:txBody>
          <a:bodyPr wrap="square">
            <a:spAutoFit/>
          </a:bodyPr>
          <a:lstStyle/>
          <a:p>
            <a:pPr algn="ctr">
              <a:lnSpc>
                <a:spcPct val="107000"/>
              </a:lnSpc>
              <a:spcAft>
                <a:spcPts val="800"/>
              </a:spcAft>
            </a:pPr>
            <a:r>
              <a:rPr lang="en-GB" b="1" dirty="0">
                <a:latin typeface="Kristen ITC" panose="03050502040202030202" pitchFamily="66" charset="0"/>
                <a:ea typeface="Calibri" panose="020F0502020204030204" pitchFamily="34" charset="0"/>
                <a:cs typeface="Calibri" panose="020F0502020204030204" pitchFamily="34" charset="0"/>
              </a:rPr>
              <a:t> </a:t>
            </a:r>
            <a:endParaRPr lang="en-GB" dirty="0">
              <a:latin typeface="Calibri" panose="020F0502020204030204" pitchFamily="34" charset="0"/>
              <a:ea typeface="Calibri" panose="020F0502020204030204" pitchFamily="34" charset="0"/>
              <a:cs typeface="Times New Roman" panose="02020603050405020304" pitchFamily="18" charset="0"/>
            </a:endParaRPr>
          </a:p>
        </p:txBody>
      </p:sp>
      <p:sp>
        <p:nvSpPr>
          <p:cNvPr id="6" name="Rectangle 5"/>
          <p:cNvSpPr/>
          <p:nvPr/>
        </p:nvSpPr>
        <p:spPr>
          <a:xfrm>
            <a:off x="35496" y="141086"/>
            <a:ext cx="2279362" cy="469167"/>
          </a:xfrm>
          <a:prstGeom prst="rect">
            <a:avLst/>
          </a:prstGeom>
        </p:spPr>
        <p:txBody>
          <a:bodyPr wrap="square">
            <a:spAutoFit/>
          </a:bodyPr>
          <a:lstStyle/>
          <a:p>
            <a:pPr algn="ctr">
              <a:lnSpc>
                <a:spcPct val="107000"/>
              </a:lnSpc>
              <a:spcAft>
                <a:spcPts val="800"/>
              </a:spcAft>
            </a:pPr>
            <a:r>
              <a:rPr lang="en-GB" sz="2400" b="1" dirty="0">
                <a:solidFill>
                  <a:srgbClr val="00B050"/>
                </a:solidFill>
                <a:latin typeface="Comic Sans MS" panose="030F0702030302020204" pitchFamily="66" charset="0"/>
                <a:ea typeface="Times New Roman" panose="02020603050405020304" pitchFamily="18" charset="0"/>
                <a:cs typeface="Calibri" panose="020F0502020204030204" pitchFamily="34" charset="0"/>
              </a:rPr>
              <a:t>Challenge</a:t>
            </a:r>
            <a:endParaRPr lang="en-GB" sz="2400" dirty="0">
              <a:latin typeface="Calibri" panose="020F0502020204030204" pitchFamily="34" charset="0"/>
              <a:ea typeface="Calibri" panose="020F0502020204030204" pitchFamily="34" charset="0"/>
              <a:cs typeface="Times New Roman" panose="02020603050405020304" pitchFamily="18" charset="0"/>
            </a:endParaRPr>
          </a:p>
        </p:txBody>
      </p:sp>
      <p:sp>
        <p:nvSpPr>
          <p:cNvPr id="18" name="TextBox 17"/>
          <p:cNvSpPr txBox="1"/>
          <p:nvPr/>
        </p:nvSpPr>
        <p:spPr>
          <a:xfrm>
            <a:off x="2843808" y="2819659"/>
            <a:ext cx="3672408" cy="369332"/>
          </a:xfrm>
          <a:prstGeom prst="rect">
            <a:avLst/>
          </a:prstGeom>
          <a:noFill/>
        </p:spPr>
        <p:txBody>
          <a:bodyPr wrap="square" rtlCol="0">
            <a:spAutoFit/>
          </a:bodyPr>
          <a:lstStyle/>
          <a:p>
            <a:endParaRPr lang="en-GB"/>
          </a:p>
        </p:txBody>
      </p:sp>
      <p:pic>
        <p:nvPicPr>
          <p:cNvPr id="4" name="Picture 3" descr="Inline image">
            <a:extLst>
              <a:ext uri="{FF2B5EF4-FFF2-40B4-BE49-F238E27FC236}">
                <a16:creationId xmlns:a16="http://schemas.microsoft.com/office/drawing/2014/main" id="{40617F3F-AB11-3566-6DAF-A20D53FCB051}"/>
              </a:ext>
            </a:extLst>
          </p:cNvPr>
          <p:cNvPicPr>
            <a:picLocks noChangeAspect="1"/>
          </p:cNvPicPr>
          <p:nvPr/>
        </p:nvPicPr>
        <p:blipFill rotWithShape="1">
          <a:blip r:embed="rId3" r:link="rId4" cstate="print">
            <a:extLst>
              <a:ext uri="{28A0092B-C50C-407E-A947-70E740481C1C}">
                <a14:useLocalDpi xmlns:a14="http://schemas.microsoft.com/office/drawing/2010/main" val="0"/>
              </a:ext>
            </a:extLst>
          </a:blip>
          <a:srcRect l="5452" r="4654" b="8005"/>
          <a:stretch>
            <a:fillRect/>
          </a:stretch>
        </p:blipFill>
        <p:spPr bwMode="auto">
          <a:xfrm>
            <a:off x="524673" y="3009840"/>
            <a:ext cx="2728463" cy="3068530"/>
          </a:xfrm>
          <a:prstGeom prst="rect">
            <a:avLst/>
          </a:prstGeom>
          <a:noFill/>
          <a:ln>
            <a:noFill/>
          </a:ln>
          <a:extLst>
            <a:ext uri="{53640926-AAD7-44D8-BBD7-CCE9431645EC}">
              <a14:shadowObscured xmlns:a14="http://schemas.microsoft.com/office/drawing/2010/main"/>
            </a:ext>
          </a:extLst>
        </p:spPr>
      </p:pic>
      <p:sp>
        <p:nvSpPr>
          <p:cNvPr id="15" name="TextBox 14">
            <a:extLst>
              <a:ext uri="{FF2B5EF4-FFF2-40B4-BE49-F238E27FC236}">
                <a16:creationId xmlns:a16="http://schemas.microsoft.com/office/drawing/2014/main" id="{2E38249B-D748-FD0C-4577-02A1971E4CBB}"/>
              </a:ext>
            </a:extLst>
          </p:cNvPr>
          <p:cNvSpPr txBox="1"/>
          <p:nvPr/>
        </p:nvSpPr>
        <p:spPr>
          <a:xfrm>
            <a:off x="3330042" y="2977906"/>
            <a:ext cx="5346413" cy="3100464"/>
          </a:xfrm>
          <a:prstGeom prst="rect">
            <a:avLst/>
          </a:prstGeom>
          <a:noFill/>
          <a:ln w="38100">
            <a:solidFill>
              <a:srgbClr val="0070C0"/>
            </a:solidFill>
          </a:ln>
        </p:spPr>
        <p:txBody>
          <a:bodyPr wrap="square">
            <a:spAutoFit/>
          </a:bodyPr>
          <a:lstStyle/>
          <a:p>
            <a:pPr>
              <a:lnSpc>
                <a:spcPct val="107000"/>
              </a:lnSpc>
              <a:spcAft>
                <a:spcPts val="800"/>
              </a:spcAft>
            </a:pPr>
            <a:r>
              <a:rPr lang="en-GB" dirty="0">
                <a:effectLst/>
                <a:latin typeface="Comic Sans MS" panose="030F0702030302020204" pitchFamily="66" charset="0"/>
                <a:ea typeface="Calibri" panose="020F0502020204030204" pitchFamily="34" charset="0"/>
                <a:cs typeface="Arial" panose="020B0604020202020204" pitchFamily="34" charset="0"/>
              </a:rPr>
              <a:t>To spread the message of Jesus, we are called to do what we can to love and help other people, especially our family and friends. When we see a problem, we are asked not just to feel sorry for the person who is sad, worried, ill or struggling, but like Jesus, we are called to take some action to help.</a:t>
            </a:r>
            <a:endParaRPr lang="en-GB" sz="2800" dirty="0">
              <a:effectLst/>
              <a:latin typeface="Calibri" panose="020F0502020204030204" pitchFamily="34" charset="0"/>
              <a:ea typeface="Calibri" panose="020F0502020204030204" pitchFamily="34" charset="0"/>
              <a:cs typeface="Arial" panose="020B0604020202020204" pitchFamily="34" charset="0"/>
            </a:endParaRPr>
          </a:p>
          <a:p>
            <a:r>
              <a:rPr lang="en-GB" b="1" dirty="0">
                <a:solidFill>
                  <a:srgbClr val="000000"/>
                </a:solidFill>
                <a:effectLst/>
                <a:latin typeface="Comic Sans MS" panose="030F0702030302020204" pitchFamily="66" charset="0"/>
                <a:ea typeface="Calibri" panose="020F0502020204030204" pitchFamily="34" charset="0"/>
                <a:cs typeface="Calibri" panose="020F0502020204030204" pitchFamily="34" charset="0"/>
              </a:rPr>
              <a:t>What will you do this week to share God’s love and to show compassion to those around you?</a:t>
            </a:r>
            <a:endParaRPr lang="en-GB" sz="4400" dirty="0"/>
          </a:p>
        </p:txBody>
      </p:sp>
      <p:sp>
        <p:nvSpPr>
          <p:cNvPr id="16" name="TextBox 15">
            <a:extLst>
              <a:ext uri="{FF2B5EF4-FFF2-40B4-BE49-F238E27FC236}">
                <a16:creationId xmlns:a16="http://schemas.microsoft.com/office/drawing/2014/main" id="{B0C0F274-F0AD-EED4-5224-7FF37FC885ED}"/>
              </a:ext>
            </a:extLst>
          </p:cNvPr>
          <p:cNvSpPr txBox="1"/>
          <p:nvPr/>
        </p:nvSpPr>
        <p:spPr>
          <a:xfrm>
            <a:off x="522825" y="994097"/>
            <a:ext cx="8153631" cy="1826206"/>
          </a:xfrm>
          <a:prstGeom prst="rect">
            <a:avLst/>
          </a:prstGeom>
          <a:noFill/>
          <a:ln w="38100">
            <a:solidFill>
              <a:srgbClr val="0070C0"/>
            </a:solidFill>
          </a:ln>
        </p:spPr>
        <p:txBody>
          <a:bodyPr wrap="square" rtlCol="0">
            <a:spAutoFit/>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Arial" panose="020B0604020202020204" pitchFamily="34" charset="0"/>
              </a:rPr>
              <a:t>Sometimes we are the people who are in need of help. Sometimes we are the people who can help others. </a:t>
            </a:r>
            <a:endParaRPr kumimoji="0" lang="en-GB" sz="32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Arial" panose="020B0604020202020204" pitchFamily="34" charset="0"/>
              </a:rPr>
              <a:t>Can you think of a time when you saw that someone needed your help or was worried about something? How did you feel? What did you do?</a:t>
            </a:r>
            <a:endParaRPr kumimoji="0" lang="en-GB" sz="32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5911363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Inline image">
            <a:extLst>
              <a:ext uri="{FF2B5EF4-FFF2-40B4-BE49-F238E27FC236}">
                <a16:creationId xmlns:a16="http://schemas.microsoft.com/office/drawing/2014/main" id="{467A71E5-1313-604B-579A-1DB34D81AC36}"/>
              </a:ext>
            </a:extLst>
          </p:cNvPr>
          <p:cNvPicPr>
            <a:picLocks noChangeAspect="1"/>
          </p:cNvPicPr>
          <p:nvPr/>
        </p:nvPicPr>
        <p:blipFill rotWithShape="1">
          <a:blip r:embed="rId3" r:link="rId4" cstate="print">
            <a:extLst>
              <a:ext uri="{28A0092B-C50C-407E-A947-70E740481C1C}">
                <a14:useLocalDpi xmlns:a14="http://schemas.microsoft.com/office/drawing/2010/main" val="0"/>
              </a:ext>
            </a:extLst>
          </a:blip>
          <a:srcRect l="1462" t="1595" r="1884" b="2485"/>
          <a:stretch>
            <a:fillRect/>
          </a:stretch>
        </p:blipFill>
        <p:spPr bwMode="auto">
          <a:xfrm>
            <a:off x="4773394" y="1408204"/>
            <a:ext cx="4176465" cy="4951761"/>
          </a:xfrm>
          <a:prstGeom prst="rect">
            <a:avLst/>
          </a:prstGeom>
          <a:noFill/>
          <a:ln>
            <a:noFill/>
          </a:ln>
          <a:extLst>
            <a:ext uri="{53640926-AAD7-44D8-BBD7-CCE9431645EC}">
              <a14:shadowObscured xmlns:a14="http://schemas.microsoft.com/office/drawing/2010/main"/>
            </a:ext>
          </a:extLst>
        </p:spPr>
      </p:pic>
      <p:sp>
        <p:nvSpPr>
          <p:cNvPr id="7" name="Rectangle 6"/>
          <p:cNvSpPr/>
          <p:nvPr/>
        </p:nvSpPr>
        <p:spPr>
          <a:xfrm>
            <a:off x="263967" y="715111"/>
            <a:ext cx="4841720" cy="388696"/>
          </a:xfrm>
          <a:prstGeom prst="rect">
            <a:avLst/>
          </a:prstGeom>
        </p:spPr>
        <p:txBody>
          <a:bodyPr wrap="square">
            <a:spAutoFit/>
          </a:bodyPr>
          <a:lstStyle/>
          <a:p>
            <a:pPr algn="ctr">
              <a:lnSpc>
                <a:spcPct val="107000"/>
              </a:lnSpc>
              <a:spcAft>
                <a:spcPts val="800"/>
              </a:spcAft>
            </a:pPr>
            <a:r>
              <a:rPr lang="en-GB" b="1" dirty="0">
                <a:latin typeface="Kristen ITC" panose="03050502040202030202" pitchFamily="66" charset="0"/>
                <a:ea typeface="Calibri" panose="020F0502020204030204" pitchFamily="34" charset="0"/>
                <a:cs typeface="Calibri" panose="020F0502020204030204" pitchFamily="34" charset="0"/>
              </a:rPr>
              <a:t> </a:t>
            </a:r>
            <a:endParaRPr lang="en-GB" dirty="0">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19" name="Table 18"/>
          <p:cNvGraphicFramePr>
            <a:graphicFrameLocks noGrp="1"/>
          </p:cNvGraphicFramePr>
          <p:nvPr>
            <p:extLst>
              <p:ext uri="{D42A27DB-BD31-4B8C-83A1-F6EECF244321}">
                <p14:modId xmlns:p14="http://schemas.microsoft.com/office/powerpoint/2010/main" val="1537633138"/>
              </p:ext>
            </p:extLst>
          </p:nvPr>
        </p:nvGraphicFramePr>
        <p:xfrm>
          <a:off x="512647" y="418701"/>
          <a:ext cx="7488832" cy="720080"/>
        </p:xfrm>
        <a:graphic>
          <a:graphicData uri="http://schemas.openxmlformats.org/drawingml/2006/table">
            <a:tbl>
              <a:tblPr/>
              <a:tblGrid>
                <a:gridCol w="7488832">
                  <a:extLst>
                    <a:ext uri="{9D8B030D-6E8A-4147-A177-3AD203B41FA5}">
                      <a16:colId xmlns:a16="http://schemas.microsoft.com/office/drawing/2014/main" val="2113154556"/>
                    </a:ext>
                  </a:extLst>
                </a:gridCol>
              </a:tblGrid>
              <a:tr h="720080">
                <a:tc>
                  <a:txBody>
                    <a:bodyPr/>
                    <a:lstStyle/>
                    <a:p>
                      <a:pPr algn="ctr">
                        <a:lnSpc>
                          <a:spcPct val="107000"/>
                        </a:lnSpc>
                        <a:spcAft>
                          <a:spcPts val="800"/>
                        </a:spcAft>
                      </a:pPr>
                      <a:r>
                        <a:rPr lang="en-GB" sz="1800" b="0" i="0" dirty="0">
                          <a:effectLst/>
                          <a:latin typeface="Lucida Calligraphy" panose="03010101010101010101" pitchFamily="66" charset="0"/>
                          <a:ea typeface="Calibri" panose="020F0502020204030204" pitchFamily="34" charset="0"/>
                          <a:cs typeface="Segoe UI" panose="020B0502040204020203" pitchFamily="34" charset="0"/>
                        </a:rPr>
                        <a:t>“And whatever you ask in prayer, you will receive, if you have faith.” ~ </a:t>
                      </a:r>
                      <a:r>
                        <a:rPr lang="en-GB" sz="1800" b="1" i="0" u="sng" dirty="0">
                          <a:solidFill>
                            <a:srgbClr val="0563C1"/>
                          </a:solidFill>
                          <a:effectLst/>
                          <a:latin typeface="Lucida Calligraphy" panose="03010101010101010101" pitchFamily="66" charset="0"/>
                          <a:ea typeface="Calibri" panose="020F0502020204030204" pitchFamily="34" charset="0"/>
                          <a:cs typeface="Segoe UI" panose="020B0502040204020203" pitchFamily="34" charset="0"/>
                          <a:hlinkClick r:id="rId5">
                            <a:extLst>
                              <a:ext uri="{A12FA001-AC4F-418D-AE19-62706E023703}">
                                <ahyp:hlinkClr xmlns:ahyp="http://schemas.microsoft.com/office/drawing/2018/hyperlinkcolor" val="tx"/>
                              </a:ext>
                            </a:extLst>
                          </a:hlinkClick>
                        </a:rPr>
                        <a:t>Matthew 21:22</a:t>
                      </a:r>
                      <a:endParaRPr lang="en-GB" sz="1800" b="1" i="0" dirty="0">
                        <a:effectLst/>
                        <a:latin typeface="Lucida Calligraphy" panose="03010101010101010101" pitchFamily="66" charset="0"/>
                        <a:ea typeface="Calibri" panose="020F0502020204030204" pitchFamily="34" charset="0"/>
                        <a:cs typeface="Times New Roman" panose="02020603050405020304" pitchFamily="18" charset="0"/>
                      </a:endParaRPr>
                    </a:p>
                  </a:txBody>
                  <a:tcPr marL="114300" marR="114300" marT="0" marB="0">
                    <a:lnL>
                      <a:noFill/>
                    </a:lnL>
                    <a:lnR>
                      <a:noFill/>
                    </a:lnR>
                    <a:lnT>
                      <a:noFill/>
                    </a:lnT>
                    <a:lnB>
                      <a:noFill/>
                    </a:lnB>
                  </a:tcPr>
                </a:tc>
                <a:extLst>
                  <a:ext uri="{0D108BD9-81ED-4DB2-BD59-A6C34878D82A}">
                    <a16:rowId xmlns:a16="http://schemas.microsoft.com/office/drawing/2014/main" val="3330277153"/>
                  </a:ext>
                </a:extLst>
              </a:tr>
            </a:tbl>
          </a:graphicData>
        </a:graphic>
      </p:graphicFrame>
      <p:sp>
        <p:nvSpPr>
          <p:cNvPr id="10" name="Rectangle 9"/>
          <p:cNvSpPr/>
          <p:nvPr/>
        </p:nvSpPr>
        <p:spPr>
          <a:xfrm>
            <a:off x="115140" y="149277"/>
            <a:ext cx="8959513" cy="655944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4" name="Rectangle 3">
            <a:extLst>
              <a:ext uri="{FF2B5EF4-FFF2-40B4-BE49-F238E27FC236}">
                <a16:creationId xmlns:a16="http://schemas.microsoft.com/office/drawing/2014/main" id="{D6E4524F-0810-492C-B704-9AFFB34D2D62}"/>
              </a:ext>
            </a:extLst>
          </p:cNvPr>
          <p:cNvSpPr/>
          <p:nvPr/>
        </p:nvSpPr>
        <p:spPr>
          <a:xfrm>
            <a:off x="323528" y="1019509"/>
            <a:ext cx="5853673" cy="470000"/>
          </a:xfrm>
          <a:prstGeom prst="rect">
            <a:avLst/>
          </a:prstGeom>
        </p:spPr>
        <p:txBody>
          <a:bodyPr wrap="square">
            <a:spAutoFit/>
          </a:bodyPr>
          <a:lstStyle/>
          <a:p>
            <a:pPr lvl="0" algn="ctr">
              <a:lnSpc>
                <a:spcPct val="107000"/>
              </a:lnSpc>
              <a:spcAft>
                <a:spcPts val="800"/>
              </a:spcAft>
            </a:pPr>
            <a:endParaRPr lang="en-GB" sz="2400" dirty="0">
              <a:solidFill>
                <a:srgbClr val="00B0F0"/>
              </a:solidFill>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16" name="Table 15">
            <a:extLst>
              <a:ext uri="{FF2B5EF4-FFF2-40B4-BE49-F238E27FC236}">
                <a16:creationId xmlns:a16="http://schemas.microsoft.com/office/drawing/2014/main" id="{F5E1200A-A345-4F3D-93D8-C45615B0198D}"/>
              </a:ext>
            </a:extLst>
          </p:cNvPr>
          <p:cNvGraphicFramePr>
            <a:graphicFrameLocks noGrp="1"/>
          </p:cNvGraphicFramePr>
          <p:nvPr>
            <p:extLst>
              <p:ext uri="{D42A27DB-BD31-4B8C-83A1-F6EECF244321}">
                <p14:modId xmlns:p14="http://schemas.microsoft.com/office/powerpoint/2010/main" val="510495943"/>
              </p:ext>
            </p:extLst>
          </p:nvPr>
        </p:nvGraphicFramePr>
        <p:xfrm>
          <a:off x="181751" y="1902490"/>
          <a:ext cx="4532489" cy="3808023"/>
        </p:xfrm>
        <a:graphic>
          <a:graphicData uri="http://schemas.openxmlformats.org/drawingml/2006/table">
            <a:tbl>
              <a:tblPr/>
              <a:tblGrid>
                <a:gridCol w="4532489">
                  <a:extLst>
                    <a:ext uri="{9D8B030D-6E8A-4147-A177-3AD203B41FA5}">
                      <a16:colId xmlns:a16="http://schemas.microsoft.com/office/drawing/2014/main" val="594533446"/>
                    </a:ext>
                  </a:extLst>
                </a:gridCol>
              </a:tblGrid>
              <a:tr h="3808023">
                <a:tc>
                  <a:txBody>
                    <a:bodyPr/>
                    <a:lstStyle/>
                    <a:p>
                      <a:pPr algn="l">
                        <a:lnSpc>
                          <a:spcPct val="107000"/>
                        </a:lnSpc>
                        <a:spcAft>
                          <a:spcPts val="800"/>
                        </a:spcAft>
                      </a:pPr>
                      <a:r>
                        <a:rPr lang="en-GB" sz="2000" dirty="0">
                          <a:solidFill>
                            <a:srgbClr val="040C28"/>
                          </a:solidFill>
                          <a:effectLst/>
                          <a:latin typeface="Comic Sans MS" panose="030F0702030302020204" pitchFamily="66" charset="0"/>
                          <a:ea typeface="Calibri" panose="020F0502020204030204" pitchFamily="34" charset="0"/>
                          <a:cs typeface="Arial" panose="020B0604020202020204" pitchFamily="34" charset="0"/>
                        </a:rPr>
                        <a:t>Lord God,</a:t>
                      </a:r>
                      <a:r>
                        <a:rPr lang="en-GB" sz="2000" dirty="0">
                          <a:solidFill>
                            <a:srgbClr val="202124"/>
                          </a:solidFill>
                          <a:effectLst/>
                          <a:latin typeface="Comic Sans MS" panose="030F0702030302020204" pitchFamily="66" charset="0"/>
                          <a:ea typeface="Calibri" panose="020F0502020204030204" pitchFamily="34" charset="0"/>
                          <a:cs typeface="Arial" panose="020B0604020202020204" pitchFamily="34" charset="0"/>
                        </a:rPr>
                        <a:t> </a:t>
                      </a:r>
                    </a:p>
                    <a:p>
                      <a:pPr algn="l">
                        <a:lnSpc>
                          <a:spcPct val="107000"/>
                        </a:lnSpc>
                        <a:spcAft>
                          <a:spcPts val="800"/>
                        </a:spcAft>
                      </a:pPr>
                      <a:r>
                        <a:rPr lang="en-GB" sz="2000" dirty="0">
                          <a:solidFill>
                            <a:srgbClr val="040C28"/>
                          </a:solidFill>
                          <a:effectLst/>
                          <a:latin typeface="Comic Sans MS" panose="030F0702030302020204" pitchFamily="66" charset="0"/>
                          <a:ea typeface="Calibri" panose="020F0502020204030204" pitchFamily="34" charset="0"/>
                          <a:cs typeface="Arial" panose="020B0604020202020204" pitchFamily="34" charset="0"/>
                        </a:rPr>
                        <a:t>You are full of compassion and love for us, your children.</a:t>
                      </a:r>
                      <a:r>
                        <a:rPr lang="en-GB" sz="2000" dirty="0">
                          <a:solidFill>
                            <a:srgbClr val="202124"/>
                          </a:solidFill>
                          <a:effectLst/>
                          <a:latin typeface="Comic Sans MS" panose="030F0702030302020204" pitchFamily="66" charset="0"/>
                          <a:ea typeface="Calibri" panose="020F0502020204030204" pitchFamily="34" charset="0"/>
                          <a:cs typeface="Arial" panose="020B0604020202020204" pitchFamily="34" charset="0"/>
                        </a:rPr>
                        <a:t>  Please give us the strength we need to reach out to those around us.</a:t>
                      </a:r>
                      <a:endParaRPr lang="en-GB" sz="2800" dirty="0">
                        <a:solidFill>
                          <a:srgbClr val="202124"/>
                        </a:solidFill>
                        <a:effectLst/>
                        <a:latin typeface="Calibri" panose="020F0502020204030204" pitchFamily="34" charset="0"/>
                        <a:ea typeface="Calibri" panose="020F0502020204030204" pitchFamily="34" charset="0"/>
                        <a:cs typeface="Arial" panose="020B0604020202020204" pitchFamily="34" charset="0"/>
                      </a:endParaRPr>
                    </a:p>
                    <a:p>
                      <a:pPr algn="l">
                        <a:lnSpc>
                          <a:spcPct val="107000"/>
                        </a:lnSpc>
                        <a:spcAft>
                          <a:spcPts val="800"/>
                        </a:spcAft>
                      </a:pPr>
                      <a:r>
                        <a:rPr lang="en-GB" sz="2000" dirty="0">
                          <a:solidFill>
                            <a:srgbClr val="202124"/>
                          </a:solidFill>
                          <a:effectLst/>
                          <a:latin typeface="Comic Sans MS" panose="030F0702030302020204" pitchFamily="66" charset="0"/>
                          <a:ea typeface="Calibri" panose="020F0502020204030204" pitchFamily="34" charset="0"/>
                          <a:cs typeface="Arial" panose="020B0604020202020204" pitchFamily="34" charset="0"/>
                        </a:rPr>
                        <a:t>Help us to be compassionate to our friends at school and our family at home, showing kindness in all that we do, always reflecting God's love in our lives.</a:t>
                      </a:r>
                      <a:r>
                        <a:rPr lang="en-GB" sz="2800" dirty="0">
                          <a:solidFill>
                            <a:srgbClr val="202124"/>
                          </a:solidFill>
                          <a:effectLst/>
                          <a:latin typeface="Calibri" panose="020F0502020204030204" pitchFamily="34" charset="0"/>
                          <a:ea typeface="Calibri" panose="020F0502020204030204" pitchFamily="34" charset="0"/>
                          <a:cs typeface="Arial" panose="020B0604020202020204" pitchFamily="34" charset="0"/>
                        </a:rPr>
                        <a:t> </a:t>
                      </a:r>
                      <a:r>
                        <a:rPr lang="en-GB" sz="2000" dirty="0">
                          <a:solidFill>
                            <a:srgbClr val="202124"/>
                          </a:solidFill>
                          <a:effectLst/>
                          <a:latin typeface="Comic Sans MS" panose="030F0702030302020204" pitchFamily="66" charset="0"/>
                          <a:ea typeface="Calibri" panose="020F0502020204030204" pitchFamily="34" charset="0"/>
                          <a:cs typeface="Times New Roman" panose="02020603050405020304" pitchFamily="18" charset="0"/>
                        </a:rPr>
                        <a:t>Amen</a:t>
                      </a:r>
                    </a:p>
                  </a:txBody>
                  <a:tcPr marL="114300" marR="114300" marT="0" marB="0">
                    <a:lnL>
                      <a:noFill/>
                    </a:lnL>
                    <a:lnR>
                      <a:noFill/>
                    </a:lnR>
                    <a:lnT>
                      <a:noFill/>
                    </a:lnT>
                    <a:lnB>
                      <a:noFill/>
                    </a:lnB>
                  </a:tcPr>
                </a:tc>
                <a:extLst>
                  <a:ext uri="{0D108BD9-81ED-4DB2-BD59-A6C34878D82A}">
                    <a16:rowId xmlns:a16="http://schemas.microsoft.com/office/drawing/2014/main" val="3827928037"/>
                  </a:ext>
                </a:extLst>
              </a:tr>
            </a:tbl>
          </a:graphicData>
        </a:graphic>
      </p:graphicFrame>
      <p:sp>
        <p:nvSpPr>
          <p:cNvPr id="26" name="TextBox 25">
            <a:extLst>
              <a:ext uri="{FF2B5EF4-FFF2-40B4-BE49-F238E27FC236}">
                <a16:creationId xmlns:a16="http://schemas.microsoft.com/office/drawing/2014/main" id="{C4F8AE1F-A901-42BA-AA1C-58311A7723B4}"/>
              </a:ext>
            </a:extLst>
          </p:cNvPr>
          <p:cNvSpPr txBox="1"/>
          <p:nvPr/>
        </p:nvSpPr>
        <p:spPr>
          <a:xfrm>
            <a:off x="4868869" y="3302185"/>
            <a:ext cx="3993895" cy="2985433"/>
          </a:xfrm>
          <a:prstGeom prst="rect">
            <a:avLst/>
          </a:prstGeom>
          <a:noFill/>
        </p:spPr>
        <p:txBody>
          <a:bodyPr wrap="square" rtlCol="0">
            <a:spAutoFit/>
          </a:bodyPr>
          <a:lstStyle/>
          <a:p>
            <a:pPr algn="ctr"/>
            <a:endParaRPr lang="en-GB" dirty="0">
              <a:solidFill>
                <a:srgbClr val="00B050"/>
              </a:solidFill>
              <a:latin typeface="Comic Sans MS" panose="030F0702030302020204" pitchFamily="66" charset="0"/>
              <a:ea typeface="Calibri" panose="020F0502020204030204" pitchFamily="34" charset="0"/>
              <a:cs typeface="Segoe UI" panose="020B0502040204020203" pitchFamily="34" charset="0"/>
            </a:endParaRPr>
          </a:p>
          <a:p>
            <a:pPr algn="ctr"/>
            <a:r>
              <a:rPr lang="en-GB" dirty="0">
                <a:solidFill>
                  <a:srgbClr val="00B050"/>
                </a:solidFill>
                <a:latin typeface="Comic Sans MS" panose="030F0702030302020204" pitchFamily="66" charset="0"/>
                <a:ea typeface="Calibri" panose="020F0502020204030204" pitchFamily="34" charset="0"/>
                <a:cs typeface="Segoe UI" panose="020B0502040204020203" pitchFamily="34" charset="0"/>
              </a:rPr>
              <a:t>Blessing</a:t>
            </a:r>
          </a:p>
          <a:p>
            <a:pPr algn="ctr"/>
            <a:r>
              <a:rPr lang="en-GB" dirty="0">
                <a:latin typeface="Comic Sans MS" panose="030F0702030302020204" pitchFamily="66" charset="0"/>
                <a:ea typeface="Calibri" panose="020F0502020204030204" pitchFamily="34" charset="0"/>
                <a:cs typeface="Segoe UI" panose="020B0502040204020203" pitchFamily="34" charset="0"/>
              </a:rPr>
              <a:t>The </a:t>
            </a:r>
            <a:r>
              <a:rPr lang="en-GB" cap="small" dirty="0">
                <a:latin typeface="Comic Sans MS" panose="030F0702030302020204" pitchFamily="66" charset="0"/>
                <a:ea typeface="Calibri" panose="020F0502020204030204" pitchFamily="34" charset="0"/>
                <a:cs typeface="Segoe UI" panose="020B0502040204020203" pitchFamily="34" charset="0"/>
              </a:rPr>
              <a:t>Lord </a:t>
            </a:r>
            <a:r>
              <a:rPr lang="en-GB" dirty="0">
                <a:latin typeface="Comic Sans MS" panose="030F0702030302020204" pitchFamily="66" charset="0"/>
                <a:ea typeface="Calibri" panose="020F0502020204030204" pitchFamily="34" charset="0"/>
                <a:cs typeface="Segoe UI" panose="020B0502040204020203" pitchFamily="34" charset="0"/>
              </a:rPr>
              <a:t>bless you</a:t>
            </a:r>
            <a:br>
              <a:rPr lang="en-GB" dirty="0">
                <a:latin typeface="Comic Sans MS" panose="030F0702030302020204" pitchFamily="66" charset="0"/>
                <a:ea typeface="Calibri" panose="020F0502020204030204" pitchFamily="34" charset="0"/>
                <a:cs typeface="Segoe UI" panose="020B0502040204020203" pitchFamily="34" charset="0"/>
              </a:rPr>
            </a:br>
            <a:r>
              <a:rPr lang="en-GB" dirty="0">
                <a:latin typeface="Comic Sans MS" panose="030F0702030302020204" pitchFamily="66" charset="0"/>
                <a:ea typeface="Calibri" panose="020F0502020204030204" pitchFamily="34" charset="0"/>
                <a:cs typeface="Courier New" panose="02070309020205020404" pitchFamily="49" charset="0"/>
              </a:rPr>
              <a:t>    </a:t>
            </a:r>
            <a:r>
              <a:rPr lang="en-GB" dirty="0">
                <a:latin typeface="Comic Sans MS" panose="030F0702030302020204" pitchFamily="66" charset="0"/>
                <a:ea typeface="Calibri" panose="020F0502020204030204" pitchFamily="34" charset="0"/>
                <a:cs typeface="Segoe UI" panose="020B0502040204020203" pitchFamily="34" charset="0"/>
              </a:rPr>
              <a:t>and keep you,</a:t>
            </a:r>
            <a:br>
              <a:rPr lang="en-GB" dirty="0">
                <a:latin typeface="Comic Sans MS" panose="030F0702030302020204" pitchFamily="66" charset="0"/>
                <a:ea typeface="Calibri" panose="020F0502020204030204" pitchFamily="34" charset="0"/>
                <a:cs typeface="Segoe UI" panose="020B0502040204020203" pitchFamily="34" charset="0"/>
              </a:rPr>
            </a:br>
            <a:r>
              <a:rPr lang="en-GB" dirty="0">
                <a:latin typeface="Comic Sans MS" panose="030F0702030302020204" pitchFamily="66" charset="0"/>
                <a:ea typeface="Calibri" panose="020F0502020204030204" pitchFamily="34" charset="0"/>
                <a:cs typeface="Segoe UI" panose="020B0502040204020203" pitchFamily="34" charset="0"/>
              </a:rPr>
              <a:t>The </a:t>
            </a:r>
            <a:r>
              <a:rPr lang="en-GB" cap="small" dirty="0">
                <a:latin typeface="Comic Sans MS" panose="030F0702030302020204" pitchFamily="66" charset="0"/>
                <a:ea typeface="Calibri" panose="020F0502020204030204" pitchFamily="34" charset="0"/>
                <a:cs typeface="Segoe UI" panose="020B0502040204020203" pitchFamily="34" charset="0"/>
              </a:rPr>
              <a:t>Lord</a:t>
            </a:r>
            <a:r>
              <a:rPr lang="en-GB" dirty="0">
                <a:latin typeface="Comic Sans MS" panose="030F0702030302020204" pitchFamily="66" charset="0"/>
                <a:ea typeface="Calibri" panose="020F0502020204030204" pitchFamily="34" charset="0"/>
                <a:cs typeface="Segoe UI" panose="020B0502040204020203" pitchFamily="34" charset="0"/>
              </a:rPr>
              <a:t> make his face shine on you</a:t>
            </a:r>
            <a:br>
              <a:rPr lang="en-GB" dirty="0">
                <a:latin typeface="Comic Sans MS" panose="030F0702030302020204" pitchFamily="66" charset="0"/>
                <a:ea typeface="Calibri" panose="020F0502020204030204" pitchFamily="34" charset="0"/>
                <a:cs typeface="Segoe UI" panose="020B0502040204020203" pitchFamily="34" charset="0"/>
              </a:rPr>
            </a:br>
            <a:r>
              <a:rPr lang="en-GB" dirty="0">
                <a:latin typeface="Calibri" panose="020F0502020204030204" pitchFamily="34" charset="0"/>
                <a:ea typeface="Calibri" panose="020F0502020204030204" pitchFamily="34" charset="0"/>
                <a:cs typeface="Times New Roman" panose="02020603050405020304" pitchFamily="18" charset="0"/>
              </a:rPr>
              <a:t> </a:t>
            </a:r>
            <a:r>
              <a:rPr lang="en-GB" dirty="0">
                <a:latin typeface="Comic Sans MS" panose="030F0702030302020204" pitchFamily="66" charset="0"/>
                <a:ea typeface="Calibri" panose="020F0502020204030204" pitchFamily="34" charset="0"/>
                <a:cs typeface="Courier New" panose="02070309020205020404" pitchFamily="49" charset="0"/>
              </a:rPr>
              <a:t>    </a:t>
            </a:r>
            <a:r>
              <a:rPr lang="en-GB" dirty="0">
                <a:latin typeface="Comic Sans MS" panose="030F0702030302020204" pitchFamily="66" charset="0"/>
                <a:ea typeface="Calibri" panose="020F0502020204030204" pitchFamily="34" charset="0"/>
                <a:cs typeface="Segoe UI" panose="020B0502040204020203" pitchFamily="34" charset="0"/>
              </a:rPr>
              <a:t>and be gracious to you,</a:t>
            </a:r>
            <a:br>
              <a:rPr lang="en-GB" dirty="0">
                <a:latin typeface="Comic Sans MS" panose="030F0702030302020204" pitchFamily="66" charset="0"/>
                <a:ea typeface="Calibri" panose="020F0502020204030204" pitchFamily="34" charset="0"/>
                <a:cs typeface="Segoe UI" panose="020B0502040204020203" pitchFamily="34" charset="0"/>
              </a:rPr>
            </a:br>
            <a:r>
              <a:rPr lang="en-GB" dirty="0">
                <a:latin typeface="Comic Sans MS" panose="030F0702030302020204" pitchFamily="66" charset="0"/>
                <a:ea typeface="Calibri" panose="020F0502020204030204" pitchFamily="34" charset="0"/>
                <a:cs typeface="Segoe UI" panose="020B0502040204020203" pitchFamily="34" charset="0"/>
              </a:rPr>
              <a:t>The </a:t>
            </a:r>
            <a:r>
              <a:rPr lang="en-GB" cap="small" dirty="0">
                <a:latin typeface="Comic Sans MS" panose="030F0702030302020204" pitchFamily="66" charset="0"/>
                <a:ea typeface="Calibri" panose="020F0502020204030204" pitchFamily="34" charset="0"/>
                <a:cs typeface="Segoe UI" panose="020B0502040204020203" pitchFamily="34" charset="0"/>
              </a:rPr>
              <a:t>Lord</a:t>
            </a:r>
            <a:r>
              <a:rPr lang="en-GB" dirty="0">
                <a:latin typeface="Comic Sans MS" panose="030F0702030302020204" pitchFamily="66" charset="0"/>
                <a:ea typeface="Calibri" panose="020F0502020204030204" pitchFamily="34" charset="0"/>
                <a:cs typeface="Segoe UI" panose="020B0502040204020203" pitchFamily="34" charset="0"/>
              </a:rPr>
              <a:t> turn his face toward you</a:t>
            </a:r>
            <a:br>
              <a:rPr lang="en-GB" dirty="0">
                <a:latin typeface="Comic Sans MS" panose="030F0702030302020204" pitchFamily="66" charset="0"/>
                <a:ea typeface="Calibri" panose="020F0502020204030204" pitchFamily="34" charset="0"/>
                <a:cs typeface="Segoe UI" panose="020B0502040204020203" pitchFamily="34" charset="0"/>
              </a:rPr>
            </a:br>
            <a:r>
              <a:rPr lang="en-GB" dirty="0">
                <a:latin typeface="Comic Sans MS" panose="030F0702030302020204" pitchFamily="66" charset="0"/>
                <a:ea typeface="Calibri" panose="020F0502020204030204" pitchFamily="34" charset="0"/>
                <a:cs typeface="Courier New" panose="02070309020205020404" pitchFamily="49" charset="0"/>
              </a:rPr>
              <a:t>    </a:t>
            </a:r>
            <a:r>
              <a:rPr lang="en-GB" dirty="0">
                <a:latin typeface="Comic Sans MS" panose="030F0702030302020204" pitchFamily="66" charset="0"/>
                <a:ea typeface="Calibri" panose="020F0502020204030204" pitchFamily="34" charset="0"/>
                <a:cs typeface="Segoe UI" panose="020B0502040204020203" pitchFamily="34" charset="0"/>
              </a:rPr>
              <a:t>and give you peace. </a:t>
            </a:r>
          </a:p>
          <a:p>
            <a:pPr algn="ctr"/>
            <a:r>
              <a:rPr lang="en-GB" sz="1200" dirty="0">
                <a:solidFill>
                  <a:srgbClr val="00B050"/>
                </a:solidFill>
                <a:latin typeface="Comic Sans MS" panose="030F0702030302020204" pitchFamily="66" charset="0"/>
                <a:ea typeface="Calibri" panose="020F0502020204030204" pitchFamily="34" charset="0"/>
                <a:cs typeface="Segoe UI" panose="020B0502040204020203" pitchFamily="34" charset="0"/>
              </a:rPr>
              <a:t>Numbers 6:24-26</a:t>
            </a:r>
          </a:p>
          <a:p>
            <a:pPr algn="ctr"/>
            <a:endParaRPr lang="en-GB" sz="1400" dirty="0"/>
          </a:p>
        </p:txBody>
      </p:sp>
    </p:spTree>
    <p:extLst>
      <p:ext uri="{BB962C8B-B14F-4D97-AF65-F5344CB8AC3E}">
        <p14:creationId xmlns:p14="http://schemas.microsoft.com/office/powerpoint/2010/main" val="262744142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11618</TotalTime>
  <Words>829</Words>
  <Application>Microsoft Office PowerPoint</Application>
  <PresentationFormat>On-screen Show (4:3)</PresentationFormat>
  <Paragraphs>54</Paragraphs>
  <Slides>5</Slides>
  <Notes>5</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vt:i4>
      </vt:variant>
    </vt:vector>
  </HeadingPairs>
  <TitlesOfParts>
    <vt:vector size="11" baseType="lpstr">
      <vt:lpstr>Arial</vt:lpstr>
      <vt:lpstr>Calibri</vt:lpstr>
      <vt:lpstr>Comic Sans MS</vt:lpstr>
      <vt:lpstr>Kristen ITC</vt:lpstr>
      <vt:lpstr>Lucida Calligraphy</vt:lpstr>
      <vt:lpstr>Office Theme</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Kelly Riddles</dc:creator>
  <cp:lastModifiedBy>Emma Harris (TGS-NOR)</cp:lastModifiedBy>
  <cp:revision>356</cp:revision>
  <dcterms:created xsi:type="dcterms:W3CDTF">2018-06-04T06:48:49Z</dcterms:created>
  <dcterms:modified xsi:type="dcterms:W3CDTF">2026-06-15T11:10:55Z</dcterms:modified>
</cp:coreProperties>
</file>