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80" r:id="rId2"/>
    <p:sldId id="257" r:id="rId3"/>
    <p:sldId id="296" r:id="rId4"/>
    <p:sldId id="294" r:id="rId5"/>
    <p:sldId id="287" r:id="rId6"/>
    <p:sldId id="289" r:id="rId7"/>
    <p:sldId id="298" r:id="rId8"/>
    <p:sldId id="297"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40" autoAdjust="0"/>
    <p:restoredTop sz="92903" autoAdjust="0"/>
  </p:normalViewPr>
  <p:slideViewPr>
    <p:cSldViewPr>
      <p:cViewPr varScale="1">
        <p:scale>
          <a:sx n="104" d="100"/>
          <a:sy n="104" d="100"/>
        </p:scale>
        <p:origin x="17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08/06/2026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FB0FCF-2D05-43BD-8F74-0EF055E087B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3257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08/06/2026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08/06/2026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08/06/2026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100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08/06/2026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1356531" y="6785679"/>
            <a:ext cx="5798998"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7" name="Rectangle 16"/>
          <p:cNvSpPr/>
          <p:nvPr/>
        </p:nvSpPr>
        <p:spPr>
          <a:xfrm>
            <a:off x="2599360" y="5915173"/>
            <a:ext cx="4420911" cy="369332"/>
          </a:xfrm>
          <a:prstGeom prst="rect">
            <a:avLst/>
          </a:prstGeom>
        </p:spPr>
        <p:txBody>
          <a:bodyPr wrap="square">
            <a:spAutoFit/>
          </a:bodyPr>
          <a:lstStyle/>
          <a:p>
            <a:r>
              <a:rPr lang="en-GB" dirty="0"/>
              <a:t> </a:t>
            </a:r>
          </a:p>
        </p:txBody>
      </p:sp>
      <p:sp>
        <p:nvSpPr>
          <p:cNvPr id="2" name="Rectangle 1"/>
          <p:cNvSpPr/>
          <p:nvPr/>
        </p:nvSpPr>
        <p:spPr>
          <a:xfrm>
            <a:off x="1475656" y="1129770"/>
            <a:ext cx="5976664" cy="553357"/>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Rectangle 13"/>
          <p:cNvSpPr/>
          <p:nvPr/>
        </p:nvSpPr>
        <p:spPr>
          <a:xfrm rot="10800000" flipH="1" flipV="1">
            <a:off x="683568" y="643333"/>
            <a:ext cx="7704856" cy="1116972"/>
          </a:xfrm>
          <a:prstGeom prst="rect">
            <a:avLst/>
          </a:prstGeom>
        </p:spPr>
        <p:txBody>
          <a:bodyPr wrap="square">
            <a:spAutoFit/>
          </a:bodyPr>
          <a:lstStyle/>
          <a:p>
            <a:pPr algn="ctr">
              <a:lnSpc>
                <a:spcPct val="107000"/>
              </a:lnSpc>
              <a:spcAft>
                <a:spcPts val="800"/>
              </a:spcAft>
            </a:pPr>
            <a:endParaRPr lang="en-GB" sz="2800" dirty="0">
              <a:latin typeface="Comic Sans MS" panose="030F0702030302020204" pitchFamily="66" charset="0"/>
              <a:ea typeface="Calibri" panose="020F0502020204030204" pitchFamily="34" charset="0"/>
              <a:cs typeface="Calibri" panose="020F0502020204030204" pitchFamily="34" charset="0"/>
            </a:endParaRPr>
          </a:p>
          <a:p>
            <a:pPr algn="ctr">
              <a:lnSpc>
                <a:spcPct val="107000"/>
              </a:lnSpc>
              <a:spcAft>
                <a:spcPts val="800"/>
              </a:spcAft>
            </a:pP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Rectangle 2"/>
          <p:cNvSpPr/>
          <p:nvPr/>
        </p:nvSpPr>
        <p:spPr>
          <a:xfrm>
            <a:off x="804627" y="426315"/>
            <a:ext cx="7454630" cy="1226874"/>
          </a:xfrm>
          <a:prstGeom prst="rect">
            <a:avLst/>
          </a:prstGeom>
        </p:spPr>
        <p:txBody>
          <a:bodyPr wrap="square">
            <a:spAutoFit/>
          </a:bodyPr>
          <a:lstStyle/>
          <a:p>
            <a:pPr lvl="0" algn="ctr">
              <a:lnSpc>
                <a:spcPct val="107000"/>
              </a:lnSpc>
              <a:spcAft>
                <a:spcPts val="800"/>
              </a:spcAft>
            </a:pPr>
            <a:r>
              <a:rPr lang="en-GB" sz="2800" dirty="0">
                <a:solidFill>
                  <a:prstClr val="black"/>
                </a:solidFill>
                <a:latin typeface="Comic Sans MS" panose="030F0702030302020204" pitchFamily="66" charset="0"/>
                <a:ea typeface="Calibri" panose="020F0502020204030204" pitchFamily="34" charset="0"/>
                <a:cs typeface="Calibri" panose="020F0502020204030204" pitchFamily="34" charset="0"/>
              </a:rPr>
              <a:t>Gospel</a:t>
            </a:r>
          </a:p>
          <a:p>
            <a:pPr algn="ctr">
              <a:lnSpc>
                <a:spcPts val="1800"/>
              </a:lnSpc>
              <a:spcAft>
                <a:spcPts val="750"/>
              </a:spcAft>
            </a:pPr>
            <a:r>
              <a:rPr lang="en-GB" sz="2000" b="1" dirty="0">
                <a:solidFill>
                  <a:srgbClr val="C00000"/>
                </a:solidFill>
                <a:latin typeface="Comic Sans MS" panose="030F0702030302020204" pitchFamily="66" charset="0"/>
                <a:ea typeface="Times New Roman" panose="02020603050405020304" pitchFamily="18" charset="0"/>
                <a:cs typeface="Calibri" panose="020F0502020204030204" pitchFamily="34" charset="0"/>
              </a:rPr>
              <a:t>The Feast of </a:t>
            </a:r>
            <a:r>
              <a:rPr lang="en-GB" sz="2000" b="1" dirty="0">
                <a:solidFill>
                  <a:srgbClr val="C00000"/>
                </a:solidFill>
                <a:latin typeface="Comic Sans MS" panose="030F0702030302020204" pitchFamily="66" charset="0"/>
                <a:ea typeface="Calibri" panose="020F0502020204030204" pitchFamily="34" charset="0"/>
                <a:cs typeface="Calibri" panose="020F0502020204030204" pitchFamily="34" charset="0"/>
              </a:rPr>
              <a:t>the Most Holy Body and Blood of Christ</a:t>
            </a:r>
          </a:p>
          <a:p>
            <a:pPr algn="ctr">
              <a:lnSpc>
                <a:spcPts val="1800"/>
              </a:lnSpc>
              <a:spcAft>
                <a:spcPts val="750"/>
              </a:spcAft>
            </a:pPr>
            <a:r>
              <a:rPr lang="en-GB" sz="2000" b="1" dirty="0">
                <a:solidFill>
                  <a:srgbClr val="C00000"/>
                </a:solidFill>
                <a:latin typeface="Comic Sans MS" panose="030F0702030302020204" pitchFamily="66" charset="0"/>
                <a:ea typeface="Times New Roman" panose="02020603050405020304" pitchFamily="18" charset="0"/>
                <a:cs typeface="Calibri" panose="020F0502020204030204" pitchFamily="34" charset="0"/>
              </a:rPr>
              <a:t> </a:t>
            </a:r>
            <a:r>
              <a:rPr lang="en-GB" sz="2000" dirty="0">
                <a:solidFill>
                  <a:srgbClr val="C00000"/>
                </a:solidFill>
                <a:latin typeface="Comic Sans MS" panose="030F0702030302020204" pitchFamily="66" charset="0"/>
                <a:ea typeface="Times New Roman" panose="02020603050405020304" pitchFamily="18" charset="0"/>
                <a:cs typeface="Calibri" panose="020F0502020204030204" pitchFamily="34" charset="0"/>
              </a:rPr>
              <a:t>(Corpus Christi)</a:t>
            </a:r>
            <a:r>
              <a:rPr lang="en-GB" sz="2000" b="1" dirty="0">
                <a:solidFill>
                  <a:srgbClr val="C00000"/>
                </a:solidFill>
                <a:latin typeface="Comic Sans MS" panose="030F0702030302020204" pitchFamily="66" charset="0"/>
                <a:ea typeface="Times New Roman" panose="02020603050405020304" pitchFamily="18" charset="0"/>
                <a:cs typeface="Calibri" panose="020F0502020204030204" pitchFamily="34" charset="0"/>
              </a:rPr>
              <a:t> Cycle A </a:t>
            </a:r>
          </a:p>
        </p:txBody>
      </p:sp>
      <p:pic>
        <p:nvPicPr>
          <p:cNvPr id="4" name="Picture 2" descr="Image result for Feast of Corpus Christ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1" y="1758886"/>
            <a:ext cx="6068061" cy="4283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67DC065-0F19-A6A1-8813-AE822E0F06D7}"/>
              </a:ext>
            </a:extLst>
          </p:cNvPr>
          <p:cNvSpPr txBox="1"/>
          <p:nvPr/>
        </p:nvSpPr>
        <p:spPr>
          <a:xfrm>
            <a:off x="2245942" y="6075558"/>
            <a:ext cx="4572000" cy="646331"/>
          </a:xfrm>
          <a:prstGeom prst="rect">
            <a:avLst/>
          </a:prstGeom>
          <a:noFill/>
        </p:spPr>
        <p:txBody>
          <a:bodyPr wrap="square">
            <a:spAutoFit/>
          </a:bodyPr>
          <a:lstStyle/>
          <a:p>
            <a:r>
              <a:rPr lang="en-GB" dirty="0"/>
              <a:t>https://www.youtube.com/watch?v=0f1uta1OrFA&amp;list=RD0f1uta1OrFA&amp;start_radio=1</a:t>
            </a:r>
          </a:p>
        </p:txBody>
      </p:sp>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698" y="92733"/>
            <a:ext cx="8318742" cy="6765268"/>
          </a:xfrm>
          <a:prstGeom prst="rect">
            <a:avLst/>
          </a:prstGeom>
        </p:spPr>
        <p:txBody>
          <a:bodyPr wrap="square">
            <a:spAutoFit/>
          </a:bodyPr>
          <a:lstStyle/>
          <a:p>
            <a:pPr>
              <a:spcAft>
                <a:spcPts val="0"/>
              </a:spcAft>
            </a:pPr>
            <a:r>
              <a:rPr lang="en-GB" sz="2000" b="1" dirty="0">
                <a:solidFill>
                  <a:srgbClr val="FFC000"/>
                </a:solidFill>
                <a:latin typeface="Comic Sans MS" panose="030F0702030302020204" pitchFamily="66" charset="0"/>
                <a:ea typeface="Calibri" panose="020F0502020204030204" pitchFamily="34" charset="0"/>
                <a:cs typeface="Times New Roman" panose="02020603050405020304" pitchFamily="18" charset="0"/>
              </a:rPr>
              <a:t>Gospel:</a:t>
            </a:r>
          </a:p>
          <a:p>
            <a:pPr>
              <a:spcAft>
                <a:spcPts val="0"/>
              </a:spcAft>
            </a:pPr>
            <a:r>
              <a:rPr lang="en-GB" sz="1600" dirty="0">
                <a:latin typeface="Comic Sans MS" panose="030F0702030302020204" pitchFamily="66" charset="0"/>
                <a:ea typeface="Calibri" panose="020F0502020204030204" pitchFamily="34" charset="0"/>
                <a:cs typeface="Times New Roman" panose="02020603050405020304" pitchFamily="18" charset="0"/>
              </a:rPr>
              <a:t>Jesus said to the crowd:</a:t>
            </a:r>
          </a:p>
          <a:p>
            <a:pPr>
              <a:spcAft>
                <a:spcPts val="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‘I am the living bread which has come down from heaven.</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Anyone who eats this bread will live for ever;</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and the bread that I shall give is my flesh,</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for the life of the world.’</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Then the Jews started arguing with one another: </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‘How can this man give us his flesh to eat?’ they said. </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Jesus replied: ‘I tell you most solemnly,</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if you do not eat the flesh of the Son of Man and drink his blood,</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you will not have life in you.</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Anyone who does eat my flesh and drink my blood</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has eternal life,</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and I shall raise him up on the last day.</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For my flesh is real food</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and my blood is real drink.</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He who eats my flesh and drinks my blood</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lives in me</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and I live in him.</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As I, who am sent by the living Father,</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myself draw life from the Father,</a:t>
            </a: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so whoever eats me will draw life from me.</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This is the bread come down from heaven;</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not like the bread our ancestors ate:</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rPr>
              <a:t>they are dead,</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r>
              <a:rPr lang="en-GB" sz="1600" dirty="0">
                <a:solidFill>
                  <a:srgbClr val="000000"/>
                </a:solidFill>
                <a:latin typeface="Comic Sans MS" panose="030F0702030302020204" pitchFamily="66" charset="0"/>
                <a:ea typeface="Calibri" panose="020F0502020204030204" pitchFamily="34" charset="0"/>
              </a:rPr>
              <a:t>but anyone who eats this bread will live for ever.’</a:t>
            </a:r>
            <a:r>
              <a:rPr lang="en-GB" sz="1600" b="1" dirty="0">
                <a:latin typeface="Comic Sans MS" panose="030F0702030302020204" pitchFamily="66" charset="0"/>
                <a:ea typeface="Calibri" panose="020F0502020204030204" pitchFamily="34" charset="0"/>
              </a:rPr>
              <a:t> John 6:51-58</a:t>
            </a:r>
            <a:endParaRPr lang="en-GB" sz="1600" dirty="0">
              <a:solidFill>
                <a:srgbClr val="000000"/>
              </a:solidFill>
              <a:latin typeface="Comic Sans MS" panose="030F0702030302020204" pitchFamily="66"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pic>
        <p:nvPicPr>
          <p:cNvPr id="15" name="Picture 14" descr="Facebook Cover for the Feast of Corpus Christi - Embedded Faith"/>
          <p:cNvPicPr/>
          <p:nvPr/>
        </p:nvPicPr>
        <p:blipFill rotWithShape="1">
          <a:blip r:embed="rId3" cstate="print">
            <a:extLst>
              <a:ext uri="{28A0092B-C50C-407E-A947-70E740481C1C}">
                <a14:useLocalDpi xmlns:a14="http://schemas.microsoft.com/office/drawing/2010/main" val="0"/>
              </a:ext>
            </a:extLst>
          </a:blip>
          <a:srcRect b="22133"/>
          <a:stretch/>
        </p:blipFill>
        <p:spPr bwMode="auto">
          <a:xfrm>
            <a:off x="5757053" y="1428089"/>
            <a:ext cx="3269333" cy="423315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427984" y="2459912"/>
            <a:ext cx="4104456"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1" i="0" u="none" strike="noStrike" kern="1200" cap="none" spc="0" normalizeH="0" baseline="0" noProof="0" dirty="0">
              <a:ln>
                <a:noFill/>
              </a:ln>
              <a:solidFill>
                <a:srgbClr val="7030A0"/>
              </a:solidFill>
              <a:effectLst/>
              <a:uLnTx/>
              <a:uFillTx/>
              <a:latin typeface="Calibri"/>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333333"/>
              </a:solidFill>
              <a:effectLst/>
              <a:uLnTx/>
              <a:uFillTx/>
              <a:latin typeface="Calibri"/>
              <a:ea typeface="Times New Roman" panose="02020603050405020304" pitchFamily="18" charset="0"/>
              <a:cs typeface="Calibri" panose="020F0502020204030204" pitchFamily="34" charset="0"/>
            </a:endParaRPr>
          </a:p>
        </p:txBody>
      </p:sp>
      <p:sp>
        <p:nvSpPr>
          <p:cNvPr id="2" name="Rectangle 1"/>
          <p:cNvSpPr/>
          <p:nvPr/>
        </p:nvSpPr>
        <p:spPr>
          <a:xfrm>
            <a:off x="2843809" y="774286"/>
            <a:ext cx="4752527" cy="421654"/>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6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Times New Roman" panose="02020603050405020304" pitchFamily="18"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168813" y="404664"/>
            <a:ext cx="1450859" cy="388696"/>
          </a:xfrm>
          <a:prstGeom prst="rect">
            <a:avLst/>
          </a:prstGeom>
        </p:spPr>
        <p:txBody>
          <a:bodyPr wrap="square">
            <a:spAutoFit/>
          </a:bodyPr>
          <a:lstStyle/>
          <a:p>
            <a:pPr>
              <a:lnSpc>
                <a:spcPct val="107000"/>
              </a:lnSpc>
              <a:spcAft>
                <a:spcPts val="800"/>
              </a:spcAft>
              <a:defRPr/>
            </a:pPr>
            <a:r>
              <a:rPr lang="en-GB" b="1" dirty="0">
                <a:solidFill>
                  <a:srgbClr val="FFC000"/>
                </a:solidFill>
                <a:latin typeface="Comic Sans MS" panose="030F0702030302020204" pitchFamily="66" charset="0"/>
                <a:cs typeface="Calibri" panose="020F0502020204030204" pitchFamily="34" charset="0"/>
              </a:rPr>
              <a:t>Reflection:</a:t>
            </a:r>
            <a:endParaRPr lang="en-GB" dirty="0">
              <a:solidFill>
                <a:srgbClr val="FFC00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51520" y="1195940"/>
            <a:ext cx="8712968" cy="407035"/>
          </a:xfrm>
          <a:prstGeom prst="rect">
            <a:avLst/>
          </a:prstGeom>
        </p:spPr>
        <p:txBody>
          <a:bodyPr wrap="square">
            <a:spAutoFit/>
          </a:bodyPr>
          <a:lstStyle/>
          <a:p>
            <a:pPr fontAlgn="base">
              <a:lnSpc>
                <a:spcPct val="107000"/>
              </a:lnSpc>
              <a:spcAft>
                <a:spcPts val="8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251519" y="692697"/>
            <a:ext cx="7528023" cy="5914889"/>
          </a:xfrm>
          <a:prstGeom prst="rect">
            <a:avLst/>
          </a:prstGeom>
        </p:spPr>
        <p:txBody>
          <a:bodyPr wrap="square">
            <a:spAutoFit/>
          </a:bodyPr>
          <a:lstStyle/>
          <a:p>
            <a:pPr fontAlgn="base">
              <a:lnSpc>
                <a:spcPct val="107000"/>
              </a:lnSpc>
              <a:spcAft>
                <a:spcPts val="800"/>
              </a:spcAft>
            </a:pPr>
            <a:r>
              <a:rPr lang="en-GB" sz="1900" dirty="0">
                <a:solidFill>
                  <a:srgbClr val="333333"/>
                </a:solidFill>
                <a:latin typeface="Calibri" panose="020F0502020204030204" pitchFamily="34" charset="0"/>
                <a:ea typeface="Calibri" panose="020F0502020204030204" pitchFamily="34" charset="0"/>
                <a:cs typeface="Times New Roman" panose="02020603050405020304" pitchFamily="18" charset="0"/>
              </a:rPr>
              <a:t>Jesus tells the crowd that he is the bread of life. He explains that just as God gave the Israelites manna to sustain them in the desert, so now God has sent new manna that will give eternal life. Jesus tells us that He is the living bread, and He will come and live in people through the Eucharist. </a:t>
            </a: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1900" dirty="0">
                <a:solidFill>
                  <a:srgbClr val="333333"/>
                </a:solidFill>
                <a:latin typeface="Calibri" panose="020F0502020204030204" pitchFamily="34" charset="0"/>
                <a:ea typeface="Calibri" panose="020F0502020204030204" pitchFamily="34" charset="0"/>
                <a:cs typeface="Times New Roman" panose="02020603050405020304" pitchFamily="18" charset="0"/>
              </a:rPr>
              <a:t>In the Gospel story before this one, </a:t>
            </a:r>
            <a:r>
              <a:rPr lang="en-GB" sz="1900" b="1" dirty="0">
                <a:latin typeface="Calibri" panose="020F0502020204030204" pitchFamily="34" charset="0"/>
                <a:ea typeface="Calibri" panose="020F0502020204030204" pitchFamily="34" charset="0"/>
                <a:cs typeface="Times New Roman" panose="02020603050405020304" pitchFamily="18" charset="0"/>
              </a:rPr>
              <a:t>a </a:t>
            </a:r>
            <a:r>
              <a:rPr lang="en-GB" sz="1900" b="1" dirty="0">
                <a:solidFill>
                  <a:srgbClr val="333333"/>
                </a:solidFill>
                <a:latin typeface="Calibri" panose="020F0502020204030204" pitchFamily="34" charset="0"/>
                <a:ea typeface="Calibri" panose="020F0502020204030204" pitchFamily="34" charset="0"/>
                <a:cs typeface="Times New Roman" panose="02020603050405020304" pitchFamily="18" charset="0"/>
              </a:rPr>
              <a:t>crowd of people had gathered. Jesus had blessed five loaves and two fish, and there was enough to feed over five thousand people.</a:t>
            </a: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1900" dirty="0">
                <a:latin typeface="Calibri" panose="020F0502020204030204" pitchFamily="34" charset="0"/>
                <a:ea typeface="Calibri" panose="020F0502020204030204" pitchFamily="34" charset="0"/>
                <a:cs typeface="Calibri" panose="020F0502020204030204" pitchFamily="34" charset="0"/>
              </a:rPr>
              <a:t>The feeding of the 5,000 is the only one of Jesus' miracles to appear in all four Gospels, apart from the miracle of the resurrection. This makes it a really significant event. The disciples wanted Jesus to send the crowd away. Instead, Jesus empowered them to go out among the crowds and feed the hungry people. </a:t>
            </a:r>
            <a:r>
              <a:rPr lang="en-GB" sz="1900" dirty="0">
                <a:latin typeface="Calibri" panose="020F0502020204030204" pitchFamily="34" charset="0"/>
                <a:ea typeface="Calibri" panose="020F0502020204030204" pitchFamily="34" charset="0"/>
                <a:cs typeface="Times New Roman" panose="02020603050405020304" pitchFamily="18" charset="0"/>
              </a:rPr>
              <a:t>The word </a:t>
            </a:r>
            <a:r>
              <a:rPr lang="en-GB" sz="1900" b="1" i="1" dirty="0">
                <a:latin typeface="Calibri" panose="020F0502020204030204" pitchFamily="34" charset="0"/>
                <a:ea typeface="Calibri" panose="020F0502020204030204" pitchFamily="34" charset="0"/>
                <a:cs typeface="Times New Roman" panose="02020603050405020304" pitchFamily="18" charset="0"/>
              </a:rPr>
              <a:t>hunger</a:t>
            </a:r>
            <a:r>
              <a:rPr lang="en-GB" sz="1900" b="1" dirty="0">
                <a:latin typeface="Calibri" panose="020F0502020204030204" pitchFamily="34" charset="0"/>
                <a:ea typeface="Calibri" panose="020F0502020204030204" pitchFamily="34" charset="0"/>
                <a:cs typeface="Times New Roman" panose="02020603050405020304" pitchFamily="18" charset="0"/>
              </a:rPr>
              <a:t> </a:t>
            </a:r>
            <a:r>
              <a:rPr lang="en-GB" sz="1900" dirty="0">
                <a:latin typeface="Calibri" panose="020F0502020204030204" pitchFamily="34" charset="0"/>
                <a:ea typeface="Calibri" panose="020F0502020204030204" pitchFamily="34" charset="0"/>
                <a:cs typeface="Times New Roman" panose="02020603050405020304" pitchFamily="18" charset="0"/>
              </a:rPr>
              <a:t>describes needs that human beings have other than food. We can have spiritual, emotional, and psychological hunger or needs, such as compassion, forgiveness, friendship, affirmation…</a:t>
            </a:r>
            <a:r>
              <a:rPr lang="en-GB" sz="1900" dirty="0">
                <a:latin typeface="Calibri" panose="020F0502020204030204" pitchFamily="34" charset="0"/>
                <a:ea typeface="Calibri" panose="020F0502020204030204" pitchFamily="34" charset="0"/>
                <a:cs typeface="Calibri" panose="020F0502020204030204" pitchFamily="34" charset="0"/>
              </a:rPr>
              <a:t>Jesus wants His disciples to care about the people they meet and make a difference in their lives, no matter what they may hunger for. He wants us, as His disciples, to show God’s love and compassion to everyone we know. </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2"/>
          <p:cNvSpPr txBox="1">
            <a:spLocks noChangeArrowheads="1"/>
          </p:cNvSpPr>
          <p:nvPr/>
        </p:nvSpPr>
        <p:spPr>
          <a:xfrm>
            <a:off x="2267744" y="56904"/>
            <a:ext cx="4392488" cy="310347"/>
          </a:xfrm>
          <a:prstGeom prst="rect">
            <a:avLst/>
          </a:prstGeom>
          <a:solidFill>
            <a:schemeClr val="tx1"/>
          </a:solidFill>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bg1"/>
                </a:solidFill>
                <a:latin typeface="Arial Unicode MS" panose="020B0604020202020204" pitchFamily="34" charset="-128"/>
              </a:rPr>
              <a:t>     Christ’s Love is our Foundation</a:t>
            </a:r>
          </a:p>
        </p:txBody>
      </p:sp>
    </p:spTree>
    <p:extLst>
      <p:ext uri="{BB962C8B-B14F-4D97-AF65-F5344CB8AC3E}">
        <p14:creationId xmlns:p14="http://schemas.microsoft.com/office/powerpoint/2010/main" val="560079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1092556" y="1426328"/>
            <a:ext cx="97153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Rectangle 9"/>
          <p:cNvSpPr/>
          <p:nvPr/>
        </p:nvSpPr>
        <p:spPr>
          <a:xfrm>
            <a:off x="4506971" y="1675346"/>
            <a:ext cx="4288222"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p:txBody>
      </p:sp>
      <p:sp>
        <p:nvSpPr>
          <p:cNvPr id="15" name="Rectangle 14"/>
          <p:cNvSpPr/>
          <p:nvPr/>
        </p:nvSpPr>
        <p:spPr>
          <a:xfrm>
            <a:off x="0" y="813324"/>
            <a:ext cx="6496056"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Rectangle 4"/>
          <p:cNvSpPr/>
          <p:nvPr/>
        </p:nvSpPr>
        <p:spPr>
          <a:xfrm>
            <a:off x="2277824" y="1087885"/>
            <a:ext cx="3672408"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1" i="0" u="none" strike="noStrike" kern="1200" cap="none" spc="0" normalizeH="0" baseline="0" noProof="0" dirty="0">
                <a:ln>
                  <a:noFill/>
                </a:ln>
                <a:solidFill>
                  <a:srgbClr val="FFC000"/>
                </a:solidFill>
                <a:effectLst/>
                <a:uLnTx/>
                <a:uFillTx/>
                <a:latin typeface="Kristen ITC" panose="03050502040202030202" pitchFamily="66" charset="0"/>
                <a:ea typeface="Calibri" panose="020F0502020204030204" pitchFamily="34"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973819" y="1611049"/>
            <a:ext cx="6840760"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srgbClr val="FFC000"/>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angle 2"/>
          <p:cNvSpPr/>
          <p:nvPr/>
        </p:nvSpPr>
        <p:spPr>
          <a:xfrm>
            <a:off x="251520" y="1087885"/>
            <a:ext cx="4540647" cy="4893647"/>
          </a:xfrm>
          <a:prstGeom prst="rect">
            <a:avLst/>
          </a:prstGeom>
          <a:ln w="38100">
            <a:solidFill>
              <a:srgbClr val="00B050"/>
            </a:solidFill>
          </a:ln>
        </p:spPr>
        <p:txBody>
          <a:bodyPr wrap="square">
            <a:spAutoFit/>
          </a:bodyPr>
          <a:lstStyle/>
          <a:p>
            <a:r>
              <a:rPr lang="en-GB" sz="2400">
                <a:latin typeface="Comic Sans MS" panose="030F0702030302020204" pitchFamily="66" charset="0"/>
                <a:ea typeface="Calibri" panose="020F0502020204030204" pitchFamily="34" charset="0"/>
                <a:cs typeface="Times New Roman" panose="02020603050405020304" pitchFamily="18" charset="0"/>
              </a:rPr>
              <a:t>“Overcoming </a:t>
            </a:r>
            <a:r>
              <a:rPr lang="en-GB" sz="2400" dirty="0">
                <a:latin typeface="Comic Sans MS" panose="030F0702030302020204" pitchFamily="66" charset="0"/>
                <a:ea typeface="Calibri" panose="020F0502020204030204" pitchFamily="34" charset="0"/>
                <a:cs typeface="Times New Roman" panose="02020603050405020304" pitchFamily="18" charset="0"/>
              </a:rPr>
              <a:t>poverty is not a task of charity, it is an act of justice. Like Slavery and Apartheid, poverty is not natural. It is man-made and it can be overcome and eradicated by the actions of human beings. Sometimes it falls on a generation to be great. You can be that great generation. Let your greatness blossom.” </a:t>
            </a:r>
          </a:p>
          <a:p>
            <a:r>
              <a:rPr lang="en-GB" sz="2400" b="1" dirty="0">
                <a:solidFill>
                  <a:srgbClr val="000000"/>
                </a:solidFill>
                <a:latin typeface="Comic Sans MS" panose="030F0702030302020204" pitchFamily="66" charset="0"/>
                <a:ea typeface="Calibri" panose="020F0502020204030204" pitchFamily="34" charset="0"/>
                <a:cs typeface="Times New Roman" panose="02020603050405020304" pitchFamily="18" charset="0"/>
              </a:rPr>
              <a:t>Nelson Mandela</a:t>
            </a:r>
            <a:endParaRPr lang="en-GB" sz="2400" b="1" dirty="0">
              <a:latin typeface="Comic Sans MS" panose="030F0702030302020204" pitchFamily="66" charset="0"/>
            </a:endParaRPr>
          </a:p>
        </p:txBody>
      </p:sp>
      <p:pic>
        <p:nvPicPr>
          <p:cNvPr id="12" name="Picture 11" descr="Image result for Quotes about a great generation"/>
          <p:cNvPicPr/>
          <p:nvPr/>
        </p:nvPicPr>
        <p:blipFill>
          <a:blip r:embed="rId2">
            <a:extLst>
              <a:ext uri="{28A0092B-C50C-407E-A947-70E740481C1C}">
                <a14:useLocalDpi xmlns:a14="http://schemas.microsoft.com/office/drawing/2010/main" val="0"/>
              </a:ext>
            </a:extLst>
          </a:blip>
          <a:srcRect/>
          <a:stretch>
            <a:fillRect/>
          </a:stretch>
        </p:blipFill>
        <p:spPr bwMode="auto">
          <a:xfrm>
            <a:off x="4792167" y="1087884"/>
            <a:ext cx="4214498" cy="4893647"/>
          </a:xfrm>
          <a:prstGeom prst="rect">
            <a:avLst/>
          </a:prstGeom>
          <a:noFill/>
          <a:ln w="38100">
            <a:solidFill>
              <a:srgbClr val="00B050"/>
            </a:solidFill>
          </a:ln>
        </p:spPr>
      </p:pic>
    </p:spTree>
    <p:extLst>
      <p:ext uri="{BB962C8B-B14F-4D97-AF65-F5344CB8AC3E}">
        <p14:creationId xmlns:p14="http://schemas.microsoft.com/office/powerpoint/2010/main" val="1672533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3662" y="1195942"/>
            <a:ext cx="8768137" cy="707886"/>
          </a:xfrm>
          <a:prstGeom prst="rect">
            <a:avLst/>
          </a:prstGeom>
        </p:spPr>
        <p:txBody>
          <a:bodyPr wrap="square">
            <a:spAutoFit/>
          </a:bodyPr>
          <a:lstStyle/>
          <a:p>
            <a:endParaRPr lang="en-GB" sz="2000" dirty="0">
              <a:solidFill>
                <a:srgbClr val="000000"/>
              </a:solidFill>
              <a:latin typeface="Calibri" panose="020F0502020204030204" pitchFamily="34" charset="0"/>
            </a:endParaRPr>
          </a:p>
          <a:p>
            <a:endParaRPr lang="en-GB" sz="2000" dirty="0"/>
          </a:p>
        </p:txBody>
      </p:sp>
      <p:sp>
        <p:nvSpPr>
          <p:cNvPr id="3" name="Rectangle 2"/>
          <p:cNvSpPr/>
          <p:nvPr/>
        </p:nvSpPr>
        <p:spPr>
          <a:xfrm rot="10800000" flipV="1">
            <a:off x="1024409" y="4225794"/>
            <a:ext cx="6067869" cy="956159"/>
          </a:xfrm>
          <a:prstGeom prst="rect">
            <a:avLst/>
          </a:prstGeom>
        </p:spPr>
        <p:txBody>
          <a:bodyPr wrap="square">
            <a:spAutoFit/>
          </a:bodyPr>
          <a:lstStyle/>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p:txBody>
      </p:sp>
      <p:sp>
        <p:nvSpPr>
          <p:cNvPr id="4" name="Rectangle 3"/>
          <p:cNvSpPr/>
          <p:nvPr/>
        </p:nvSpPr>
        <p:spPr>
          <a:xfrm>
            <a:off x="113663" y="260648"/>
            <a:ext cx="2874162" cy="476797"/>
          </a:xfrm>
          <a:prstGeom prst="rect">
            <a:avLst/>
          </a:prstGeom>
        </p:spPr>
        <p:txBody>
          <a:bodyPr wrap="square">
            <a:spAutoFit/>
          </a:bodyPr>
          <a:lstStyle/>
          <a:p>
            <a:pPr>
              <a:lnSpc>
                <a:spcPct val="107000"/>
              </a:lnSpc>
              <a:spcAft>
                <a:spcPts val="800"/>
              </a:spcAft>
            </a:pPr>
            <a:r>
              <a:rPr lang="en-GB" sz="2400" b="1" dirty="0">
                <a:solidFill>
                  <a:srgbClr val="00B050"/>
                </a:solidFill>
                <a:latin typeface="Kristen ITC" panose="03050502040202030202" pitchFamily="66" charset="0"/>
                <a:ea typeface="Times New Roman" panose="02020603050405020304" pitchFamily="18" charset="0"/>
                <a:cs typeface="Calibri" panose="020F0502020204030204" pitchFamily="34" charset="0"/>
              </a:rPr>
              <a:t>Post-it Challeng</a:t>
            </a:r>
            <a:r>
              <a:rPr lang="en-GB" sz="2400" dirty="0">
                <a:solidFill>
                  <a:srgbClr val="00B050"/>
                </a:solidFill>
                <a:latin typeface="Kristen ITC" panose="03050502040202030202" pitchFamily="66" charset="0"/>
                <a:ea typeface="Times New Roman" panose="02020603050405020304" pitchFamily="18" charset="0"/>
                <a:cs typeface="Calibri" panose="020F0502020204030204" pitchFamily="34" charset="0"/>
              </a:rPr>
              <a:t>e:</a:t>
            </a:r>
            <a:endParaRPr lang="en-GB" sz="2400" dirty="0">
              <a:solidFill>
                <a:srgbClr val="00B05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p:cNvSpPr/>
          <p:nvPr/>
        </p:nvSpPr>
        <p:spPr>
          <a:xfrm>
            <a:off x="113662" y="748155"/>
            <a:ext cx="5826489" cy="5899436"/>
          </a:xfrm>
          <a:prstGeom prst="rect">
            <a:avLst/>
          </a:prstGeom>
        </p:spPr>
        <p:txBody>
          <a:bodyPr wrap="square">
            <a:spAutoFit/>
          </a:bodyPr>
          <a:lstStyle/>
          <a:p>
            <a:pPr>
              <a:lnSpc>
                <a:spcPct val="107000"/>
              </a:lnSpc>
              <a:spcAft>
                <a:spcPts val="800"/>
              </a:spcAft>
            </a:pPr>
            <a:r>
              <a:rPr lang="en-GB" sz="2400" b="1" dirty="0">
                <a:solidFill>
                  <a:srgbClr val="0070C0"/>
                </a:solidFill>
                <a:latin typeface="Comic Sans MS" panose="030F0702030302020204" pitchFamily="66" charset="0"/>
                <a:ea typeface="Times New Roman" panose="02020603050405020304" pitchFamily="18" charset="0"/>
                <a:cs typeface="Calibri" panose="020F0502020204030204" pitchFamily="34" charset="0"/>
              </a:rPr>
              <a:t>Let your greatness blossom… start with the small things…</a:t>
            </a:r>
          </a:p>
          <a:p>
            <a:pPr lvl="0" fontAlgn="base">
              <a:lnSpc>
                <a:spcPct val="106000"/>
              </a:lnSpc>
              <a:spcAft>
                <a:spcPts val="800"/>
              </a:spcAft>
            </a:pPr>
            <a:r>
              <a:rPr lang="en-GB" sz="2000" dirty="0">
                <a:solidFill>
                  <a:srgbClr val="000000"/>
                </a:solidFill>
                <a:latin typeface="Comic Sans MS" panose="030F0702030302020204" pitchFamily="66" charset="0"/>
                <a:ea typeface="Calibri" panose="020F0502020204030204" pitchFamily="34" charset="0"/>
                <a:cs typeface="Calibri" panose="020F0502020204030204" pitchFamily="34" charset="0"/>
              </a:rPr>
              <a:t>Think of one way which you can feed someone’s needs today…</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2000" b="1" dirty="0">
                <a:latin typeface="Comic Sans MS" panose="030F0702030302020204" pitchFamily="66" charset="0"/>
                <a:ea typeface="Calibri" panose="020F0502020204030204" pitchFamily="34" charset="0"/>
                <a:cs typeface="Times New Roman" panose="02020603050405020304" pitchFamily="18" charset="0"/>
              </a:rPr>
              <a:t>…Can you be a good listener, share kind words with a friend, donate food to someone who is hungry, stand up for justice, for what is right?</a:t>
            </a:r>
          </a:p>
          <a:p>
            <a:pPr>
              <a:spcAft>
                <a:spcPts val="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fontAlgn="base">
              <a:lnSpc>
                <a:spcPct val="106000"/>
              </a:lnSpc>
              <a:spcAft>
                <a:spcPts val="0"/>
              </a:spcAft>
              <a:buFont typeface="Wingdings" panose="05000000000000000000" pitchFamily="2" charset="2"/>
              <a:buChar char="v"/>
            </a:pPr>
            <a:r>
              <a:rPr lang="en-GB" sz="2000" dirty="0">
                <a:solidFill>
                  <a:srgbClr val="0070C0"/>
                </a:solidFill>
                <a:latin typeface="Comic Sans MS" panose="030F0702030302020204" pitchFamily="66" charset="0"/>
                <a:ea typeface="Calibri" panose="020F0502020204030204" pitchFamily="34" charset="0"/>
                <a:cs typeface="Calibri" panose="020F0502020204030204" pitchFamily="34" charset="0"/>
              </a:rPr>
              <a:t>Have I asked God to feed my needs this week?</a:t>
            </a:r>
          </a:p>
          <a:p>
            <a:pPr marL="342900" lvl="0" indent="-342900" fontAlgn="base">
              <a:lnSpc>
                <a:spcPct val="106000"/>
              </a:lnSpc>
              <a:spcAft>
                <a:spcPts val="800"/>
              </a:spcAft>
              <a:buFont typeface="Wingdings" panose="05000000000000000000" pitchFamily="2" charset="2"/>
              <a:buChar char="v"/>
            </a:pPr>
            <a:r>
              <a:rPr lang="en-GB" sz="2000" dirty="0">
                <a:solidFill>
                  <a:srgbClr val="0070C0"/>
                </a:solidFill>
                <a:latin typeface="Comic Sans MS" panose="030F0702030302020204" pitchFamily="66" charset="0"/>
                <a:ea typeface="Calibri" panose="020F0502020204030204" pitchFamily="34" charset="0"/>
                <a:cs typeface="Calibri" panose="020F0502020204030204" pitchFamily="34" charset="0"/>
              </a:rPr>
              <a:t>What are my needs? </a:t>
            </a:r>
            <a:endParaRPr lang="en-GB" sz="2000" dirty="0">
              <a:solidFill>
                <a:srgbClr val="0070C0"/>
              </a:solidFill>
              <a:latin typeface="Comic Sans MS" panose="030F0702030302020204" pitchFamily="66" charset="0"/>
              <a:ea typeface="Calibri" panose="020F0502020204030204" pitchFamily="34" charset="0"/>
              <a:cs typeface="Times New Roman" panose="02020603050405020304" pitchFamily="18" charset="0"/>
            </a:endParaRPr>
          </a:p>
          <a:p>
            <a:pPr marL="342900" indent="-342900">
              <a:buFont typeface="Wingdings" panose="05000000000000000000" pitchFamily="2" charset="2"/>
              <a:buChar char="v"/>
            </a:pPr>
            <a:r>
              <a:rPr lang="en-GB" sz="2000" dirty="0">
                <a:solidFill>
                  <a:srgbClr val="0070C0"/>
                </a:solidFill>
                <a:latin typeface="Comic Sans MS" panose="030F0702030302020204" pitchFamily="66" charset="0"/>
                <a:ea typeface="Calibri" panose="020F0502020204030204" pitchFamily="34" charset="0"/>
              </a:rPr>
              <a:t>Spend two minutes each day reflecting on what it is you need and asking God for His help. </a:t>
            </a:r>
          </a:p>
          <a:p>
            <a:endParaRPr lang="en-GB" sz="2000" dirty="0">
              <a:solidFill>
                <a:srgbClr val="0070C0"/>
              </a:solidFill>
              <a:latin typeface="Comic Sans MS" panose="030F0702030302020204" pitchFamily="66" charset="0"/>
              <a:ea typeface="Calibri" panose="020F0502020204030204" pitchFamily="34" charset="0"/>
            </a:endParaRPr>
          </a:p>
          <a:p>
            <a:pPr algn="ctr"/>
            <a:r>
              <a:rPr lang="en-GB" sz="2000" b="1" dirty="0">
                <a:solidFill>
                  <a:srgbClr val="0070C0"/>
                </a:solidFill>
                <a:latin typeface="Comic Sans MS" panose="030F0702030302020204" pitchFamily="66" charset="0"/>
                <a:ea typeface="Calibri" panose="020F0502020204030204" pitchFamily="34" charset="0"/>
              </a:rPr>
              <a:t>Listen out for God speaking back to you!</a:t>
            </a:r>
            <a:endParaRPr lang="en-GB" sz="2000" b="1" dirty="0">
              <a:solidFill>
                <a:srgbClr val="0070C0"/>
              </a:solidFill>
              <a:latin typeface="Comic Sans MS" panose="030F0702030302020204" pitchFamily="66" charset="0"/>
            </a:endParaRPr>
          </a:p>
        </p:txBody>
      </p:sp>
      <p:pic>
        <p:nvPicPr>
          <p:cNvPr id="11" name="Picture 10" descr="Image result for Quotes for The Feeding of the Five Thousand"/>
          <p:cNvPicPr/>
          <p:nvPr/>
        </p:nvPicPr>
        <p:blipFill rotWithShape="1">
          <a:blip r:embed="rId2" cstate="print">
            <a:extLst>
              <a:ext uri="{28A0092B-C50C-407E-A947-70E740481C1C}">
                <a14:useLocalDpi xmlns:a14="http://schemas.microsoft.com/office/drawing/2010/main" val="0"/>
              </a:ext>
            </a:extLst>
          </a:blip>
          <a:srcRect b="10194"/>
          <a:stretch/>
        </p:blipFill>
        <p:spPr bwMode="auto">
          <a:xfrm>
            <a:off x="6101816" y="1164305"/>
            <a:ext cx="2797630" cy="2311613"/>
          </a:xfrm>
          <a:prstGeom prst="rect">
            <a:avLst/>
          </a:prstGeom>
          <a:noFill/>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7563457C-CBD5-24AB-054D-4E2CAADF5B6F}"/>
              </a:ext>
            </a:extLst>
          </p:cNvPr>
          <p:cNvPicPr>
            <a:picLocks noChangeAspect="1"/>
          </p:cNvPicPr>
          <p:nvPr/>
        </p:nvPicPr>
        <p:blipFill>
          <a:blip r:embed="rId3"/>
          <a:stretch>
            <a:fillRect/>
          </a:stretch>
        </p:blipFill>
        <p:spPr>
          <a:xfrm>
            <a:off x="6083492" y="3548582"/>
            <a:ext cx="2798307" cy="2310584"/>
          </a:xfrm>
          <a:prstGeom prst="rect">
            <a:avLst/>
          </a:prstGeom>
        </p:spPr>
      </p:pic>
    </p:spTree>
    <p:extLst>
      <p:ext uri="{BB962C8B-B14F-4D97-AF65-F5344CB8AC3E}">
        <p14:creationId xmlns:p14="http://schemas.microsoft.com/office/powerpoint/2010/main" val="142287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88234" y="1730625"/>
            <a:ext cx="4288222" cy="707886"/>
          </a:xfrm>
          <a:prstGeom prst="rect">
            <a:avLst/>
          </a:prstGeom>
        </p:spPr>
        <p:txBody>
          <a:bodyPr wrap="square">
            <a:spAutoFit/>
          </a:bodyPr>
          <a:lstStyle/>
          <a:p>
            <a:endParaRPr lang="en-GB" sz="2000" dirty="0">
              <a:latin typeface="Lucida Calligraphy" panose="03010101010101010101" pitchFamily="66" charset="0"/>
              <a:ea typeface="Calibri" panose="020F0502020204030204" pitchFamily="34" charset="0"/>
              <a:cs typeface="Calibri" panose="020F0502020204030204" pitchFamily="34" charset="0"/>
            </a:endParaRPr>
          </a:p>
          <a:p>
            <a:endParaRPr lang="en-GB" sz="2000" dirty="0">
              <a:latin typeface="Lucida Calligraphy" panose="03010101010101010101" pitchFamily="66" charset="0"/>
              <a:ea typeface="Calibri" panose="020F0502020204030204" pitchFamily="34" charset="0"/>
              <a:cs typeface="Calibri" panose="020F0502020204030204" pitchFamily="34" charset="0"/>
            </a:endParaRPr>
          </a:p>
        </p:txBody>
      </p:sp>
      <p:sp>
        <p:nvSpPr>
          <p:cNvPr id="15" name="Rectangle 14"/>
          <p:cNvSpPr/>
          <p:nvPr/>
        </p:nvSpPr>
        <p:spPr>
          <a:xfrm>
            <a:off x="0" y="813324"/>
            <a:ext cx="6496056" cy="646331"/>
          </a:xfrm>
          <a:prstGeom prst="rect">
            <a:avLst/>
          </a:prstGeom>
        </p:spPr>
        <p:txBody>
          <a:bodyPr wrap="square">
            <a:spAutoFit/>
          </a:bodyPr>
          <a:lstStyle/>
          <a:p>
            <a:endParaRPr lang="en-GB" dirty="0"/>
          </a:p>
          <a:p>
            <a:endParaRPr lang="en-GB" dirty="0"/>
          </a:p>
        </p:txBody>
      </p:sp>
      <p:sp>
        <p:nvSpPr>
          <p:cNvPr id="6" name="Rectangle 5"/>
          <p:cNvSpPr/>
          <p:nvPr/>
        </p:nvSpPr>
        <p:spPr>
          <a:xfrm>
            <a:off x="973819" y="1611049"/>
            <a:ext cx="6840760" cy="284630"/>
          </a:xfrm>
          <a:prstGeom prst="rect">
            <a:avLst/>
          </a:prstGeom>
        </p:spPr>
        <p:txBody>
          <a:bodyPr wrap="square">
            <a:spAutoFit/>
          </a:bodyPr>
          <a:lstStyle/>
          <a:p>
            <a:pPr>
              <a:lnSpc>
                <a:spcPct val="107000"/>
              </a:lnSpc>
              <a:spcAft>
                <a:spcPts val="800"/>
              </a:spcAft>
            </a:pPr>
            <a:r>
              <a:rPr lang="en-GB" sz="1200" dirty="0">
                <a:solidFill>
                  <a:srgbClr val="FFC000"/>
                </a:solidFill>
                <a:latin typeface="Kristen ITC" panose="03050502040202030202" pitchFamily="66" charset="0"/>
                <a:ea typeface="Times New Roman" panose="02020603050405020304" pitchFamily="18" charset="0"/>
                <a:cs typeface="Calibri" panose="020F0502020204030204" pitchFamily="34"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463799" y="725969"/>
            <a:ext cx="7492578" cy="3546355"/>
          </a:xfrm>
          <a:prstGeom prst="rect">
            <a:avLst/>
          </a:prstGeom>
        </p:spPr>
        <p:txBody>
          <a:bodyPr wrap="square" anchor="ctr">
            <a:spAutoFit/>
          </a:bodyPr>
          <a:lstStyle/>
          <a:p>
            <a:pPr>
              <a:lnSpc>
                <a:spcPct val="107000"/>
              </a:lnSpc>
              <a:spcAft>
                <a:spcPts val="800"/>
              </a:spcAft>
            </a:pPr>
            <a:r>
              <a:rPr lang="en-GB" sz="2400" b="1" dirty="0">
                <a:solidFill>
                  <a:srgbClr val="FFC000"/>
                </a:solidFill>
                <a:latin typeface="Comic Sans MS" panose="030F0702030302020204" pitchFamily="66" charset="0"/>
                <a:ea typeface="Calibri" panose="020F0502020204030204" pitchFamily="34" charset="0"/>
                <a:cs typeface="Calibri" panose="020F0502020204030204" pitchFamily="34" charset="0"/>
              </a:rPr>
              <a:t>Let us Pray:</a:t>
            </a:r>
          </a:p>
          <a:p>
            <a:pPr>
              <a:spcAft>
                <a:spcPts val="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Catholics believe that Jesus is truly present in the Eucharist </a:t>
            </a:r>
          </a:p>
          <a:p>
            <a:pPr>
              <a:spcAft>
                <a:spcPts val="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This means that when the priest blesses the bread it becomes the body of Jesus. </a:t>
            </a:r>
          </a:p>
          <a:p>
            <a:pPr>
              <a:spcAft>
                <a:spcPts val="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He is here to spend time with us. How amazing is that!</a:t>
            </a:r>
          </a:p>
          <a:p>
            <a:pPr>
              <a:spcAft>
                <a:spcPts val="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6000"/>
              </a:lnSpc>
              <a:spcAft>
                <a:spcPts val="800"/>
              </a:spcAft>
            </a:pPr>
            <a:r>
              <a:rPr lang="en-GB" sz="2400" dirty="0">
                <a:solidFill>
                  <a:srgbClr val="000000"/>
                </a:solidFill>
                <a:latin typeface="Comic Sans MS" panose="030F0702030302020204" pitchFamily="66" charset="0"/>
                <a:ea typeface="Calibri" panose="020F0502020204030204" pitchFamily="34" charset="0"/>
              </a:rPr>
              <a:t>Before receiving Jesus in Communion, we say…</a:t>
            </a:r>
            <a:endParaRPr lang="en-GB" sz="2400" dirty="0">
              <a:latin typeface="Comic Sans MS" panose="030F0702030302020204" pitchFamily="66" charset="0"/>
              <a:ea typeface="Times New Roman" panose="02020603050405020304" pitchFamily="18" charset="0"/>
            </a:endParaRPr>
          </a:p>
        </p:txBody>
      </p:sp>
      <p:sp>
        <p:nvSpPr>
          <p:cNvPr id="2" name="TextBox 1"/>
          <p:cNvSpPr txBox="1"/>
          <p:nvPr/>
        </p:nvSpPr>
        <p:spPr>
          <a:xfrm>
            <a:off x="208518" y="4480489"/>
            <a:ext cx="4680520" cy="1651542"/>
          </a:xfrm>
          <a:prstGeom prst="rect">
            <a:avLst/>
          </a:prstGeom>
          <a:noFill/>
        </p:spPr>
        <p:txBody>
          <a:bodyPr wrap="square" rtlCol="0">
            <a:spAutoFit/>
          </a:bodyPr>
          <a:lstStyle/>
          <a:p>
            <a:pPr lvl="0" algn="ctr">
              <a:lnSpc>
                <a:spcPct val="107000"/>
              </a:lnSpc>
              <a:spcAft>
                <a:spcPts val="800"/>
              </a:spcAft>
            </a:pPr>
            <a:r>
              <a:rPr lang="en-GB" sz="2400" b="1" dirty="0">
                <a:solidFill>
                  <a:srgbClr val="333333"/>
                </a:solidFill>
                <a:latin typeface="Comic Sans MS" panose="030F0702030302020204" pitchFamily="66" charset="0"/>
                <a:ea typeface="Calibri" panose="020F0502020204030204" pitchFamily="34" charset="0"/>
                <a:cs typeface="Times New Roman" panose="02020603050405020304" pitchFamily="18" charset="0"/>
              </a:rPr>
              <a:t>Lord, I am not worthy that you should enter under my roof, but only say the word, and my soul shall be healed.</a:t>
            </a:r>
            <a:endParaRPr lang="en-GB" sz="2400" dirty="0">
              <a:solidFill>
                <a:prstClr val="black"/>
              </a:solidFill>
              <a:latin typeface="Comic Sans MS" panose="030F0702030302020204" pitchFamily="66" charset="0"/>
            </a:endParaRPr>
          </a:p>
        </p:txBody>
      </p:sp>
      <p:pic>
        <p:nvPicPr>
          <p:cNvPr id="12" name="Picture 11" descr="Image result for Feast of Corpus Christi"/>
          <p:cNvPicPr/>
          <p:nvPr/>
        </p:nvPicPr>
        <p:blipFill>
          <a:blip r:embed="rId2">
            <a:extLst>
              <a:ext uri="{28A0092B-C50C-407E-A947-70E740481C1C}">
                <a14:useLocalDpi xmlns:a14="http://schemas.microsoft.com/office/drawing/2010/main" val="0"/>
              </a:ext>
            </a:extLst>
          </a:blip>
          <a:srcRect/>
          <a:stretch>
            <a:fillRect/>
          </a:stretch>
        </p:blipFill>
        <p:spPr bwMode="auto">
          <a:xfrm>
            <a:off x="4889038" y="4480489"/>
            <a:ext cx="2985542" cy="2034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398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0D7A64-2CEA-6847-0DBB-ECCA6C853A59}"/>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CC4627A3-EA17-80C6-AB8A-36887E46D6F0}"/>
              </a:ext>
            </a:extLst>
          </p:cNvPr>
          <p:cNvSpPr/>
          <p:nvPr/>
        </p:nvSpPr>
        <p:spPr>
          <a:xfrm>
            <a:off x="4388234" y="1730625"/>
            <a:ext cx="4288222" cy="707886"/>
          </a:xfrm>
          <a:prstGeom prst="rect">
            <a:avLst/>
          </a:prstGeom>
        </p:spPr>
        <p:txBody>
          <a:bodyPr wrap="square">
            <a:spAutoFit/>
          </a:bodyPr>
          <a:lstStyle/>
          <a:p>
            <a:endParaRPr lang="en-GB" sz="2000" dirty="0">
              <a:latin typeface="Lucida Calligraphy" panose="03010101010101010101" pitchFamily="66" charset="0"/>
              <a:ea typeface="Calibri" panose="020F0502020204030204" pitchFamily="34" charset="0"/>
              <a:cs typeface="Calibri" panose="020F0502020204030204" pitchFamily="34" charset="0"/>
            </a:endParaRPr>
          </a:p>
          <a:p>
            <a:endParaRPr lang="en-GB" sz="2000" dirty="0">
              <a:latin typeface="Lucida Calligraphy" panose="03010101010101010101" pitchFamily="66" charset="0"/>
              <a:ea typeface="Calibri" panose="020F0502020204030204" pitchFamily="34" charset="0"/>
              <a:cs typeface="Calibri" panose="020F0502020204030204" pitchFamily="34" charset="0"/>
            </a:endParaRPr>
          </a:p>
        </p:txBody>
      </p:sp>
      <p:sp>
        <p:nvSpPr>
          <p:cNvPr id="15" name="Rectangle 14">
            <a:extLst>
              <a:ext uri="{FF2B5EF4-FFF2-40B4-BE49-F238E27FC236}">
                <a16:creationId xmlns:a16="http://schemas.microsoft.com/office/drawing/2014/main" id="{5DC22CEB-2966-28D3-D752-817B59910B9A}"/>
              </a:ext>
            </a:extLst>
          </p:cNvPr>
          <p:cNvSpPr/>
          <p:nvPr/>
        </p:nvSpPr>
        <p:spPr>
          <a:xfrm>
            <a:off x="0" y="813324"/>
            <a:ext cx="6496056" cy="646331"/>
          </a:xfrm>
          <a:prstGeom prst="rect">
            <a:avLst/>
          </a:prstGeom>
        </p:spPr>
        <p:txBody>
          <a:bodyPr wrap="square">
            <a:spAutoFit/>
          </a:bodyPr>
          <a:lstStyle/>
          <a:p>
            <a:endParaRPr lang="en-GB" dirty="0"/>
          </a:p>
          <a:p>
            <a:endParaRPr lang="en-GB" dirty="0"/>
          </a:p>
        </p:txBody>
      </p:sp>
      <p:sp>
        <p:nvSpPr>
          <p:cNvPr id="6" name="Rectangle 5">
            <a:extLst>
              <a:ext uri="{FF2B5EF4-FFF2-40B4-BE49-F238E27FC236}">
                <a16:creationId xmlns:a16="http://schemas.microsoft.com/office/drawing/2014/main" id="{94C91BFC-4A3C-E3C3-C687-96820ABD2D3E}"/>
              </a:ext>
            </a:extLst>
          </p:cNvPr>
          <p:cNvSpPr/>
          <p:nvPr/>
        </p:nvSpPr>
        <p:spPr>
          <a:xfrm>
            <a:off x="973819" y="1611049"/>
            <a:ext cx="6840760" cy="284630"/>
          </a:xfrm>
          <a:prstGeom prst="rect">
            <a:avLst/>
          </a:prstGeom>
        </p:spPr>
        <p:txBody>
          <a:bodyPr wrap="square">
            <a:spAutoFit/>
          </a:bodyPr>
          <a:lstStyle/>
          <a:p>
            <a:pPr>
              <a:lnSpc>
                <a:spcPct val="107000"/>
              </a:lnSpc>
              <a:spcAft>
                <a:spcPts val="800"/>
              </a:spcAft>
            </a:pPr>
            <a:r>
              <a:rPr lang="en-GB" sz="1200" dirty="0">
                <a:solidFill>
                  <a:srgbClr val="FFC000"/>
                </a:solidFill>
                <a:latin typeface="Kristen ITC" panose="03050502040202030202" pitchFamily="66" charset="0"/>
                <a:ea typeface="Times New Roman" panose="02020603050405020304" pitchFamily="18" charset="0"/>
                <a:cs typeface="Calibri" panose="020F0502020204030204" pitchFamily="34"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14E6F7A3-90DC-FDAC-9111-F028C87307AA}"/>
              </a:ext>
            </a:extLst>
          </p:cNvPr>
          <p:cNvSpPr/>
          <p:nvPr/>
        </p:nvSpPr>
        <p:spPr>
          <a:xfrm>
            <a:off x="192520" y="161465"/>
            <a:ext cx="2507272" cy="528222"/>
          </a:xfrm>
          <a:prstGeom prst="rect">
            <a:avLst/>
          </a:prstGeom>
        </p:spPr>
        <p:txBody>
          <a:bodyPr wrap="square" anchor="ctr">
            <a:spAutoFit/>
          </a:bodyPr>
          <a:lstStyle/>
          <a:p>
            <a:pPr>
              <a:lnSpc>
                <a:spcPct val="107000"/>
              </a:lnSpc>
              <a:spcAft>
                <a:spcPts val="800"/>
              </a:spcAft>
            </a:pPr>
            <a:r>
              <a:rPr lang="en-GB" sz="2800" b="1" dirty="0">
                <a:solidFill>
                  <a:srgbClr val="FFC000"/>
                </a:solidFill>
                <a:latin typeface="Comic Sans MS" panose="030F0702030302020204" pitchFamily="66" charset="0"/>
                <a:ea typeface="Calibri" panose="020F0502020204030204" pitchFamily="34" charset="0"/>
                <a:cs typeface="Calibri" panose="020F0502020204030204" pitchFamily="34" charset="0"/>
              </a:rPr>
              <a:t>Let us Pray:</a:t>
            </a:r>
          </a:p>
        </p:txBody>
      </p:sp>
      <p:sp>
        <p:nvSpPr>
          <p:cNvPr id="2" name="TextBox 1">
            <a:extLst>
              <a:ext uri="{FF2B5EF4-FFF2-40B4-BE49-F238E27FC236}">
                <a16:creationId xmlns:a16="http://schemas.microsoft.com/office/drawing/2014/main" id="{9DC58206-980E-C154-6AFC-055C3CD68503}"/>
              </a:ext>
            </a:extLst>
          </p:cNvPr>
          <p:cNvSpPr txBox="1"/>
          <p:nvPr/>
        </p:nvSpPr>
        <p:spPr>
          <a:xfrm>
            <a:off x="179512" y="809983"/>
            <a:ext cx="8784976" cy="5823646"/>
          </a:xfrm>
          <a:prstGeom prst="rect">
            <a:avLst/>
          </a:prstGeom>
          <a:noFill/>
        </p:spPr>
        <p:txBody>
          <a:bodyPr wrap="square" rtlCol="0">
            <a:spAutoFit/>
          </a:bodyPr>
          <a:lstStyle/>
          <a:p>
            <a:pPr lvl="0">
              <a:lnSpc>
                <a:spcPct val="107000"/>
              </a:lnSpc>
              <a:spcAft>
                <a:spcPts val="800"/>
              </a:spcAft>
            </a:pPr>
            <a:r>
              <a:rPr lang="en-GB" sz="2400" dirty="0">
                <a:solidFill>
                  <a:prstClr val="black"/>
                </a:solidFill>
                <a:latin typeface="Comic Sans MS" panose="030F0702030302020204" pitchFamily="66" charset="0"/>
              </a:rPr>
              <a:t>Loving Jesus,</a:t>
            </a:r>
          </a:p>
          <a:p>
            <a:pPr lvl="0">
              <a:lnSpc>
                <a:spcPct val="107000"/>
              </a:lnSpc>
              <a:spcAft>
                <a:spcPts val="800"/>
              </a:spcAft>
            </a:pPr>
            <a:r>
              <a:rPr lang="en-GB" sz="2400" dirty="0">
                <a:solidFill>
                  <a:prstClr val="black"/>
                </a:solidFill>
                <a:latin typeface="Comic Sans MS" panose="030F0702030302020204" pitchFamily="66" charset="0"/>
              </a:rPr>
              <a:t>You are the Bread of Life who nourishes our hearts and souls. </a:t>
            </a:r>
          </a:p>
          <a:p>
            <a:pPr lvl="0">
              <a:lnSpc>
                <a:spcPct val="107000"/>
              </a:lnSpc>
              <a:spcAft>
                <a:spcPts val="800"/>
              </a:spcAft>
            </a:pPr>
            <a:r>
              <a:rPr lang="en-GB" sz="2400" dirty="0">
                <a:solidFill>
                  <a:prstClr val="black"/>
                </a:solidFill>
                <a:latin typeface="Comic Sans MS" panose="030F0702030302020204" pitchFamily="66" charset="0"/>
              </a:rPr>
              <a:t>Help us to recognise the hunger in the people around us, not only for food, but also for friendship, kindness, forgiveness, and hope. </a:t>
            </a:r>
          </a:p>
          <a:p>
            <a:pPr lvl="0">
              <a:lnSpc>
                <a:spcPct val="107000"/>
              </a:lnSpc>
              <a:spcAft>
                <a:spcPts val="800"/>
              </a:spcAft>
            </a:pPr>
            <a:r>
              <a:rPr lang="en-GB" sz="2400" dirty="0">
                <a:solidFill>
                  <a:prstClr val="black"/>
                </a:solidFill>
                <a:latin typeface="Comic Sans MS" panose="030F0702030302020204" pitchFamily="66" charset="0"/>
              </a:rPr>
              <a:t>Give us generous hearts to share your love with those in need.</a:t>
            </a:r>
          </a:p>
          <a:p>
            <a:pPr lvl="0">
              <a:lnSpc>
                <a:spcPct val="107000"/>
              </a:lnSpc>
              <a:spcAft>
                <a:spcPts val="800"/>
              </a:spcAft>
            </a:pPr>
            <a:r>
              <a:rPr lang="en-GB" sz="2400" dirty="0">
                <a:solidFill>
                  <a:prstClr val="black"/>
                </a:solidFill>
                <a:latin typeface="Comic Sans MS" panose="030F0702030302020204" pitchFamily="66" charset="0"/>
              </a:rPr>
              <a:t>Teach us to be your disciples each day, bringing compassion, encouragement, and joy wherever we go.</a:t>
            </a:r>
          </a:p>
          <a:p>
            <a:pPr lvl="0">
              <a:lnSpc>
                <a:spcPct val="107000"/>
              </a:lnSpc>
              <a:spcAft>
                <a:spcPts val="800"/>
              </a:spcAft>
            </a:pPr>
            <a:r>
              <a:rPr lang="en-GB" sz="2400" dirty="0">
                <a:solidFill>
                  <a:prstClr val="black"/>
                </a:solidFill>
                <a:latin typeface="Comic Sans MS" panose="030F0702030302020204" pitchFamily="66" charset="0"/>
              </a:rPr>
              <a:t>May we trust in you and always seek the life and strength that come from you.</a:t>
            </a:r>
          </a:p>
          <a:p>
            <a:pPr lvl="0">
              <a:lnSpc>
                <a:spcPct val="107000"/>
              </a:lnSpc>
              <a:spcAft>
                <a:spcPts val="800"/>
              </a:spcAft>
            </a:pPr>
            <a:r>
              <a:rPr lang="en-GB" sz="2400" dirty="0">
                <a:solidFill>
                  <a:prstClr val="black"/>
                </a:solidFill>
                <a:latin typeface="Comic Sans MS" panose="030F0702030302020204" pitchFamily="66" charset="0"/>
              </a:rPr>
              <a:t>Amen.                                 </a:t>
            </a:r>
            <a:endParaRPr lang="en-GB" sz="24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36860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 result for The Feeding of the Five Thousand"/>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304032"/>
            <a:ext cx="4211960" cy="3553967"/>
          </a:xfrm>
          <a:prstGeom prst="rect">
            <a:avLst/>
          </a:prstGeom>
          <a:noFill/>
          <a:ln>
            <a:noFill/>
          </a:ln>
        </p:spPr>
      </p:pic>
      <p:pic>
        <p:nvPicPr>
          <p:cNvPr id="3" name="Picture 2" descr="Image result for The Feeding of the Five Thousand"/>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4788024" cy="3284984"/>
          </a:xfrm>
          <a:prstGeom prst="rect">
            <a:avLst/>
          </a:prstGeom>
          <a:noFill/>
          <a:ln>
            <a:noFill/>
          </a:ln>
        </p:spPr>
      </p:pic>
      <p:sp>
        <p:nvSpPr>
          <p:cNvPr id="4" name="Rectangle 3"/>
          <p:cNvSpPr/>
          <p:nvPr/>
        </p:nvSpPr>
        <p:spPr>
          <a:xfrm>
            <a:off x="107502" y="4077072"/>
            <a:ext cx="4680522" cy="2554545"/>
          </a:xfrm>
          <a:prstGeom prst="rect">
            <a:avLst/>
          </a:prstGeom>
        </p:spPr>
        <p:txBody>
          <a:bodyPr wrap="square">
            <a:spAutoFit/>
          </a:bodyPr>
          <a:lstStyle/>
          <a:p>
            <a:pPr fontAlgn="base">
              <a:spcBef>
                <a:spcPts val="1020"/>
              </a:spcBef>
              <a:spcAft>
                <a:spcPts val="1020"/>
              </a:spcAft>
            </a:pPr>
            <a:r>
              <a:rPr lang="en-GB" sz="1000" dirty="0">
                <a:solidFill>
                  <a:srgbClr val="000000"/>
                </a:solidFill>
                <a:latin typeface="Helvetica" panose="020B0604020202020204" pitchFamily="34" charset="0"/>
                <a:ea typeface="Times New Roman" panose="02020603050405020304" pitchFamily="18" charset="0"/>
              </a:rPr>
              <a:t> </a:t>
            </a:r>
            <a:r>
              <a:rPr lang="en-GB" sz="3200" dirty="0">
                <a:solidFill>
                  <a:srgbClr val="00B050"/>
                </a:solidFill>
                <a:latin typeface="Lucida Calligraphy" panose="03010101010101010101" pitchFamily="66" charset="0"/>
                <a:ea typeface="Times New Roman" panose="02020603050405020304" pitchFamily="18" charset="0"/>
              </a:rPr>
              <a:t>“There’s enough on this planet for everyone’s needs but not for everyone’s greed”</a:t>
            </a:r>
            <a:r>
              <a:rPr lang="en-GB" sz="3200" dirty="0">
                <a:latin typeface="Lucida Calligraphy" panose="03010101010101010101" pitchFamily="66" charset="0"/>
                <a:ea typeface="Times New Roman" panose="02020603050405020304" pitchFamily="18" charset="0"/>
              </a:rPr>
              <a:t>– Gandhi</a:t>
            </a:r>
            <a:endParaRPr lang="en-GB" sz="3200" dirty="0">
              <a:effectLst/>
              <a:latin typeface="Lucida Calligraphy" panose="03010101010101010101" pitchFamily="66" charset="0"/>
              <a:ea typeface="Times New Roman" panose="02020603050405020304" pitchFamily="18" charset="0"/>
            </a:endParaRPr>
          </a:p>
        </p:txBody>
      </p:sp>
      <p:pic>
        <p:nvPicPr>
          <p:cNvPr id="2050" name="Picture 1" descr="Image result for jim carrey i think that everyo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1"/>
            <a:ext cx="43559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6866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6942</TotalTime>
  <Words>901</Words>
  <Application>Microsoft Office PowerPoint</Application>
  <PresentationFormat>On-screen Show (4:3)</PresentationFormat>
  <Paragraphs>75</Paragraphs>
  <Slides>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Arial</vt:lpstr>
      <vt:lpstr>Arial Unicode MS</vt:lpstr>
      <vt:lpstr>Calibri</vt:lpstr>
      <vt:lpstr>Comic Sans MS</vt:lpstr>
      <vt:lpstr>Helvetica</vt:lpstr>
      <vt:lpstr>Kristen ITC</vt:lpstr>
      <vt:lpstr>Lucida Calligraphy</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212</cp:revision>
  <dcterms:created xsi:type="dcterms:W3CDTF">2018-06-04T06:48:49Z</dcterms:created>
  <dcterms:modified xsi:type="dcterms:W3CDTF">2026-06-08T11:51:46Z</dcterms:modified>
</cp:coreProperties>
</file>