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63" r:id="rId4"/>
    <p:sldId id="260" r:id="rId5"/>
    <p:sldId id="259"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1" d="100"/>
          <a:sy n="111" d="100"/>
        </p:scale>
        <p:origin x="1650"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13/07/2026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257809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7019269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13/07/2026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13/07/2026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13/07/2026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hyperlink" Target="https://www.youtube.com/watch?v=52LIC1VtgRc"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755576" y="824587"/>
            <a:ext cx="6953546" cy="1267526"/>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15th Sunday of Ordinary time</a:t>
            </a:r>
          </a:p>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Matthew </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13:1-9 </a:t>
            </a:r>
          </a:p>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Year A</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Rectangle 13"/>
          <p:cNvSpPr/>
          <p:nvPr/>
        </p:nvSpPr>
        <p:spPr>
          <a:xfrm>
            <a:off x="155575" y="5589240"/>
            <a:ext cx="3624337" cy="646331"/>
          </a:xfrm>
          <a:prstGeom prst="rect">
            <a:avLst/>
          </a:prstGeom>
        </p:spPr>
        <p:txBody>
          <a:bodyPr wrap="square">
            <a:spAutoFit/>
          </a:bodyPr>
          <a:lstStyle/>
          <a:p>
            <a:endParaRPr lang="en-GB" dirty="0">
              <a:hlinkClick r:id="rId3"/>
            </a:endParaRPr>
          </a:p>
          <a:p>
            <a:endParaRPr lang="en-GB" dirty="0">
              <a:hlinkClick r:id="rId3"/>
            </a:endParaRPr>
          </a:p>
        </p:txBody>
      </p:sp>
      <p:sp>
        <p:nvSpPr>
          <p:cNvPr id="17" name="Rectangle 16"/>
          <p:cNvSpPr/>
          <p:nvPr/>
        </p:nvSpPr>
        <p:spPr>
          <a:xfrm rot="10800000" flipV="1">
            <a:off x="2051720" y="6225722"/>
            <a:ext cx="5204838" cy="388696"/>
          </a:xfrm>
          <a:prstGeom prst="rect">
            <a:avLst/>
          </a:prstGeom>
        </p:spPr>
        <p:txBody>
          <a:bodyPr wrap="square">
            <a:spAutoFit/>
          </a:bodyPr>
          <a:lstStyle/>
          <a:p>
            <a:pPr>
              <a:lnSpc>
                <a:spcPct val="107000"/>
              </a:lnSpc>
              <a:spcAft>
                <a:spcPts val="800"/>
              </a:spcAft>
            </a:pPr>
            <a:r>
              <a:rPr lang="en-GB" dirty="0">
                <a:hlinkClick r:id="rId4"/>
              </a:rPr>
              <a:t>https://www.youtube.com/watch?v=52LIC1VtgRc</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9" name="Picture 18" descr="C:\Users\DarwinR\AppData\Local\Microsoft\Windows\INetCache\Content.MSO\BF1368ED.tmp"/>
          <p:cNvPicPr/>
          <p:nvPr/>
        </p:nvPicPr>
        <p:blipFill>
          <a:blip r:embed="rId5">
            <a:extLst>
              <a:ext uri="{28A0092B-C50C-407E-A947-70E740481C1C}">
                <a14:useLocalDpi xmlns:a14="http://schemas.microsoft.com/office/drawing/2010/main" val="0"/>
              </a:ext>
            </a:extLst>
          </a:blip>
          <a:srcRect/>
          <a:stretch>
            <a:fillRect/>
          </a:stretch>
        </p:blipFill>
        <p:spPr bwMode="auto">
          <a:xfrm>
            <a:off x="1763689" y="2152486"/>
            <a:ext cx="5256584" cy="3864500"/>
          </a:xfrm>
          <a:prstGeom prst="rect">
            <a:avLst/>
          </a:prstGeom>
          <a:noFill/>
          <a:ln>
            <a:noFill/>
          </a:ln>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6" y="715111"/>
            <a:ext cx="8656593"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80250" y="524930"/>
            <a:ext cx="713824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63965" y="729807"/>
            <a:ext cx="7332371" cy="864339"/>
          </a:xfrm>
          <a:prstGeom prst="rect">
            <a:avLst/>
          </a:prstGeom>
        </p:spPr>
        <p:txBody>
          <a:bodyPr wrap="square">
            <a:spAutoFit/>
          </a:bodyPr>
          <a:lstStyle/>
          <a:p>
            <a:pPr algn="ctr">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Matthew</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805191296"/>
              </p:ext>
            </p:extLst>
          </p:nvPr>
        </p:nvGraphicFramePr>
        <p:xfrm>
          <a:off x="107505" y="1502582"/>
          <a:ext cx="8813054" cy="4806938"/>
        </p:xfrm>
        <a:graphic>
          <a:graphicData uri="http://schemas.openxmlformats.org/drawingml/2006/table">
            <a:tbl>
              <a:tblPr/>
              <a:tblGrid>
                <a:gridCol w="8813054">
                  <a:extLst>
                    <a:ext uri="{9D8B030D-6E8A-4147-A177-3AD203B41FA5}">
                      <a16:colId xmlns:a16="http://schemas.microsoft.com/office/drawing/2014/main" val="2113154556"/>
                    </a:ext>
                  </a:extLst>
                </a:gridCol>
              </a:tblGrid>
              <a:tr h="4806938">
                <a:tc>
                  <a:txBody>
                    <a:bodyPr/>
                    <a:lstStyle/>
                    <a:p>
                      <a:pPr>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Jesus said, ‘Imagine a sower going out to sow. As he sowed, some seeds fell on the edge of the path, and the birds came and ate them up. Others fell on patches of rock where they found little soil and sprang up straight away, because there was no depth of earth; but as soon as the sun came up, they were scorched and, not having any roots, they withered away. Others fell among thorns, and the thorns grew up and choked them. Others fell on rich soil and produced their crop, some a hundredfold, some sixty, some thirty. Listen, anyone who has ears!’</a:t>
                      </a:r>
                    </a:p>
                    <a:p>
                      <a:pPr>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‘Happy are your eyes because they see, your ears because they hear! I tell you solemnly, many prophets and holy men longed to see what you see and never saw it; to hear what you hear, and never heard it.</a:t>
                      </a: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87AADD-A9A2-9321-526A-E921C6DF8EEA}"/>
              </a:ext>
            </a:extLst>
          </p:cNvPr>
          <p:cNvPicPr>
            <a:picLocks noChangeAspect="1"/>
          </p:cNvPicPr>
          <p:nvPr/>
        </p:nvPicPr>
        <p:blipFill>
          <a:blip r:embed="rId3"/>
          <a:stretch>
            <a:fillRect/>
          </a:stretch>
        </p:blipFill>
        <p:spPr>
          <a:xfrm>
            <a:off x="5236066" y="4492491"/>
            <a:ext cx="3243866" cy="2232248"/>
          </a:xfrm>
          <a:prstGeom prst="rect">
            <a:avLst/>
          </a:prstGeom>
        </p:spPr>
      </p:pic>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6" y="715111"/>
            <a:ext cx="8656593"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80250" y="524930"/>
            <a:ext cx="713824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4151234311"/>
              </p:ext>
            </p:extLst>
          </p:nvPr>
        </p:nvGraphicFramePr>
        <p:xfrm>
          <a:off x="198542" y="212957"/>
          <a:ext cx="8656592" cy="5929932"/>
        </p:xfrm>
        <a:graphic>
          <a:graphicData uri="http://schemas.openxmlformats.org/drawingml/2006/table">
            <a:tbl>
              <a:tblPr/>
              <a:tblGrid>
                <a:gridCol w="8656592">
                  <a:extLst>
                    <a:ext uri="{9D8B030D-6E8A-4147-A177-3AD203B41FA5}">
                      <a16:colId xmlns:a16="http://schemas.microsoft.com/office/drawing/2014/main" val="2113154556"/>
                    </a:ext>
                  </a:extLst>
                </a:gridCol>
              </a:tblGrid>
              <a:tr h="5929932">
                <a:tc>
                  <a:txBody>
                    <a:bodyPr/>
                    <a:lstStyle/>
                    <a:p>
                      <a:pPr>
                        <a:spcAft>
                          <a:spcPts val="0"/>
                        </a:spcAft>
                      </a:pPr>
                      <a:r>
                        <a:rPr lang="en-GB" sz="2000" b="1" kern="1200"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Gospel </a:t>
                      </a:r>
                      <a:r>
                        <a:rPr lang="en-GB" sz="2000" b="1" kern="1200" dirty="0" err="1">
                          <a:solidFill>
                            <a:srgbClr val="00B050"/>
                          </a:solidFill>
                          <a:effectLst/>
                          <a:latin typeface="Comic Sans MS" panose="030F0702030302020204" pitchFamily="66" charset="0"/>
                          <a:ea typeface="Calibri" panose="020F0502020204030204" pitchFamily="34" charset="0"/>
                          <a:cs typeface="Calibri" panose="020F0502020204030204" pitchFamily="34" charset="0"/>
                        </a:rPr>
                        <a:t>cont</a:t>
                      </a:r>
                      <a:r>
                        <a:rPr lang="en-GB" sz="2000" b="1" kern="1200"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a:t>
                      </a:r>
                    </a:p>
                    <a:p>
                      <a:pPr>
                        <a:spcAft>
                          <a:spcPts val="0"/>
                        </a:spcAft>
                      </a:pPr>
                      <a:endParaRPr lang="en-GB" sz="2000" b="1" kern="1200"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endParaRPr>
                    </a:p>
                    <a:p>
                      <a:pPr>
                        <a:spcAft>
                          <a:spcPts val="0"/>
                        </a:spcAft>
                      </a:pPr>
                      <a:r>
                        <a:rPr lang="en-GB" sz="20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When anyone hears the word of the kingdom without understanding, the evil one comes and carries off what was sown in his heart: this is the man who received the seed on the edge of the path. The one who received it on patches of rock is the man who hears the word and welcomes it at once with joy. However, he has no root in him, he does not last; let some trial come, or some persecution because of the word, and he falls away at once. The one who received the seed in thorns is the person, who hears the word, but the worries of this world and the lure of riches choke the word and so he produces nothing. And the one who received the seed in rich soil is the man who hears the word and understands it; he is the one who yields a harvest and produces now a hundredfold, now sixty, now thirty.’</a:t>
                      </a:r>
                    </a:p>
                    <a:p>
                      <a:pPr>
                        <a:spcAft>
                          <a:spcPts val="0"/>
                        </a:spcAft>
                      </a:pPr>
                      <a:endParaRPr lang="en-GB" sz="20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endParaRPr>
                    </a:p>
                    <a:p>
                      <a:pPr>
                        <a:spcAft>
                          <a:spcPts val="0"/>
                        </a:spcAft>
                      </a:pPr>
                      <a:r>
                        <a:rPr lang="en-GB" sz="2000" b="1" kern="1200"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The Gospel of the Lord</a:t>
                      </a:r>
                    </a:p>
                    <a:p>
                      <a:pPr>
                        <a:spcAft>
                          <a:spcPts val="0"/>
                        </a:spcAft>
                      </a:pPr>
                      <a:r>
                        <a:rPr lang="en-GB" sz="2000" b="1" kern="1200"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Praise to you Lord Jesus Christ</a:t>
                      </a:r>
                      <a:endParaRPr lang="en-GB" sz="2000" b="1" dirty="0">
                        <a:solidFill>
                          <a:srgbClr val="00B050"/>
                        </a:solidFill>
                        <a:effectLst/>
                        <a:latin typeface="Comic Sans MS" panose="030F0702030302020204" pitchFamily="66" charset="0"/>
                        <a:ea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spTree>
    <p:extLst>
      <p:ext uri="{BB962C8B-B14F-4D97-AF65-F5344CB8AC3E}">
        <p14:creationId xmlns:p14="http://schemas.microsoft.com/office/powerpoint/2010/main" val="672400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C2A0DCF-D282-BF9E-AA5E-3782CD851909}"/>
              </a:ext>
            </a:extLst>
          </p:cNvPr>
          <p:cNvPicPr>
            <a:picLocks noChangeAspect="1"/>
          </p:cNvPicPr>
          <p:nvPr/>
        </p:nvPicPr>
        <p:blipFill>
          <a:blip r:embed="rId3"/>
          <a:stretch>
            <a:fillRect/>
          </a:stretch>
        </p:blipFill>
        <p:spPr>
          <a:xfrm>
            <a:off x="335880" y="684390"/>
            <a:ext cx="8472240" cy="5768946"/>
          </a:xfrm>
          <a:prstGeom prst="rect">
            <a:avLst/>
          </a:prstGeom>
        </p:spPr>
      </p:pic>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48232" y="912010"/>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rot="10800000" flipV="1">
            <a:off x="213698" y="192618"/>
            <a:ext cx="1547664" cy="400110"/>
          </a:xfrm>
          <a:prstGeom prst="rect">
            <a:avLst/>
          </a:prstGeom>
        </p:spPr>
        <p:txBody>
          <a:bodyPr wrap="square">
            <a:spAutoFit/>
          </a:bodyPr>
          <a:lstStyle/>
          <a:p>
            <a:pPr lvl="0"/>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p>
        </p:txBody>
      </p:sp>
      <p:sp>
        <p:nvSpPr>
          <p:cNvPr id="15" name="Rectangle 14"/>
          <p:cNvSpPr/>
          <p:nvPr/>
        </p:nvSpPr>
        <p:spPr>
          <a:xfrm>
            <a:off x="759720" y="1513926"/>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0" name="Table 19"/>
          <p:cNvGraphicFramePr>
            <a:graphicFrameLocks noGrp="1"/>
          </p:cNvGraphicFramePr>
          <p:nvPr>
            <p:extLst>
              <p:ext uri="{D42A27DB-BD31-4B8C-83A1-F6EECF244321}">
                <p14:modId xmlns:p14="http://schemas.microsoft.com/office/powerpoint/2010/main" val="490498402"/>
              </p:ext>
            </p:extLst>
          </p:nvPr>
        </p:nvGraphicFramePr>
        <p:xfrm>
          <a:off x="323528" y="614825"/>
          <a:ext cx="8568952" cy="6026912"/>
        </p:xfrm>
        <a:graphic>
          <a:graphicData uri="http://schemas.openxmlformats.org/drawingml/2006/table">
            <a:tbl>
              <a:tblPr/>
              <a:tblGrid>
                <a:gridCol w="8568952">
                  <a:extLst>
                    <a:ext uri="{9D8B030D-6E8A-4147-A177-3AD203B41FA5}">
                      <a16:colId xmlns:a16="http://schemas.microsoft.com/office/drawing/2014/main" val="3628067789"/>
                    </a:ext>
                  </a:extLst>
                </a:gridCol>
              </a:tblGrid>
              <a:tr h="5665858">
                <a:tc>
                  <a:txBody>
                    <a:bodyPr/>
                    <a:lstStyle/>
                    <a:p>
                      <a:pPr algn="just" fontAlgn="base">
                        <a:lnSpc>
                          <a:spcPct val="107000"/>
                        </a:lnSpc>
                        <a:spcAft>
                          <a:spcPts val="800"/>
                        </a:spcAft>
                      </a:pPr>
                      <a:r>
                        <a:rPr lang="en-GB" sz="1800" b="0" dirty="0">
                          <a:effectLst/>
                          <a:latin typeface="Calibri" panose="020F0502020204030204" pitchFamily="34" charset="0"/>
                          <a:ea typeface="Calibri" panose="020F0502020204030204" pitchFamily="34" charset="0"/>
                          <a:cs typeface="Times New Roman" panose="02020603050405020304" pitchFamily="18" charset="0"/>
                        </a:rPr>
                        <a:t>In today’s Gospel, Jesus tells the crowd a parable to show how different people hear the message about the Kingdom of God.</a:t>
                      </a:r>
                    </a:p>
                    <a:p>
                      <a:pPr algn="just" fontAlgn="base">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800" b="0" dirty="0">
                          <a:effectLst/>
                          <a:latin typeface="Calibri" panose="020F0502020204030204" pitchFamily="34" charset="0"/>
                          <a:ea typeface="Calibri" panose="020F0502020204030204" pitchFamily="34" charset="0"/>
                          <a:cs typeface="Times New Roman" panose="02020603050405020304" pitchFamily="18" charset="0"/>
                        </a:rPr>
                        <a:t>The Kingdom of Heaven remains constant, the seeds all come from the same beginning, but the way the message is heard changes depending on circumstances.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800" b="0" dirty="0">
                          <a:effectLst/>
                          <a:latin typeface="Calibri" panose="020F0502020204030204" pitchFamily="34" charset="0"/>
                          <a:ea typeface="Calibri" panose="020F0502020204030204" pitchFamily="34" charset="0"/>
                          <a:cs typeface="Times New Roman" panose="02020603050405020304" pitchFamily="18" charset="0"/>
                        </a:rPr>
                        <a:t> </a:t>
                      </a:r>
                    </a:p>
                    <a:p>
                      <a:pPr algn="just" fontAlgn="base">
                        <a:lnSpc>
                          <a:spcPct val="107000"/>
                        </a:lnSpc>
                        <a:spcAft>
                          <a:spcPts val="800"/>
                        </a:spcAft>
                      </a:pPr>
                      <a:r>
                        <a:rPr lang="en-GB" sz="1800" b="0" dirty="0">
                          <a:effectLst/>
                          <a:latin typeface="Calibri" panose="020F0502020204030204" pitchFamily="34" charset="0"/>
                          <a:ea typeface="Arial" panose="020B0604020202020204" pitchFamily="34" charset="0"/>
                          <a:cs typeface="Times New Roman" panose="02020603050405020304" pitchFamily="18" charset="0"/>
                        </a:rPr>
                        <a:t>The</a:t>
                      </a:r>
                      <a:r>
                        <a:rPr lang="en-GB" sz="1800" dirty="0">
                          <a:effectLst/>
                          <a:latin typeface="Calibri" panose="020F0502020204030204" pitchFamily="34" charset="0"/>
                          <a:ea typeface="Arial" panose="020B0604020202020204" pitchFamily="34" charset="0"/>
                          <a:cs typeface="Arial" panose="020B0604020202020204" pitchFamily="34" charset="0"/>
                        </a:rPr>
                        <a:t> seed that falls on the path is like those people who hear what Jesus is saying but do not really understand i or listen to it properly.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Arial" panose="020B0604020202020204" pitchFamily="34" charset="0"/>
                        </a:rPr>
                        <a:t> </a:t>
                      </a:r>
                      <a:endParaRPr lang="en-GB" sz="1800" dirty="0">
                        <a:effectLst/>
                        <a:latin typeface="Calibri" panose="020F0502020204030204" pitchFamily="34" charset="0"/>
                        <a:ea typeface="Arial" panose="020B060402020202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Times New Roman" panose="02020603050405020304" pitchFamily="18" charset="0"/>
                        </a:rPr>
                        <a:t>T</a:t>
                      </a:r>
                      <a:r>
                        <a:rPr lang="en-GB" sz="1800" dirty="0">
                          <a:effectLst/>
                          <a:latin typeface="Calibri" panose="020F0502020204030204" pitchFamily="34" charset="0"/>
                          <a:ea typeface="Arial" panose="020B0604020202020204" pitchFamily="34" charset="0"/>
                          <a:cs typeface="Arial" panose="020B0604020202020204" pitchFamily="34" charset="0"/>
                        </a:rPr>
                        <a:t>he seed that falls on the rocks is like the person who hears what Jesus asks us to do and tries really hard to begin with, but who gives up as soon as things become difficult.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Arial" panose="020B0604020202020204" pitchFamily="34" charset="0"/>
                        </a:rPr>
                        <a:t>The seed that falls in the thorns is like someone who hears what Jesus says but is overtaken by wanting the most money and the best of material possessions, rather than being the person Jesus wants us to be.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Arial" panose="020B0604020202020204" pitchFamily="34" charset="0"/>
                          <a:cs typeface="Arial" panose="020B0604020202020204" pitchFamily="34" charset="0"/>
                        </a:rPr>
                        <a:t>The seed that falls on the rich soil is like someone who hears what Jesus is asking, understands it, and lives their life as he asks them to.</a:t>
                      </a:r>
                    </a:p>
                    <a:p>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021789127"/>
                  </a:ext>
                </a:extLst>
              </a:tr>
            </a:tbl>
          </a:graphicData>
        </a:graphic>
      </p:graphicFrame>
    </p:spTree>
    <p:extLst>
      <p:ext uri="{BB962C8B-B14F-4D97-AF65-F5344CB8AC3E}">
        <p14:creationId xmlns:p14="http://schemas.microsoft.com/office/powerpoint/2010/main" val="2713734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44008" y="1274910"/>
            <a:ext cx="2869189"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25573" y="1133975"/>
            <a:ext cx="4131424"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7" name="Rectangle 6"/>
          <p:cNvSpPr/>
          <p:nvPr/>
        </p:nvSpPr>
        <p:spPr>
          <a:xfrm rot="21443632">
            <a:off x="6414378" y="3374354"/>
            <a:ext cx="2685996" cy="1754326"/>
          </a:xfrm>
          <a:prstGeom prst="rect">
            <a:avLst/>
          </a:prstGeom>
        </p:spPr>
        <p:txBody>
          <a:bodyPr wrap="square">
            <a:spAutoFit/>
          </a:bodyPr>
          <a:lstStyle/>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p:txBody>
      </p:sp>
      <p:sp>
        <p:nvSpPr>
          <p:cNvPr id="18" name="Rectangle 17"/>
          <p:cNvSpPr/>
          <p:nvPr/>
        </p:nvSpPr>
        <p:spPr>
          <a:xfrm>
            <a:off x="213699" y="24477"/>
            <a:ext cx="3062157" cy="466025"/>
          </a:xfrm>
          <a:prstGeom prst="rect">
            <a:avLst/>
          </a:prstGeom>
        </p:spPr>
        <p:txBody>
          <a:bodyPr wrap="square">
            <a:spAutoFit/>
          </a:bodyPr>
          <a:lstStyle/>
          <a:p>
            <a:pPr fontAlgn="base">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Post-it Challeng</a:t>
            </a:r>
            <a:r>
              <a:rPr lang="en-GB" sz="2400"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e: </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p:cNvSpPr/>
          <p:nvPr/>
        </p:nvSpPr>
        <p:spPr>
          <a:xfrm>
            <a:off x="225572" y="2526502"/>
            <a:ext cx="4922492" cy="470000"/>
          </a:xfrm>
          <a:prstGeom prst="rect">
            <a:avLst/>
          </a:prstGeom>
        </p:spPr>
        <p:txBody>
          <a:bodyPr wrap="square">
            <a:spAutoFit/>
          </a:bodyPr>
          <a:lstStyle/>
          <a:p>
            <a:pPr marL="342900" indent="-342900" fontAlgn="base">
              <a:lnSpc>
                <a:spcPct val="107000"/>
              </a:lnSpc>
              <a:spcAft>
                <a:spcPts val="800"/>
              </a:spcAft>
              <a:buFont typeface="Arial" panose="020B0604020202020204" pitchFamily="34" charset="0"/>
              <a:buChar char="•"/>
            </a:pPr>
            <a:endParaRPr lang="en-GB" sz="2400" dirty="0"/>
          </a:p>
        </p:txBody>
      </p:sp>
      <p:graphicFrame>
        <p:nvGraphicFramePr>
          <p:cNvPr id="9" name="Table 8"/>
          <p:cNvGraphicFramePr>
            <a:graphicFrameLocks noGrp="1"/>
          </p:cNvGraphicFramePr>
          <p:nvPr>
            <p:extLst>
              <p:ext uri="{D42A27DB-BD31-4B8C-83A1-F6EECF244321}">
                <p14:modId xmlns:p14="http://schemas.microsoft.com/office/powerpoint/2010/main" val="2445149973"/>
              </p:ext>
            </p:extLst>
          </p:nvPr>
        </p:nvGraphicFramePr>
        <p:xfrm>
          <a:off x="225572" y="675648"/>
          <a:ext cx="4922492" cy="1114917"/>
        </p:xfrm>
        <a:graphic>
          <a:graphicData uri="http://schemas.openxmlformats.org/drawingml/2006/table">
            <a:tbl>
              <a:tblPr/>
              <a:tblGrid>
                <a:gridCol w="4922492">
                  <a:extLst>
                    <a:ext uri="{9D8B030D-6E8A-4147-A177-3AD203B41FA5}">
                      <a16:colId xmlns:a16="http://schemas.microsoft.com/office/drawing/2014/main" val="839943281"/>
                    </a:ext>
                  </a:extLst>
                </a:gridCol>
              </a:tblGrid>
              <a:tr h="1114917">
                <a:tc>
                  <a:txBody>
                    <a:bodyPr/>
                    <a:lstStyle/>
                    <a:p>
                      <a:pPr algn="ctr"/>
                      <a:r>
                        <a:rPr lang="en-GB" sz="2400" b="1" dirty="0">
                          <a:effectLst/>
                          <a:latin typeface="Calibri" panose="020F0502020204030204" pitchFamily="34" charset="0"/>
                          <a:ea typeface="Calibri" panose="020F0502020204030204" pitchFamily="34" charset="0"/>
                          <a:cs typeface="Times New Roman" panose="02020603050405020304" pitchFamily="18" charset="0"/>
                        </a:rPr>
                        <a:t>So, at this point in your life, what type of seed best describes you?</a:t>
                      </a:r>
                      <a:endParaRPr lang="en-GB" sz="2400" b="1" dirty="0">
                        <a:effectLst/>
                      </a:endParaRPr>
                    </a:p>
                  </a:txBody>
                  <a:tcPr marL="114300" marR="114300" marT="0" marB="0">
                    <a:lnL>
                      <a:noFill/>
                    </a:lnL>
                    <a:lnR>
                      <a:noFill/>
                    </a:lnR>
                    <a:lnT>
                      <a:noFill/>
                    </a:lnT>
                    <a:lnB>
                      <a:noFill/>
                    </a:lnB>
                  </a:tcPr>
                </a:tc>
                <a:extLst>
                  <a:ext uri="{0D108BD9-81ED-4DB2-BD59-A6C34878D82A}">
                    <a16:rowId xmlns:a16="http://schemas.microsoft.com/office/drawing/2014/main" val="3871312513"/>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300696137"/>
              </p:ext>
            </p:extLst>
          </p:nvPr>
        </p:nvGraphicFramePr>
        <p:xfrm>
          <a:off x="232290" y="1601300"/>
          <a:ext cx="5005576" cy="4028885"/>
        </p:xfrm>
        <a:graphic>
          <a:graphicData uri="http://schemas.openxmlformats.org/drawingml/2006/table">
            <a:tbl>
              <a:tblPr/>
              <a:tblGrid>
                <a:gridCol w="5005576">
                  <a:extLst>
                    <a:ext uri="{9D8B030D-6E8A-4147-A177-3AD203B41FA5}">
                      <a16:colId xmlns:a16="http://schemas.microsoft.com/office/drawing/2014/main" val="3678143653"/>
                    </a:ext>
                  </a:extLst>
                </a:gridCol>
              </a:tblGrid>
              <a:tr h="3294620">
                <a:tc>
                  <a:txBody>
                    <a:bodyPr/>
                    <a:lstStyle/>
                    <a:p>
                      <a:pPr marL="342900" lvl="0" indent="-342900">
                        <a:spcAft>
                          <a:spcPts val="0"/>
                        </a:spcAft>
                        <a:buFont typeface="Symbol" panose="05050102010706020507" pitchFamily="18" charset="2"/>
                        <a:buChar char=""/>
                      </a:pPr>
                      <a:r>
                        <a:rPr lang="en-GB" sz="2000" b="1" kern="1200" dirty="0">
                          <a:solidFill>
                            <a:srgbClr val="C00000"/>
                          </a:solidFill>
                          <a:effectLst/>
                          <a:latin typeface="Comic Sans MS" panose="030F0702030302020204" pitchFamily="66" charset="0"/>
                          <a:ea typeface="Calibri" panose="020F0502020204030204" pitchFamily="34" charset="0"/>
                        </a:rPr>
                        <a:t>When I hear the word of God, do I try to understand, give praise and grow in my faith?</a:t>
                      </a:r>
                      <a:endParaRPr lang="en-GB" sz="2000" dirty="0">
                        <a:effectLst/>
                        <a:latin typeface="Comic Sans MS" panose="030F0702030302020204" pitchFamily="66" charset="0"/>
                        <a:ea typeface="Times New Roman" panose="02020603050405020304" pitchFamily="18" charset="0"/>
                      </a:endParaRPr>
                    </a:p>
                    <a:p>
                      <a:pPr marL="1828800">
                        <a:spcAft>
                          <a:spcPts val="0"/>
                        </a:spcAft>
                      </a:pPr>
                      <a:r>
                        <a:rPr lang="it-IT" sz="2000" b="1" kern="1200" dirty="0">
                          <a:solidFill>
                            <a:srgbClr val="C00000"/>
                          </a:solidFill>
                          <a:effectLst/>
                          <a:latin typeface="Comic Sans MS" panose="030F0702030302020204" pitchFamily="66" charset="0"/>
                          <a:ea typeface="Calibri" panose="020F0502020204030204" pitchFamily="34" charset="0"/>
                        </a:rPr>
                        <a:t> </a:t>
                      </a:r>
                      <a:endParaRPr lang="en-GB" sz="2000" dirty="0">
                        <a:effectLst/>
                        <a:latin typeface="Comic Sans MS" panose="030F0702030302020204" pitchFamily="66" charset="0"/>
                        <a:ea typeface="Times New Roman" panose="02020603050405020304" pitchFamily="18" charset="0"/>
                      </a:endParaRPr>
                    </a:p>
                    <a:p>
                      <a:pPr marL="342900" lvl="0" indent="-342900">
                        <a:spcAft>
                          <a:spcPts val="0"/>
                        </a:spcAft>
                        <a:buFont typeface="Symbol" panose="05050102010706020507" pitchFamily="18" charset="2"/>
                        <a:buChar char=""/>
                        <a:tabLst>
                          <a:tab pos="457200" algn="l"/>
                        </a:tabLst>
                      </a:pPr>
                      <a:r>
                        <a:rPr lang="en-GB" sz="2000" b="1" kern="1200" dirty="0">
                          <a:solidFill>
                            <a:srgbClr val="C00000"/>
                          </a:solidFill>
                          <a:effectLst/>
                          <a:latin typeface="Comic Sans MS" panose="030F0702030302020204" pitchFamily="66" charset="0"/>
                          <a:ea typeface="Times New Roman" panose="02020603050405020304" pitchFamily="18" charset="0"/>
                          <a:cs typeface="Calibri" panose="020F0502020204030204" pitchFamily="34" charset="0"/>
                        </a:rPr>
                        <a:t>How can I become the good soil needed for God’s word to take root and for my seed to grow?</a:t>
                      </a:r>
                      <a:endParaRPr lang="en-GB" sz="2000" dirty="0">
                        <a:effectLst/>
                        <a:latin typeface="Comic Sans MS" panose="030F0702030302020204" pitchFamily="66" charset="0"/>
                        <a:ea typeface="Times New Roman" panose="02020603050405020304" pitchFamily="18" charset="0"/>
                      </a:endParaRPr>
                    </a:p>
                    <a:p>
                      <a:pPr marL="457200">
                        <a:spcAft>
                          <a:spcPts val="0"/>
                        </a:spcAft>
                      </a:pPr>
                      <a:r>
                        <a:rPr lang="it-IT" sz="2000" b="1" kern="1200" dirty="0">
                          <a:solidFill>
                            <a:srgbClr val="C00000"/>
                          </a:solidFill>
                          <a:effectLst/>
                          <a:latin typeface="Comic Sans MS" panose="030F0702030302020204" pitchFamily="66" charset="0"/>
                          <a:ea typeface="Calibri" panose="020F0502020204030204" pitchFamily="34" charset="0"/>
                        </a:rPr>
                        <a:t> </a:t>
                      </a:r>
                      <a:endParaRPr lang="en-GB" sz="2000" dirty="0">
                        <a:effectLst/>
                        <a:latin typeface="Comic Sans MS" panose="030F0702030302020204" pitchFamily="66" charset="0"/>
                        <a:ea typeface="Times New Roman" panose="02020603050405020304" pitchFamily="18" charset="0"/>
                      </a:endParaRPr>
                    </a:p>
                    <a:p>
                      <a:pPr marL="342900" lvl="0" indent="-342900">
                        <a:spcAft>
                          <a:spcPts val="0"/>
                        </a:spcAft>
                        <a:buFont typeface="Symbol" panose="05050102010706020507" pitchFamily="18" charset="2"/>
                        <a:buChar char=""/>
                        <a:tabLst>
                          <a:tab pos="457200" algn="l"/>
                        </a:tabLst>
                      </a:pPr>
                      <a:r>
                        <a:rPr lang="en-GB" sz="2000" b="1" kern="1200" dirty="0">
                          <a:solidFill>
                            <a:srgbClr val="C00000"/>
                          </a:solidFill>
                          <a:effectLst/>
                          <a:latin typeface="Comic Sans MS" panose="030F0702030302020204" pitchFamily="66" charset="0"/>
                          <a:ea typeface="Times New Roman" panose="02020603050405020304" pitchFamily="18" charset="0"/>
                        </a:rPr>
                        <a:t>Do I need to change? </a:t>
                      </a:r>
                      <a:endParaRPr lang="en-GB" sz="2000" dirty="0">
                        <a:effectLst/>
                        <a:latin typeface="Comic Sans MS" panose="030F0702030302020204" pitchFamily="66" charset="0"/>
                        <a:ea typeface="Times New Roman" panose="02020603050405020304" pitchFamily="18" charset="0"/>
                      </a:endParaRPr>
                    </a:p>
                    <a:p>
                      <a:pPr marL="457200">
                        <a:spcAft>
                          <a:spcPts val="0"/>
                        </a:spcAft>
                      </a:pPr>
                      <a:r>
                        <a:rPr lang="it-IT" sz="2000" b="1" kern="1200" dirty="0">
                          <a:solidFill>
                            <a:srgbClr val="C00000"/>
                          </a:solidFill>
                          <a:effectLst/>
                          <a:latin typeface="Comic Sans MS" panose="030F0702030302020204" pitchFamily="66" charset="0"/>
                          <a:ea typeface="Calibri" panose="020F0502020204030204" pitchFamily="34" charset="0"/>
                        </a:rPr>
                        <a:t> </a:t>
                      </a:r>
                      <a:endParaRPr lang="en-GB" sz="2000" dirty="0">
                        <a:effectLst/>
                        <a:latin typeface="Comic Sans MS" panose="030F0702030302020204" pitchFamily="66" charset="0"/>
                        <a:ea typeface="Times New Roman" panose="02020603050405020304" pitchFamily="18" charset="0"/>
                      </a:endParaRPr>
                    </a:p>
                    <a:p>
                      <a:pPr marL="342900" lvl="0" indent="-342900">
                        <a:spcAft>
                          <a:spcPts val="0"/>
                        </a:spcAft>
                        <a:buFont typeface="Symbol" panose="05050102010706020507" pitchFamily="18" charset="2"/>
                        <a:buChar char=""/>
                        <a:tabLst>
                          <a:tab pos="457200" algn="l"/>
                        </a:tabLst>
                      </a:pPr>
                      <a:r>
                        <a:rPr lang="en-GB" sz="2000" b="1" kern="1200" dirty="0">
                          <a:solidFill>
                            <a:srgbClr val="C00000"/>
                          </a:solidFill>
                          <a:effectLst/>
                          <a:latin typeface="Comic Sans MS" panose="030F0702030302020204" pitchFamily="66" charset="0"/>
                          <a:ea typeface="Times New Roman" panose="02020603050405020304" pitchFamily="18" charset="0"/>
                        </a:rPr>
                        <a:t>If so, how might I </a:t>
                      </a:r>
                    </a:p>
                    <a:p>
                      <a:pPr marL="0" lvl="0" indent="0">
                        <a:spcAft>
                          <a:spcPts val="0"/>
                        </a:spcAft>
                        <a:buFont typeface="Symbol" panose="05050102010706020507" pitchFamily="18" charset="2"/>
                        <a:buNone/>
                        <a:tabLst>
                          <a:tab pos="457200" algn="l"/>
                        </a:tabLst>
                      </a:pPr>
                      <a:r>
                        <a:rPr lang="en-GB" sz="2000" b="1" kern="1200" dirty="0">
                          <a:solidFill>
                            <a:srgbClr val="C00000"/>
                          </a:solidFill>
                          <a:effectLst/>
                          <a:latin typeface="Comic Sans MS" panose="030F0702030302020204" pitchFamily="66" charset="0"/>
                          <a:ea typeface="Times New Roman" panose="02020603050405020304" pitchFamily="18" charset="0"/>
                        </a:rPr>
                        <a:t>begin to make a change</a:t>
                      </a:r>
                      <a:r>
                        <a:rPr lang="en-GB" sz="2000" b="1" kern="1200" dirty="0">
                          <a:solidFill>
                            <a:srgbClr val="C00000"/>
                          </a:solidFill>
                          <a:effectLst/>
                          <a:latin typeface="Comic Sans MS" panose="030F0702030302020204" pitchFamily="66" charset="0"/>
                          <a:ea typeface="Calibri" panose="020F0502020204030204" pitchFamily="34" charset="0"/>
                        </a:rPr>
                        <a:t>?</a:t>
                      </a:r>
                      <a:endParaRPr lang="en-GB" sz="2000" dirty="0">
                        <a:effectLst/>
                        <a:latin typeface="Comic Sans MS" panose="030F0702030302020204" pitchFamily="66" charset="0"/>
                        <a:ea typeface="Times New Roman" panose="02020603050405020304" pitchFamily="18" charset="0"/>
                      </a:endParaRPr>
                    </a:p>
                    <a:p>
                      <a:pPr marL="457200">
                        <a:lnSpc>
                          <a:spcPct val="106000"/>
                        </a:lnSpc>
                        <a:spcAft>
                          <a:spcPts val="8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471158329"/>
                  </a:ext>
                </a:extLst>
              </a:tr>
            </a:tbl>
          </a:graphicData>
        </a:graphic>
      </p:graphicFrame>
      <p:pic>
        <p:nvPicPr>
          <p:cNvPr id="13" name="Picture 12" descr="New illustration – Parable of the Sower | Bible crafts, Parable of ..."/>
          <p:cNvPicPr/>
          <p:nvPr/>
        </p:nvPicPr>
        <p:blipFill rotWithShape="1">
          <a:blip r:embed="rId4" cstate="print">
            <a:extLst>
              <a:ext uri="{28A0092B-C50C-407E-A947-70E740481C1C}">
                <a14:useLocalDpi xmlns:a14="http://schemas.microsoft.com/office/drawing/2010/main" val="0"/>
              </a:ext>
            </a:extLst>
          </a:blip>
          <a:srcRect b="9999"/>
          <a:stretch/>
        </p:blipFill>
        <p:spPr bwMode="auto">
          <a:xfrm>
            <a:off x="5652120" y="675648"/>
            <a:ext cx="3168351" cy="2940095"/>
          </a:xfrm>
          <a:prstGeom prst="rect">
            <a:avLst/>
          </a:prstGeom>
          <a:noFill/>
          <a:ln>
            <a:noFill/>
          </a:ln>
          <a:extLst>
            <a:ext uri="{53640926-AAD7-44D8-BBD7-CCE9431645EC}">
              <a14:shadowObscured xmlns:a14="http://schemas.microsoft.com/office/drawing/2010/main"/>
            </a:ext>
          </a:extLst>
        </p:spPr>
      </p:pic>
      <p:sp>
        <p:nvSpPr>
          <p:cNvPr id="5" name="Rectangle 4"/>
          <p:cNvSpPr/>
          <p:nvPr/>
        </p:nvSpPr>
        <p:spPr>
          <a:xfrm rot="10800000" flipV="1">
            <a:off x="5925443" y="4163943"/>
            <a:ext cx="3039045" cy="2554545"/>
          </a:xfrm>
          <a:prstGeom prst="rect">
            <a:avLst/>
          </a:prstGeom>
        </p:spPr>
        <p:txBody>
          <a:bodyPr wrap="square">
            <a:spAutoFit/>
          </a:bodyPr>
          <a:lstStyle/>
          <a:p>
            <a:r>
              <a:rPr lang="en-GB" sz="2000" b="1" dirty="0">
                <a:latin typeface="Comic Sans MS" panose="030F0702030302020204" pitchFamily="66" charset="0"/>
                <a:ea typeface="Arial" panose="020B0604020202020204" pitchFamily="34" charset="0"/>
                <a:cs typeface="Arial" panose="020B0604020202020204" pitchFamily="34" charset="0"/>
              </a:rPr>
              <a:t>This week, see if you can be the seed that falls on the rich soil – listen to what Jesus asks of you, try to understand it and live your life as God calls you to do.</a:t>
            </a:r>
            <a:endParaRPr lang="en-GB" sz="2000" b="1" dirty="0">
              <a:latin typeface="Comic Sans MS" panose="030F0702030302020204" pitchFamily="66" charset="0"/>
            </a:endParaRPr>
          </a:p>
        </p:txBody>
      </p:sp>
      <p:pic>
        <p:nvPicPr>
          <p:cNvPr id="8" name="Picture 7">
            <a:extLst>
              <a:ext uri="{FF2B5EF4-FFF2-40B4-BE49-F238E27FC236}">
                <a16:creationId xmlns:a16="http://schemas.microsoft.com/office/drawing/2014/main" id="{55C138C3-1720-1219-B213-B6DFF06D4F59}"/>
              </a:ext>
            </a:extLst>
          </p:cNvPr>
          <p:cNvPicPr>
            <a:picLocks noChangeAspect="1"/>
          </p:cNvPicPr>
          <p:nvPr/>
        </p:nvPicPr>
        <p:blipFill>
          <a:blip r:embed="rId5"/>
          <a:stretch>
            <a:fillRect/>
          </a:stretch>
        </p:blipFill>
        <p:spPr>
          <a:xfrm>
            <a:off x="3673965" y="4215005"/>
            <a:ext cx="2122171" cy="2382347"/>
          </a:xfrm>
          <a:prstGeom prst="rect">
            <a:avLst/>
          </a:prstGeom>
        </p:spPr>
      </p:pic>
    </p:spTree>
    <p:extLst>
      <p:ext uri="{BB962C8B-B14F-4D97-AF65-F5344CB8AC3E}">
        <p14:creationId xmlns:p14="http://schemas.microsoft.com/office/powerpoint/2010/main" val="3621264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28" name="Picture 27">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12500" r="12500"/>
          <a:stretch/>
        </p:blipFill>
        <p:spPr>
          <a:xfrm>
            <a:off x="0" y="0"/>
            <a:ext cx="9144000" cy="6858000"/>
          </a:xfrm>
          <a:prstGeom prst="rect">
            <a:avLst/>
          </a:prstGeom>
        </p:spPr>
      </p:pic>
      <p:sp>
        <p:nvSpPr>
          <p:cNvPr id="30" name="Freeform: Shape 29">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410" y="-3970"/>
            <a:ext cx="7748362" cy="6874811"/>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
        <p:nvSpPr>
          <p:cNvPr id="7" name="Rectangle 6"/>
          <p:cNvSpPr/>
          <p:nvPr/>
        </p:nvSpPr>
        <p:spPr>
          <a:xfrm>
            <a:off x="1818858" y="1979677"/>
            <a:ext cx="5421465" cy="271100"/>
          </a:xfrm>
          <a:prstGeom prst="rect">
            <a:avLst/>
          </a:prstGeom>
        </p:spPr>
        <p:txBody>
          <a:bodyPr wrap="square">
            <a:spAutoFit/>
          </a:bodyPr>
          <a:lstStyle/>
          <a:p>
            <a:pPr algn="ctr" defTabSz="566928">
              <a:lnSpc>
                <a:spcPct val="107000"/>
              </a:lnSpc>
              <a:spcAft>
                <a:spcPts val="496"/>
              </a:spcAft>
            </a:pPr>
            <a:r>
              <a:rPr lang="en-GB" sz="1116" b="1" kern="1200">
                <a:solidFill>
                  <a:schemeClr val="tx1"/>
                </a:solidFill>
                <a:latin typeface="Kristen ITC" panose="03050502040202030202" pitchFamily="66" charset="0"/>
                <a:ea typeface="+mn-ea"/>
                <a:cs typeface="Calibri" panose="020F0502020204030204" pitchFamily="34" charset="0"/>
              </a:rPr>
              <a:t> </a:t>
            </a:r>
            <a:endParaRPr lang="en-GB">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1991452" y="2223111"/>
            <a:ext cx="865723" cy="799065"/>
          </a:xfrm>
          <a:prstGeom prst="rect">
            <a:avLst/>
          </a:prstGeom>
        </p:spPr>
        <p:txBody>
          <a:bodyPr wrap="square">
            <a:spAutoFit/>
          </a:bodyPr>
          <a:lstStyle/>
          <a:p>
            <a:pPr defTabSz="566928">
              <a:lnSpc>
                <a:spcPct val="107000"/>
              </a:lnSpc>
              <a:spcAft>
                <a:spcPts val="496"/>
              </a:spcAft>
            </a:pPr>
            <a:endParaRPr lang="en-GB" sz="992" kern="1200">
              <a:solidFill>
                <a:srgbClr val="000000"/>
              </a:solidFill>
              <a:latin typeface="Calibri" panose="020F0502020204030204" pitchFamily="34" charset="0"/>
              <a:ea typeface="+mn-ea"/>
              <a:cs typeface="Calibri" panose="020F0502020204030204" pitchFamily="34" charset="0"/>
            </a:endParaRPr>
          </a:p>
          <a:p>
            <a:pPr defTabSz="566928">
              <a:lnSpc>
                <a:spcPct val="107000"/>
              </a:lnSpc>
              <a:spcAft>
                <a:spcPts val="496"/>
              </a:spcAft>
            </a:pPr>
            <a:endParaRPr lang="en-GB" sz="992" kern="1200">
              <a:solidFill>
                <a:srgbClr val="000000"/>
              </a:solidFill>
              <a:latin typeface="Calibri" panose="020F0502020204030204" pitchFamily="34" charset="0"/>
              <a:ea typeface="+mn-ea"/>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3705149" y="1909047"/>
            <a:ext cx="1244800" cy="547907"/>
          </a:xfrm>
          <a:prstGeom prst="rect">
            <a:avLst/>
          </a:prstGeom>
        </p:spPr>
        <p:txBody>
          <a:bodyPr wrap="square">
            <a:spAutoFit/>
          </a:bodyPr>
          <a:lstStyle/>
          <a:p>
            <a:pPr defTabSz="566928">
              <a:lnSpc>
                <a:spcPts val="1116"/>
              </a:lnSpc>
              <a:spcAft>
                <a:spcPts val="465"/>
              </a:spcAft>
            </a:pPr>
            <a:endParaRPr lang="en-GB" sz="1736" kern="1200">
              <a:solidFill>
                <a:srgbClr val="000000"/>
              </a:solidFill>
              <a:latin typeface="Comic Sans MS" panose="030F0702030302020204" pitchFamily="66" charset="0"/>
              <a:ea typeface="+mn-ea"/>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21" name="Rectangle 20"/>
          <p:cNvSpPr/>
          <p:nvPr/>
        </p:nvSpPr>
        <p:spPr>
          <a:xfrm>
            <a:off x="4737930" y="2732305"/>
            <a:ext cx="2219939" cy="655051"/>
          </a:xfrm>
          <a:prstGeom prst="rect">
            <a:avLst/>
          </a:prstGeom>
        </p:spPr>
        <p:txBody>
          <a:bodyPr wrap="square">
            <a:spAutoFit/>
          </a:bodyPr>
          <a:lstStyle/>
          <a:p>
            <a:pPr algn="just" defTabSz="566928">
              <a:spcAft>
                <a:spcPts val="465"/>
              </a:spcAft>
            </a:pPr>
            <a:endParaRPr lang="en-GB" sz="1240" b="1" kern="1200">
              <a:solidFill>
                <a:prstClr val="black"/>
              </a:solidFill>
              <a:latin typeface="Calibri" panose="020F0502020204030204" pitchFamily="34" charset="0"/>
              <a:ea typeface="+mn-ea"/>
              <a:cs typeface="+mn-cs"/>
            </a:endParaRPr>
          </a:p>
          <a:p>
            <a:pPr lvl="0" algn="just">
              <a:spcAft>
                <a:spcPts val="750"/>
              </a:spcAft>
            </a:pPr>
            <a:endParaRPr lang="en-GB" sz="2000" dirty="0">
              <a:solidFill>
                <a:prstClr val="black"/>
              </a:solidFill>
              <a:latin typeface="Times New Roman" panose="02020603050405020304" pitchFamily="18" charset="0"/>
              <a:ea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092853970"/>
              </p:ext>
            </p:extLst>
          </p:nvPr>
        </p:nvGraphicFramePr>
        <p:xfrm>
          <a:off x="1993182" y="285233"/>
          <a:ext cx="5828865" cy="5473885"/>
        </p:xfrm>
        <a:graphic>
          <a:graphicData uri="http://schemas.openxmlformats.org/drawingml/2006/table">
            <a:tbl>
              <a:tblPr/>
              <a:tblGrid>
                <a:gridCol w="5828865">
                  <a:extLst>
                    <a:ext uri="{9D8B030D-6E8A-4147-A177-3AD203B41FA5}">
                      <a16:colId xmlns:a16="http://schemas.microsoft.com/office/drawing/2014/main" val="2061806413"/>
                    </a:ext>
                  </a:extLst>
                </a:gridCol>
              </a:tblGrid>
              <a:tr h="5473885">
                <a:tc>
                  <a:txBody>
                    <a:bodyPr/>
                    <a:lstStyle/>
                    <a:p>
                      <a:pPr>
                        <a:lnSpc>
                          <a:spcPct val="107000"/>
                        </a:lnSpc>
                        <a:spcAft>
                          <a:spcPts val="800"/>
                        </a:spcAft>
                      </a:pPr>
                      <a:r>
                        <a:rPr lang="en-GB" sz="2800" b="1" kern="1200" dirty="0">
                          <a:solidFill>
                            <a:srgbClr val="00B050"/>
                          </a:solidFill>
                          <a:effectLst/>
                          <a:latin typeface="Lucida Calligraphy" panose="03010101010101010101" pitchFamily="66" charset="0"/>
                          <a:ea typeface="Times New Roman" panose="02020603050405020304" pitchFamily="18" charset="0"/>
                          <a:cs typeface="+mn-cs"/>
                        </a:rPr>
                        <a:t>Let us pray: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200" dirty="0">
                          <a:solidFill>
                            <a:srgbClr val="00B050"/>
                          </a:solidFill>
                          <a:effectLst/>
                          <a:latin typeface="Lucida Calligraphy" panose="03010101010101010101" pitchFamily="66" charset="0"/>
                          <a:ea typeface="Times New Roman" panose="02020603050405020304" pitchFamily="18" charset="0"/>
                          <a:cs typeface="+mn-cs"/>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Lord Jesus,</a:t>
                      </a:r>
                    </a:p>
                    <a:p>
                      <a:pPr>
                        <a:spcAft>
                          <a:spcPts val="0"/>
                        </a:spcAft>
                      </a:pPr>
                      <a:endParaRPr lang="en-GB" sz="2000" b="1" dirty="0">
                        <a:effectLst/>
                        <a:latin typeface="Ink Free" panose="03080402000500000000" pitchFamily="66" charset="0"/>
                        <a:ea typeface="Calibri" panose="020F0502020204030204" pitchFamily="34" charset="0"/>
                        <a:cs typeface="Times New Roman" panose="02020603050405020304" pitchFamily="18" charset="0"/>
                      </a:endParaRPr>
                    </a:p>
                    <a:p>
                      <a:pPr>
                        <a:spcAft>
                          <a:spcPts val="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Bless with courage and spirit your people here on earth, helping us to find ways to be the rich soil, responding in service to others before ourselves. </a:t>
                      </a:r>
                    </a:p>
                    <a:p>
                      <a:pPr>
                        <a:spcAft>
                          <a:spcPts val="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 </a:t>
                      </a:r>
                    </a:p>
                    <a:p>
                      <a:pPr>
                        <a:spcAft>
                          <a:spcPts val="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Give us the grace to pause and reflect on our every action so that the seeds you have sown in our hearts grows one hundred-fold.</a:t>
                      </a:r>
                    </a:p>
                    <a:p>
                      <a:pPr>
                        <a:spcAft>
                          <a:spcPts val="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 </a:t>
                      </a:r>
                    </a:p>
                    <a:p>
                      <a:pPr>
                        <a:spcAft>
                          <a:spcPts val="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Help us to respond to your call in all </a:t>
                      </a:r>
                    </a:p>
                    <a:p>
                      <a:pPr>
                        <a:spcAft>
                          <a:spcPts val="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that we say and do in our lives. </a:t>
                      </a:r>
                    </a:p>
                    <a:p>
                      <a:pPr>
                        <a:spcAft>
                          <a:spcPts val="0"/>
                        </a:spcAft>
                      </a:pPr>
                      <a:endParaRPr lang="en-GB" sz="2000" b="1" dirty="0">
                        <a:effectLst/>
                        <a:latin typeface="Ink Free" panose="03080402000500000000" pitchFamily="66" charset="0"/>
                        <a:ea typeface="Calibri" panose="020F0502020204030204" pitchFamily="34" charset="0"/>
                        <a:cs typeface="Times New Roman" panose="02020603050405020304" pitchFamily="18" charset="0"/>
                      </a:endParaRPr>
                    </a:p>
                    <a:p>
                      <a:pPr>
                        <a:spcAft>
                          <a:spcPts val="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Amen.</a:t>
                      </a:r>
                    </a:p>
                  </a:txBody>
                  <a:tcPr marL="114300" marR="114300" marT="0" marB="0">
                    <a:lnL>
                      <a:noFill/>
                    </a:lnL>
                    <a:lnR>
                      <a:noFill/>
                    </a:lnR>
                    <a:lnT>
                      <a:noFill/>
                    </a:lnT>
                    <a:lnB>
                      <a:noFill/>
                    </a:lnB>
                  </a:tcPr>
                </a:tc>
                <a:extLst>
                  <a:ext uri="{0D108BD9-81ED-4DB2-BD59-A6C34878D82A}">
                    <a16:rowId xmlns:a16="http://schemas.microsoft.com/office/drawing/2014/main" val="193109282"/>
                  </a:ext>
                </a:extLst>
              </a:tr>
            </a:tbl>
          </a:graphicData>
        </a:graphic>
      </p:graphicFrame>
      <p:pic>
        <p:nvPicPr>
          <p:cNvPr id="15" name="Picture 14" descr="C:\Users\DarwinR\AppData\Local\Microsoft\Windows\INetCache\Content.MSO\6065827F.tmp"/>
          <p:cNvPicPr/>
          <p:nvPr/>
        </p:nvPicPr>
        <p:blipFill rotWithShape="1">
          <a:blip r:embed="rId4">
            <a:extLst>
              <a:ext uri="{28A0092B-C50C-407E-A947-70E740481C1C}">
                <a14:useLocalDpi xmlns:a14="http://schemas.microsoft.com/office/drawing/2010/main" val="0"/>
              </a:ext>
            </a:extLst>
          </a:blip>
          <a:srcRect b="8646"/>
          <a:stretch/>
        </p:blipFill>
        <p:spPr bwMode="auto">
          <a:xfrm>
            <a:off x="6660232" y="4230453"/>
            <a:ext cx="2483767" cy="2627465"/>
          </a:xfrm>
          <a:prstGeom prst="rect">
            <a:avLst/>
          </a:prstGeom>
          <a:noFill/>
          <a:ln>
            <a:noFill/>
          </a:ln>
        </p:spPr>
      </p:pic>
    </p:spTree>
    <p:extLst>
      <p:ext uri="{BB962C8B-B14F-4D97-AF65-F5344CB8AC3E}">
        <p14:creationId xmlns:p14="http://schemas.microsoft.com/office/powerpoint/2010/main" val="29211915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11482</TotalTime>
  <Words>812</Words>
  <Application>Microsoft Office PowerPoint</Application>
  <PresentationFormat>On-screen Show (4:3)</PresentationFormat>
  <Paragraphs>82</Paragraphs>
  <Slides>6</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vt:i4>
      </vt:variant>
    </vt:vector>
  </HeadingPairs>
  <TitlesOfParts>
    <vt:vector size="15" baseType="lpstr">
      <vt:lpstr>Arial</vt:lpstr>
      <vt:lpstr>Calibri</vt:lpstr>
      <vt:lpstr>Comic Sans MS</vt:lpstr>
      <vt:lpstr>Ink Free</vt:lpstr>
      <vt:lpstr>Kristen ITC</vt:lpstr>
      <vt:lpstr>Lucida Calligraphy</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347</cp:revision>
  <dcterms:created xsi:type="dcterms:W3CDTF">2018-06-04T06:48:49Z</dcterms:created>
  <dcterms:modified xsi:type="dcterms:W3CDTF">2026-07-13T13:03:59Z</dcterms:modified>
</cp:coreProperties>
</file>