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1" r:id="rId3"/>
    <p:sldId id="262" r:id="rId4"/>
    <p:sldId id="263" r:id="rId5"/>
    <p:sldId id="264"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541F16-CF81-468D-9CBC-21C712E09BB8}" v="5" dt="2026-10-05T11:16:03.1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ECBE7-7A7A-48FC-B708-E49CC82FF7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70BD5F-C078-4C7F-A7DE-8B5938C694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69CBEF6-CF18-47AD-B5B2-7740B899F9B7}"/>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5" name="Footer Placeholder 4">
            <a:extLst>
              <a:ext uri="{FF2B5EF4-FFF2-40B4-BE49-F238E27FC236}">
                <a16:creationId xmlns:a16="http://schemas.microsoft.com/office/drawing/2014/main" id="{0C4F2F79-65CC-4AE4-ACEE-E123706908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591E5C-2C4F-463D-B58B-33A2DBECB5BD}"/>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460218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0C82F-46E4-4279-8D85-2D1A45C145A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677ED29-5510-4B03-B8C9-FE3287B3D43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A5B0B0-0C09-4489-A6A0-030A92BF2CE7}"/>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5" name="Footer Placeholder 4">
            <a:extLst>
              <a:ext uri="{FF2B5EF4-FFF2-40B4-BE49-F238E27FC236}">
                <a16:creationId xmlns:a16="http://schemas.microsoft.com/office/drawing/2014/main" id="{575B5274-6805-44C3-A44E-85DBCA62EF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3456F3-C349-46CF-BDA0-19815A806FF3}"/>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3509213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027DE-F0BB-472B-8AC6-7EBDCD41CF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DA38F22-21F3-458B-BC0E-DAF57CA662E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8BA7CBA-7C58-4ADE-8CF1-302604D70462}"/>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5" name="Footer Placeholder 4">
            <a:extLst>
              <a:ext uri="{FF2B5EF4-FFF2-40B4-BE49-F238E27FC236}">
                <a16:creationId xmlns:a16="http://schemas.microsoft.com/office/drawing/2014/main" id="{C611108B-1145-4171-9FAB-20D317A708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2531D0-F38F-422D-A8D3-6CF01500DCCA}"/>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247484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6C9D7-4F24-49C4-919A-D1BD8D8D9D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3D53A5-4405-4C46-9AD2-C87B24BE6B0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8EF8C18-36B8-488C-8F97-D23797BB679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E85A2BE-E6CF-47E3-9503-4D1BBB530860}"/>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6" name="Footer Placeholder 5">
            <a:extLst>
              <a:ext uri="{FF2B5EF4-FFF2-40B4-BE49-F238E27FC236}">
                <a16:creationId xmlns:a16="http://schemas.microsoft.com/office/drawing/2014/main" id="{F917907F-456B-426B-A54B-E299BC5A98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DCC469-1D57-4DEC-8BFF-7FCF478FEFFB}"/>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393031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D5AAD-5E81-46CF-80BF-A12D9848F76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E441E06-126D-4622-A6E5-356C808210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5C6018C-CE5F-4733-A7F8-2F4793B5B99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573D887-7791-490A-941B-A367F7E5A9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39F4CFD-CDAC-42CB-AA67-7984DAA6C16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A9066B9-BF8C-4F67-B40E-BF1F89BCF6E1}"/>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8" name="Footer Placeholder 7">
            <a:extLst>
              <a:ext uri="{FF2B5EF4-FFF2-40B4-BE49-F238E27FC236}">
                <a16:creationId xmlns:a16="http://schemas.microsoft.com/office/drawing/2014/main" id="{3744727B-F09D-42D5-BBCA-63730521B8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7E86A1C-75CA-42DD-ACB1-E1C1980F1299}"/>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404471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3AD70-1729-4793-8542-F6FC540ACC7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0BA9ED-3CA7-4397-A1E0-5D0338EF6498}"/>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4" name="Footer Placeholder 3">
            <a:extLst>
              <a:ext uri="{FF2B5EF4-FFF2-40B4-BE49-F238E27FC236}">
                <a16:creationId xmlns:a16="http://schemas.microsoft.com/office/drawing/2014/main" id="{D9FB98E1-1B09-4A30-8562-5682C6C5BD0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20B47FA-2B27-4F7B-B5F7-EADF261C3E93}"/>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3238124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91DE0C-8C9D-4D3A-8CEB-CBF38938EA4B}"/>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3" name="Footer Placeholder 2">
            <a:extLst>
              <a:ext uri="{FF2B5EF4-FFF2-40B4-BE49-F238E27FC236}">
                <a16:creationId xmlns:a16="http://schemas.microsoft.com/office/drawing/2014/main" id="{D420D548-4312-4A95-9262-498429D285F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893499D-D42B-40E2-A3EA-3C1F82EBA9AB}"/>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3977717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A0B23-5C7D-4235-99F7-0D5057660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52B25F-20D7-4B67-B701-66FCE3747D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5DBA8A-7A6E-4A60-A1C0-E40647AB5A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D75DE79-6D28-46DA-B429-7ADCFB8E0F3D}"/>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6" name="Footer Placeholder 5">
            <a:extLst>
              <a:ext uri="{FF2B5EF4-FFF2-40B4-BE49-F238E27FC236}">
                <a16:creationId xmlns:a16="http://schemas.microsoft.com/office/drawing/2014/main" id="{045BAF5C-AB82-43F1-84CB-4FC3FCEDBE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C56886-95D2-481B-BB31-78C8100F431A}"/>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63497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5CBFD-D784-4BA1-BD53-6E33981F6F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C1A9B0F-7A3E-4CFB-80B2-8FACB92008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2BA5688-BC7E-4465-BA47-671A552CB0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B012A01-E4B9-403A-A02F-7FFD69A8D394}"/>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6" name="Footer Placeholder 5">
            <a:extLst>
              <a:ext uri="{FF2B5EF4-FFF2-40B4-BE49-F238E27FC236}">
                <a16:creationId xmlns:a16="http://schemas.microsoft.com/office/drawing/2014/main" id="{F334650E-EA9D-4A86-A5F1-AE0CEFF9BC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7A9B28-9997-4FF3-B6FD-2D89D7E8E96A}"/>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886442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B0D74-73EF-436B-A2F5-11802CDEB8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ACF475C-16CB-461A-9454-618C9BB6C25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29B026-A15B-4C91-B63D-6806FA36EB34}"/>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5" name="Footer Placeholder 4">
            <a:extLst>
              <a:ext uri="{FF2B5EF4-FFF2-40B4-BE49-F238E27FC236}">
                <a16:creationId xmlns:a16="http://schemas.microsoft.com/office/drawing/2014/main" id="{86A38A7E-7264-4A2C-811E-6BCD75DFFF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FF3343-470F-4304-838A-EC48F4037716}"/>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329773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8E05AF-20E5-4B87-B7B6-F72D2101FB4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2DA811-C229-422E-AF8D-605FD97F6B6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CDF62D-2E6F-4A9B-BA90-07E08955C2E3}"/>
              </a:ext>
            </a:extLst>
          </p:cNvPr>
          <p:cNvSpPr>
            <a:spLocks noGrp="1"/>
          </p:cNvSpPr>
          <p:nvPr>
            <p:ph type="dt" sz="half" idx="10"/>
          </p:nvPr>
        </p:nvSpPr>
        <p:spPr/>
        <p:txBody>
          <a:bodyPr/>
          <a:lstStyle/>
          <a:p>
            <a:fld id="{1F9C6387-3D0F-47FB-B8D5-3B2754D35ACE}" type="datetimeFigureOut">
              <a:rPr lang="en-GB" smtClean="0"/>
              <a:t>12/10/2026</a:t>
            </a:fld>
            <a:endParaRPr lang="en-GB"/>
          </a:p>
        </p:txBody>
      </p:sp>
      <p:sp>
        <p:nvSpPr>
          <p:cNvPr id="5" name="Footer Placeholder 4">
            <a:extLst>
              <a:ext uri="{FF2B5EF4-FFF2-40B4-BE49-F238E27FC236}">
                <a16:creationId xmlns:a16="http://schemas.microsoft.com/office/drawing/2014/main" id="{A475F799-6B5D-484E-9B45-5C3BDB0EBE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D5059C-E926-40C1-B22E-E8BD3AC7047E}"/>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99387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010600-C904-4E45-B18E-95C07860D0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AFB4A1-93A2-4922-BC6B-79799AEEFF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A092EB-EB4A-4E5D-AB5E-77062AABBB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9C6387-3D0F-47FB-B8D5-3B2754D35ACE}" type="datetimeFigureOut">
              <a:rPr lang="en-GB" smtClean="0"/>
              <a:t>12/10/2026</a:t>
            </a:fld>
            <a:endParaRPr lang="en-GB"/>
          </a:p>
        </p:txBody>
      </p:sp>
      <p:sp>
        <p:nvSpPr>
          <p:cNvPr id="5" name="Footer Placeholder 4">
            <a:extLst>
              <a:ext uri="{FF2B5EF4-FFF2-40B4-BE49-F238E27FC236}">
                <a16:creationId xmlns:a16="http://schemas.microsoft.com/office/drawing/2014/main" id="{5BD49D7F-14AA-4864-B049-EABA551268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2A65779-5710-4924-AC97-2B66A67BCF0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04BB22-56E5-4434-8070-553537E70230}" type="slidenum">
              <a:rPr lang="en-GB" smtClean="0"/>
              <a:t>‹#›</a:t>
            </a:fld>
            <a:endParaRPr lang="en-GB"/>
          </a:p>
        </p:txBody>
      </p:sp>
    </p:spTree>
    <p:extLst>
      <p:ext uri="{BB962C8B-B14F-4D97-AF65-F5344CB8AC3E}">
        <p14:creationId xmlns:p14="http://schemas.microsoft.com/office/powerpoint/2010/main" val="3775862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ByLoE8c6yAk&amp;list=RDByLoE8c6yAk&amp;start_radio=1"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flections on the Parable – Matthew 22:1-14">
            <a:extLst>
              <a:ext uri="{FF2B5EF4-FFF2-40B4-BE49-F238E27FC236}">
                <a16:creationId xmlns:a16="http://schemas.microsoft.com/office/drawing/2014/main" id="{5258BC79-DF9F-494F-9B7C-11B36B0E15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1621" y="1344011"/>
            <a:ext cx="8328758" cy="478386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D69F543-6246-458F-83DB-838AB572797B}"/>
              </a:ext>
            </a:extLst>
          </p:cNvPr>
          <p:cNvSpPr txBox="1"/>
          <p:nvPr/>
        </p:nvSpPr>
        <p:spPr>
          <a:xfrm>
            <a:off x="2809875" y="257175"/>
            <a:ext cx="6838950" cy="1086836"/>
          </a:xfrm>
          <a:prstGeom prst="rect">
            <a:avLst/>
          </a:prstGeom>
          <a:noFill/>
        </p:spPr>
        <p:txBody>
          <a:bodyPr wrap="square" rtlCol="0">
            <a:spAutoFit/>
          </a:bodyPr>
          <a:lstStyle/>
          <a:p>
            <a:pPr lvl="0" algn="ctr">
              <a:lnSpc>
                <a:spcPct val="107000"/>
              </a:lnSpc>
              <a:spcAft>
                <a:spcPts val="800"/>
              </a:spcAft>
            </a:pPr>
            <a:r>
              <a:rPr lang="en-GB" sz="28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28</a:t>
            </a:r>
            <a:r>
              <a:rPr lang="en-GB" sz="2800" b="1" baseline="30000" dirty="0">
                <a:solidFill>
                  <a:srgbClr val="00B050"/>
                </a:solidFill>
                <a:latin typeface="Comic Sans MS" panose="030F0702030302020204" pitchFamily="66" charset="0"/>
                <a:ea typeface="Calibri" panose="020F0502020204030204" pitchFamily="34" charset="0"/>
                <a:cs typeface="Calibri" panose="020F0502020204030204" pitchFamily="34" charset="0"/>
              </a:rPr>
              <a:t>th</a:t>
            </a:r>
            <a:r>
              <a:rPr lang="en-GB" sz="28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Sunday of Ordinary time</a:t>
            </a:r>
          </a:p>
          <a:p>
            <a:pPr lvl="0" algn="ctr"/>
            <a:r>
              <a:rPr lang="en-GB" sz="2800" b="1" dirty="0">
                <a:solidFill>
                  <a:srgbClr val="00B050"/>
                </a:solidFill>
                <a:latin typeface="Comic Sans MS" panose="030F0702030302020204" pitchFamily="66" charset="0"/>
                <a:cs typeface="Calibri" panose="020F0502020204030204" pitchFamily="34" charset="0"/>
              </a:rPr>
              <a:t>Matthew 22:1-12</a:t>
            </a:r>
            <a:r>
              <a:rPr lang="en-GB" sz="2800" dirty="0">
                <a:solidFill>
                  <a:prstClr val="black"/>
                </a:solidFill>
                <a:latin typeface="Comic Sans MS" panose="030F0702030302020204" pitchFamily="66" charset="0"/>
              </a:rPr>
              <a:t>, </a:t>
            </a:r>
            <a:r>
              <a:rPr lang="en-GB" sz="28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Year A</a:t>
            </a:r>
            <a:endParaRPr lang="en-GB" sz="2800" dirty="0">
              <a:latin typeface="Comic Sans MS" panose="030F0702030302020204" pitchFamily="66" charset="0"/>
            </a:endParaRPr>
          </a:p>
        </p:txBody>
      </p:sp>
      <p:sp>
        <p:nvSpPr>
          <p:cNvPr id="4" name="TextBox 3">
            <a:extLst>
              <a:ext uri="{FF2B5EF4-FFF2-40B4-BE49-F238E27FC236}">
                <a16:creationId xmlns:a16="http://schemas.microsoft.com/office/drawing/2014/main" id="{F2D07DE4-A8AF-8F1E-999D-0CBD80EBF24C}"/>
              </a:ext>
            </a:extLst>
          </p:cNvPr>
          <p:cNvSpPr txBox="1"/>
          <p:nvPr/>
        </p:nvSpPr>
        <p:spPr>
          <a:xfrm>
            <a:off x="1759975" y="6347190"/>
            <a:ext cx="9969909" cy="369332"/>
          </a:xfrm>
          <a:prstGeom prst="rect">
            <a:avLst/>
          </a:prstGeom>
          <a:noFill/>
        </p:spPr>
        <p:txBody>
          <a:bodyPr wrap="square">
            <a:spAutoFit/>
          </a:bodyPr>
          <a:lstStyle/>
          <a:p>
            <a:r>
              <a:rPr lang="en-GB" dirty="0">
                <a:hlinkClick r:id="rId3"/>
              </a:rPr>
              <a:t>Autumn Days When the Grass is Jewelled (singing and lyrics) (</a:t>
            </a:r>
            <a:r>
              <a:rPr lang="en-GB" dirty="0" err="1">
                <a:hlinkClick r:id="rId3"/>
              </a:rPr>
              <a:t>StF</a:t>
            </a:r>
            <a:r>
              <a:rPr lang="en-GB" dirty="0">
                <a:hlinkClick r:id="rId3"/>
              </a:rPr>
              <a:t> 121 / BBC Come and Praise 4)</a:t>
            </a:r>
            <a:endParaRPr lang="en-GB" dirty="0"/>
          </a:p>
        </p:txBody>
      </p:sp>
    </p:spTree>
    <p:extLst>
      <p:ext uri="{BB962C8B-B14F-4D97-AF65-F5344CB8AC3E}">
        <p14:creationId xmlns:p14="http://schemas.microsoft.com/office/powerpoint/2010/main" val="39836704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E798EE-480C-4E7A-AE32-F332D7465156}"/>
              </a:ext>
            </a:extLst>
          </p:cNvPr>
          <p:cNvSpPr/>
          <p:nvPr/>
        </p:nvSpPr>
        <p:spPr>
          <a:xfrm>
            <a:off x="269772" y="1307616"/>
            <a:ext cx="11849100" cy="3826689"/>
          </a:xfrm>
          <a:prstGeom prst="rect">
            <a:avLst/>
          </a:prstGeom>
        </p:spPr>
        <p:txBody>
          <a:bodyPr wrap="square">
            <a:spAutoFit/>
          </a:bodyPr>
          <a:lstStyle/>
          <a:p>
            <a:pPr>
              <a:buNone/>
            </a:pPr>
            <a:r>
              <a:rPr lang="en-GB" sz="2800" b="1" baseline="30000" dirty="0">
                <a:solidFill>
                  <a:srgbClr val="000000"/>
                </a:solidFill>
                <a:latin typeface="Comic Sans MS" panose="030F0702030302020204" pitchFamily="66" charset="0"/>
                <a:ea typeface="Calibri" panose="020F0502020204030204" pitchFamily="34" charset="0"/>
                <a:cs typeface="Segoe UI" panose="020B0502040204020203" pitchFamily="34" charset="0"/>
              </a:rPr>
              <a:t> </a:t>
            </a:r>
          </a:p>
          <a:p>
            <a:pPr>
              <a:buNone/>
            </a:pPr>
            <a:r>
              <a:rPr lang="en-GB" sz="3200" b="1" dirty="0"/>
              <a:t> </a:t>
            </a:r>
            <a:r>
              <a:rPr lang="en-GB" sz="3200" dirty="0"/>
              <a:t>The king said to his servants,</a:t>
            </a:r>
            <a:br>
              <a:rPr lang="en-GB" sz="3200" dirty="0"/>
            </a:br>
            <a:r>
              <a:rPr lang="en-GB" sz="3200" dirty="0"/>
              <a:t>“The feast is ready! Go out and invite everyone you meet to come and join us.”</a:t>
            </a:r>
          </a:p>
          <a:p>
            <a:pPr>
              <a:buNone/>
            </a:pPr>
            <a:r>
              <a:rPr lang="en-GB" sz="3200" dirty="0"/>
              <a:t>The servants went out into the streets and invited everyone they saw.</a:t>
            </a:r>
            <a:br>
              <a:rPr lang="en-GB" sz="3200" dirty="0"/>
            </a:br>
            <a:r>
              <a:rPr lang="en-GB" sz="3200" dirty="0"/>
              <a:t>Lots of people came, and soon the room was full of guests.</a:t>
            </a:r>
          </a:p>
          <a:p>
            <a:pPr>
              <a:buNone/>
            </a:pPr>
            <a:r>
              <a:rPr lang="en-GB" sz="3200" dirty="0"/>
              <a:t>Everyone was welcome at the king’s feast.</a:t>
            </a:r>
          </a:p>
          <a:p>
            <a:pPr>
              <a:spcAft>
                <a:spcPts val="0"/>
              </a:spcAft>
            </a:pPr>
            <a:endParaRPr lang="en-GB" sz="3200" dirty="0">
              <a:latin typeface="Calibri" panose="020F0502020204030204" pitchFamily="34" charset="0"/>
              <a:ea typeface="Times New Roman" panose="02020603050405020304" pitchFamily="18" charset="0"/>
            </a:endParaRPr>
          </a:p>
        </p:txBody>
      </p:sp>
      <p:pic>
        <p:nvPicPr>
          <p:cNvPr id="1026" name="Picture 2" descr="everyone-welcome-new – Scranton JCC">
            <a:extLst>
              <a:ext uri="{FF2B5EF4-FFF2-40B4-BE49-F238E27FC236}">
                <a16:creationId xmlns:a16="http://schemas.microsoft.com/office/drawing/2014/main" id="{9E207B22-EBBD-4266-A3F5-986C1D52A3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5950" y="4434091"/>
            <a:ext cx="8420100" cy="220147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A3EA0B7-CCC5-421E-A3FF-B987235FD01E}"/>
              </a:ext>
            </a:extLst>
          </p:cNvPr>
          <p:cNvSpPr txBox="1"/>
          <p:nvPr/>
        </p:nvSpPr>
        <p:spPr>
          <a:xfrm>
            <a:off x="1019174" y="76201"/>
            <a:ext cx="10906125" cy="830997"/>
          </a:xfrm>
          <a:prstGeom prst="rect">
            <a:avLst/>
          </a:prstGeom>
          <a:noFill/>
        </p:spPr>
        <p:txBody>
          <a:bodyPr wrap="square" rtlCol="0">
            <a:spAutoFit/>
          </a:bodyPr>
          <a:lstStyle/>
          <a:p>
            <a:r>
              <a:rPr lang="en-GB" sz="2800" b="1" dirty="0">
                <a:solidFill>
                  <a:srgbClr val="00B050"/>
                </a:solidFill>
                <a:latin typeface="Kristen ITC" panose="03050502040202030202" pitchFamily="66" charset="0"/>
              </a:rPr>
              <a:t>A Reading from the Holy Gospel according to Matthew</a:t>
            </a:r>
          </a:p>
          <a:p>
            <a:pPr algn="ctr"/>
            <a:r>
              <a:rPr lang="en-GB" sz="2000" dirty="0">
                <a:solidFill>
                  <a:srgbClr val="00B050"/>
                </a:solidFill>
                <a:latin typeface="Comic Sans MS" panose="030F0702030302020204" pitchFamily="66" charset="0"/>
              </a:rPr>
              <a:t>(Adapted from Matthew 22:1-10</a:t>
            </a:r>
          </a:p>
        </p:txBody>
      </p:sp>
    </p:spTree>
    <p:extLst>
      <p:ext uri="{BB962C8B-B14F-4D97-AF65-F5344CB8AC3E}">
        <p14:creationId xmlns:p14="http://schemas.microsoft.com/office/powerpoint/2010/main" val="2313282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arable of the feast: Matthew 22:1-14 | Sunday school activities, Sunday  school crafts, Bible crafts for kids">
            <a:extLst>
              <a:ext uri="{FF2B5EF4-FFF2-40B4-BE49-F238E27FC236}">
                <a16:creationId xmlns:a16="http://schemas.microsoft.com/office/drawing/2014/main" id="{CAF852D3-F242-4E96-929A-D6DE28F9E74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693" t="16436" r="6693" b="15571"/>
          <a:stretch/>
        </p:blipFill>
        <p:spPr bwMode="auto">
          <a:xfrm>
            <a:off x="1533526" y="847726"/>
            <a:ext cx="8658224" cy="5648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3862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239F84-075E-4B26-A0B8-1AD84B7AB253}"/>
              </a:ext>
            </a:extLst>
          </p:cNvPr>
          <p:cNvSpPr txBox="1"/>
          <p:nvPr/>
        </p:nvSpPr>
        <p:spPr>
          <a:xfrm>
            <a:off x="457200" y="638175"/>
            <a:ext cx="11296649" cy="2375971"/>
          </a:xfrm>
          <a:prstGeom prst="rect">
            <a:avLst/>
          </a:prstGeom>
          <a:noFill/>
        </p:spPr>
        <p:txBody>
          <a:bodyPr wrap="square" rtlCol="0">
            <a:spAutoFit/>
          </a:bodyPr>
          <a:lstStyle/>
          <a:p>
            <a:pPr lvl="0">
              <a:lnSpc>
                <a:spcPct val="107000"/>
              </a:lnSpc>
              <a:spcAft>
                <a:spcPts val="800"/>
              </a:spcAft>
            </a:pPr>
            <a:r>
              <a:rPr lang="en-GB" sz="2800" dirty="0">
                <a:solidFill>
                  <a:prstClr val="black"/>
                </a:solidFill>
                <a:latin typeface="Comic Sans MS" panose="030F0702030302020204" pitchFamily="66" charset="0"/>
                <a:ea typeface="Calibri" panose="020F0502020204030204" pitchFamily="34" charset="0"/>
                <a:cs typeface="Arial" panose="020B0604020202020204" pitchFamily="34" charset="0"/>
              </a:rPr>
              <a:t>By answering God’s invitation to be kind, generous, forgiving and loving towards others , we can help to think about God’s kingdom here on earth. We can help other people to see that we care for everyone, no matter who they are or where they come from and because of this the world will be a better place. </a:t>
            </a:r>
            <a:endParaRPr lang="en-GB" sz="28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6387BE70-B829-426C-A829-5A8EDE3BAA86}"/>
              </a:ext>
            </a:extLst>
          </p:cNvPr>
          <p:cNvSpPr/>
          <p:nvPr/>
        </p:nvSpPr>
        <p:spPr>
          <a:xfrm>
            <a:off x="619125" y="3362325"/>
            <a:ext cx="7459293" cy="2401042"/>
          </a:xfrm>
          <a:prstGeom prst="rect">
            <a:avLst/>
          </a:prstGeom>
        </p:spPr>
        <p:txBody>
          <a:bodyPr wrap="square">
            <a:spAutoFit/>
          </a:bodyPr>
          <a:lstStyle/>
          <a:p>
            <a:pPr marL="342900" lvl="0" indent="-342900">
              <a:lnSpc>
                <a:spcPct val="106000"/>
              </a:lnSpc>
              <a:buFont typeface="Symbol" panose="05050102010706020507" pitchFamily="18" charset="2"/>
              <a:buChar char=""/>
            </a:pPr>
            <a:r>
              <a:rPr lang="en-GB" sz="2800" b="1" dirty="0">
                <a:solidFill>
                  <a:prstClr val="black"/>
                </a:solidFill>
                <a:latin typeface="Comic Sans MS" panose="030F0702030302020204" pitchFamily="66" charset="0"/>
                <a:ea typeface="Calibri" panose="020F0502020204030204" pitchFamily="34" charset="0"/>
                <a:cs typeface="Arial" panose="020B0604020202020204" pitchFamily="34" charset="0"/>
              </a:rPr>
              <a:t>What do you think God asks us to do?</a:t>
            </a:r>
            <a:endParaRPr lang="en-GB" sz="28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spcAft>
                <a:spcPts val="800"/>
              </a:spcAft>
              <a:buFont typeface="Symbol" panose="05050102010706020507" pitchFamily="18" charset="2"/>
              <a:buChar char=""/>
            </a:pPr>
            <a:r>
              <a:rPr lang="en-GB" sz="2800" b="1" dirty="0">
                <a:solidFill>
                  <a:prstClr val="black"/>
                </a:solidFill>
                <a:latin typeface="Comic Sans MS" panose="030F0702030302020204" pitchFamily="66" charset="0"/>
                <a:ea typeface="Calibri" panose="020F0502020204030204" pitchFamily="34" charset="0"/>
                <a:cs typeface="Arial" panose="020B0604020202020204" pitchFamily="34" charset="0"/>
              </a:rPr>
              <a:t>How can you answer God’s invitation?</a:t>
            </a:r>
            <a:endParaRPr lang="en-GB" sz="28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r>
              <a:rPr lang="en-GB" sz="2800" dirty="0">
                <a:solidFill>
                  <a:prstClr val="black"/>
                </a:solidFill>
                <a:latin typeface="Comic Sans MS" panose="030F0702030302020204" pitchFamily="66" charset="0"/>
                <a:ea typeface="Calibri" panose="020F0502020204030204" pitchFamily="34" charset="0"/>
                <a:cs typeface="Arial" panose="020B0604020202020204" pitchFamily="34" charset="0"/>
              </a:rPr>
              <a:t>This week try to listen to what God wants from you and say </a:t>
            </a:r>
            <a:r>
              <a:rPr lang="en-GB" sz="2800" b="1" dirty="0">
                <a:solidFill>
                  <a:prstClr val="black"/>
                </a:solidFill>
                <a:latin typeface="Comic Sans MS" panose="030F0702030302020204" pitchFamily="66" charset="0"/>
                <a:ea typeface="Calibri" panose="020F0502020204030204" pitchFamily="34" charset="0"/>
                <a:cs typeface="Arial" panose="020B0604020202020204" pitchFamily="34" charset="0"/>
              </a:rPr>
              <a:t>‘yes’</a:t>
            </a:r>
            <a:r>
              <a:rPr lang="en-GB" sz="2800" dirty="0">
                <a:solidFill>
                  <a:prstClr val="black"/>
                </a:solidFill>
                <a:latin typeface="Comic Sans MS" panose="030F0702030302020204" pitchFamily="66" charset="0"/>
                <a:ea typeface="Calibri" panose="020F0502020204030204" pitchFamily="34" charset="0"/>
                <a:cs typeface="Arial" panose="020B0604020202020204" pitchFamily="34" charset="0"/>
              </a:rPr>
              <a:t> to His invitation by the way you behave.</a:t>
            </a:r>
            <a:endParaRPr lang="en-GB" sz="28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descr="Image result for gratitude quotes bible">
            <a:extLst>
              <a:ext uri="{FF2B5EF4-FFF2-40B4-BE49-F238E27FC236}">
                <a16:creationId xmlns:a16="http://schemas.microsoft.com/office/drawing/2014/main" id="{D9FF8B50-DBAB-4A80-8083-9E53F3BF8582}"/>
              </a:ext>
            </a:extLst>
          </p:cNvPr>
          <p:cNvPicPr/>
          <p:nvPr/>
        </p:nvPicPr>
        <p:blipFill rotWithShape="1">
          <a:blip r:embed="rId2" cstate="print">
            <a:extLst>
              <a:ext uri="{28A0092B-C50C-407E-A947-70E740481C1C}">
                <a14:useLocalDpi xmlns:a14="http://schemas.microsoft.com/office/drawing/2010/main" val="0"/>
              </a:ext>
            </a:extLst>
          </a:blip>
          <a:srcRect t="9596" b="10004"/>
          <a:stretch/>
        </p:blipFill>
        <p:spPr bwMode="auto">
          <a:xfrm>
            <a:off x="8836966" y="2565827"/>
            <a:ext cx="2611067" cy="2058987"/>
          </a:xfrm>
          <a:prstGeom prst="rect">
            <a:avLst/>
          </a:prstGeom>
          <a:noFill/>
          <a:ln>
            <a:noFill/>
          </a:ln>
        </p:spPr>
      </p:pic>
      <p:pic>
        <p:nvPicPr>
          <p:cNvPr id="5" name="Picture 4" descr="Image result for Manners matter">
            <a:extLst>
              <a:ext uri="{FF2B5EF4-FFF2-40B4-BE49-F238E27FC236}">
                <a16:creationId xmlns:a16="http://schemas.microsoft.com/office/drawing/2014/main" id="{B0BB230B-3A01-434E-91D4-881A8C3F463C}"/>
              </a:ext>
            </a:extLst>
          </p:cNvPr>
          <p:cNvPicPr/>
          <p:nvPr/>
        </p:nvPicPr>
        <p:blipFill rotWithShape="1">
          <a:blip r:embed="rId3" cstate="print">
            <a:extLst>
              <a:ext uri="{28A0092B-C50C-407E-A947-70E740481C1C}">
                <a14:useLocalDpi xmlns:a14="http://schemas.microsoft.com/office/drawing/2010/main" val="0"/>
              </a:ext>
            </a:extLst>
          </a:blip>
          <a:srcRect l="20319" t="15400" r="17818" b="15874"/>
          <a:stretch/>
        </p:blipFill>
        <p:spPr bwMode="auto">
          <a:xfrm>
            <a:off x="7972981" y="4624814"/>
            <a:ext cx="2611068" cy="2058987"/>
          </a:xfrm>
          <a:prstGeom prst="rect">
            <a:avLst/>
          </a:prstGeom>
          <a:noFill/>
          <a:ln>
            <a:noFill/>
          </a:ln>
        </p:spPr>
      </p:pic>
    </p:spTree>
    <p:extLst>
      <p:ext uri="{BB962C8B-B14F-4D97-AF65-F5344CB8AC3E}">
        <p14:creationId xmlns:p14="http://schemas.microsoft.com/office/powerpoint/2010/main" val="2341034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105" name="Rectangle 4104">
            <a:extLst>
              <a:ext uri="{FF2B5EF4-FFF2-40B4-BE49-F238E27FC236}">
                <a16:creationId xmlns:a16="http://schemas.microsoft.com/office/drawing/2014/main" id="{A51A0227-072A-4F5F-928C-E2C3E5CCD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C9E9F3C-19B9-4DEA-96B3-C0DC7AA0949B}"/>
              </a:ext>
            </a:extLst>
          </p:cNvPr>
          <p:cNvSpPr txBox="1"/>
          <p:nvPr/>
        </p:nvSpPr>
        <p:spPr>
          <a:xfrm>
            <a:off x="630936" y="4440365"/>
            <a:ext cx="4245864" cy="172269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400" b="1">
                <a:latin typeface="+mj-lt"/>
                <a:ea typeface="+mj-ea"/>
                <a:cs typeface="+mj-cs"/>
              </a:rPr>
              <a:t>Let us pray…</a:t>
            </a:r>
          </a:p>
        </p:txBody>
      </p:sp>
      <p:pic>
        <p:nvPicPr>
          <p:cNvPr id="4100" name="Picture 4" descr="Love One Another Scripture Page on Sunday School Zone">
            <a:extLst>
              <a:ext uri="{FF2B5EF4-FFF2-40B4-BE49-F238E27FC236}">
                <a16:creationId xmlns:a16="http://schemas.microsoft.com/office/drawing/2014/main" id="{4ABFDBB3-4291-4B97-80FD-14E435FD13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63" t="4167" r="4524" b="7361"/>
          <a:stretch/>
        </p:blipFill>
        <p:spPr bwMode="auto">
          <a:xfrm>
            <a:off x="1224643" y="320040"/>
            <a:ext cx="3949555" cy="402235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Practice Kindness - Practice Kindness - Sticker | TeePublic UK">
            <a:extLst>
              <a:ext uri="{FF2B5EF4-FFF2-40B4-BE49-F238E27FC236}">
                <a16:creationId xmlns:a16="http://schemas.microsoft.com/office/drawing/2014/main" id="{1575C6F9-F6EB-4561-B58F-5562A73F46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004" b="19755"/>
          <a:stretch/>
        </p:blipFill>
        <p:spPr bwMode="auto">
          <a:xfrm>
            <a:off x="5739494" y="662971"/>
            <a:ext cx="5777374" cy="3241169"/>
          </a:xfrm>
          <a:prstGeom prst="rect">
            <a:avLst/>
          </a:prstGeom>
          <a:noFill/>
          <a:extLst>
            <a:ext uri="{909E8E84-426E-40DD-AFC4-6F175D3DCCD1}">
              <a14:hiddenFill xmlns:a14="http://schemas.microsoft.com/office/drawing/2010/main">
                <a:solidFill>
                  <a:srgbClr val="FFFFFF"/>
                </a:solidFill>
              </a14:hiddenFill>
            </a:ext>
          </a:extLst>
        </p:spPr>
      </p:pic>
      <p:sp>
        <p:nvSpPr>
          <p:cNvPr id="4107" name="sketchy line">
            <a:extLst>
              <a:ext uri="{FF2B5EF4-FFF2-40B4-BE49-F238E27FC236}">
                <a16:creationId xmlns:a16="http://schemas.microsoft.com/office/drawing/2014/main" id="{35D99776-4B38-47DF-A302-11AD9AF87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37304" y="5292566"/>
            <a:ext cx="1554480" cy="18288"/>
          </a:xfrm>
          <a:custGeom>
            <a:avLst/>
            <a:gdLst>
              <a:gd name="csX0" fmla="*/ 0 w 1554480"/>
              <a:gd name="csY0" fmla="*/ 0 h 18288"/>
              <a:gd name="csX1" fmla="*/ 549250 w 1554480"/>
              <a:gd name="csY1" fmla="*/ 0 h 18288"/>
              <a:gd name="csX2" fmla="*/ 1082954 w 1554480"/>
              <a:gd name="csY2" fmla="*/ 0 h 18288"/>
              <a:gd name="csX3" fmla="*/ 1554480 w 1554480"/>
              <a:gd name="csY3" fmla="*/ 0 h 18288"/>
              <a:gd name="csX4" fmla="*/ 1554480 w 1554480"/>
              <a:gd name="csY4" fmla="*/ 18288 h 18288"/>
              <a:gd name="csX5" fmla="*/ 1067410 w 1554480"/>
              <a:gd name="csY5" fmla="*/ 18288 h 18288"/>
              <a:gd name="csX6" fmla="*/ 549250 w 1554480"/>
              <a:gd name="csY6" fmla="*/ 18288 h 18288"/>
              <a:gd name="csX7" fmla="*/ 0 w 1554480"/>
              <a:gd name="csY7" fmla="*/ 18288 h 18288"/>
              <a:gd name="csX8" fmla="*/ 0 w 1554480"/>
              <a:gd name="csY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F2FE31-26B4-4FD7-AD81-5618C1C8534E}"/>
              </a:ext>
            </a:extLst>
          </p:cNvPr>
          <p:cNvSpPr txBox="1"/>
          <p:nvPr/>
        </p:nvSpPr>
        <p:spPr>
          <a:xfrm>
            <a:off x="5301996" y="4342394"/>
            <a:ext cx="6214871" cy="2303335"/>
          </a:xfrm>
          <a:prstGeom prst="rect">
            <a:avLst/>
          </a:prstGeom>
        </p:spPr>
        <p:txBody>
          <a:bodyPr vert="horz" lIns="91440" tIns="45720" rIns="91440" bIns="45720" rtlCol="0" anchor="ctr">
            <a:normAutofit/>
          </a:bodyPr>
          <a:lstStyle/>
          <a:p>
            <a:pPr>
              <a:lnSpc>
                <a:spcPct val="90000"/>
              </a:lnSpc>
              <a:spcAft>
                <a:spcPts val="600"/>
              </a:spcAft>
            </a:pPr>
            <a:r>
              <a:rPr lang="en-US" sz="2800" dirty="0">
                <a:latin typeface="Courier Std" panose="02070409020205020404" pitchFamily="49" charset="0"/>
              </a:rPr>
              <a:t>Dear Jesus,</a:t>
            </a:r>
          </a:p>
          <a:p>
            <a:pPr>
              <a:lnSpc>
                <a:spcPct val="90000"/>
              </a:lnSpc>
              <a:spcAft>
                <a:spcPts val="600"/>
              </a:spcAft>
            </a:pPr>
            <a:r>
              <a:rPr lang="en-US" sz="2800" dirty="0">
                <a:latin typeface="Courier Std" panose="02070409020205020404" pitchFamily="49" charset="0"/>
              </a:rPr>
              <a:t>Please help me to be kind and loving </a:t>
            </a:r>
          </a:p>
          <a:p>
            <a:pPr>
              <a:lnSpc>
                <a:spcPct val="90000"/>
              </a:lnSpc>
              <a:spcAft>
                <a:spcPts val="600"/>
              </a:spcAft>
            </a:pPr>
            <a:r>
              <a:rPr lang="en-US" sz="2800" dirty="0">
                <a:latin typeface="Courier Std" panose="02070409020205020404" pitchFamily="49" charset="0"/>
              </a:rPr>
              <a:t>every day.</a:t>
            </a:r>
          </a:p>
          <a:p>
            <a:pPr>
              <a:lnSpc>
                <a:spcPct val="90000"/>
              </a:lnSpc>
              <a:spcAft>
                <a:spcPts val="600"/>
              </a:spcAft>
            </a:pPr>
            <a:r>
              <a:rPr lang="en-US" sz="2800" dirty="0">
                <a:latin typeface="Courier Std" panose="02070409020205020404" pitchFamily="49" charset="0"/>
              </a:rPr>
              <a:t>Amen</a:t>
            </a:r>
            <a:endParaRPr lang="en-US" sz="2400" dirty="0">
              <a:latin typeface="Courier Std" panose="02070409020205020404" pitchFamily="49" charset="0"/>
            </a:endParaRPr>
          </a:p>
        </p:txBody>
      </p:sp>
    </p:spTree>
    <p:extLst>
      <p:ext uri="{BB962C8B-B14F-4D97-AF65-F5344CB8AC3E}">
        <p14:creationId xmlns:p14="http://schemas.microsoft.com/office/powerpoint/2010/main" val="3573214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350</TotalTime>
  <Words>236</Words>
  <Application>Microsoft Office PowerPoint</Application>
  <PresentationFormat>Widescreen</PresentationFormat>
  <Paragraphs>18</Paragraphs>
  <Slides>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Calibri</vt:lpstr>
      <vt:lpstr>Calibri Light</vt:lpstr>
      <vt:lpstr>Comic Sans MS</vt:lpstr>
      <vt:lpstr>Courier Std</vt:lpstr>
      <vt:lpstr>Kristen ITC</vt:lpstr>
      <vt:lpstr>Symbol</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Rose Darwin</dc:creator>
  <cp:lastModifiedBy>Emma Harris (NGS)</cp:lastModifiedBy>
  <cp:revision>11</cp:revision>
  <dcterms:created xsi:type="dcterms:W3CDTF">2020-10-08T09:51:48Z</dcterms:created>
  <dcterms:modified xsi:type="dcterms:W3CDTF">2026-10-12T13:25:25Z</dcterms:modified>
</cp:coreProperties>
</file>