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80" r:id="rId2"/>
    <p:sldId id="257" r:id="rId3"/>
    <p:sldId id="298" r:id="rId4"/>
    <p:sldId id="287" r:id="rId5"/>
    <p:sldId id="294"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CC66"/>
    <a:srgbClr val="FFFF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5A008F-714C-44EE-AB5D-367AE5715D7B}" v="22" dt="2026-05-19T12:09:46.4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8" autoAdjust="0"/>
    <p:restoredTop sz="94660"/>
  </p:normalViewPr>
  <p:slideViewPr>
    <p:cSldViewPr>
      <p:cViewPr varScale="1">
        <p:scale>
          <a:sx n="111" d="100"/>
          <a:sy n="111" d="100"/>
        </p:scale>
        <p:origin x="159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01/06/2026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01/06/2026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01/06/2026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01/06/2026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01/06/2026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01/06/2026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01/06/2026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01/06/2026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01/06/2026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01/06/2026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01/06/2026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01/06/2026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01/06/2026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5942076" y="158869"/>
            <a:ext cx="1745657" cy="523220"/>
          </a:xfrm>
          <a:prstGeom prst="rect">
            <a:avLst/>
          </a:prstGeom>
          <a:noFill/>
        </p:spPr>
        <p:txBody>
          <a:bodyPr wrap="square" rtlCol="0">
            <a:spAutoFit/>
          </a:bodyPr>
          <a:lstStyle/>
          <a:p>
            <a:pPr algn="r"/>
            <a:endParaRPr lang="en-GB" sz="2800" b="1" dirty="0">
              <a:solidFill>
                <a:schemeClr val="bg1"/>
              </a:solidFill>
            </a:endParaRPr>
          </a:p>
        </p:txBody>
      </p:sp>
      <p:sp>
        <p:nvSpPr>
          <p:cNvPr id="5" name="Rectangle 4"/>
          <p:cNvSpPr/>
          <p:nvPr/>
        </p:nvSpPr>
        <p:spPr>
          <a:xfrm>
            <a:off x="395536" y="1052736"/>
            <a:ext cx="4982681" cy="646331"/>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6" name="Rectangle 5"/>
          <p:cNvSpPr/>
          <p:nvPr/>
        </p:nvSpPr>
        <p:spPr>
          <a:xfrm>
            <a:off x="1356531" y="6785679"/>
            <a:ext cx="5798998" cy="923330"/>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17" name="Rectangle 16"/>
          <p:cNvSpPr/>
          <p:nvPr/>
        </p:nvSpPr>
        <p:spPr>
          <a:xfrm>
            <a:off x="2599360" y="5915173"/>
            <a:ext cx="4420911" cy="369332"/>
          </a:xfrm>
          <a:prstGeom prst="rect">
            <a:avLst/>
          </a:prstGeom>
        </p:spPr>
        <p:txBody>
          <a:bodyPr wrap="square">
            <a:spAutoFit/>
          </a:bodyPr>
          <a:lstStyle/>
          <a:p>
            <a:r>
              <a:rPr lang="en-GB" dirty="0"/>
              <a:t> </a:t>
            </a:r>
          </a:p>
        </p:txBody>
      </p:sp>
      <p:sp>
        <p:nvSpPr>
          <p:cNvPr id="2" name="Rectangle 1"/>
          <p:cNvSpPr/>
          <p:nvPr/>
        </p:nvSpPr>
        <p:spPr>
          <a:xfrm>
            <a:off x="1475656" y="1129770"/>
            <a:ext cx="5976664" cy="553357"/>
          </a:xfrm>
          <a:prstGeom prst="rect">
            <a:avLst/>
          </a:prstGeom>
        </p:spPr>
        <p:txBody>
          <a:bodyPr wrap="square">
            <a:spAutoFit/>
          </a:bodyPr>
          <a:lstStyle/>
          <a:p>
            <a:pPr indent="-228600" algn="just">
              <a:lnSpc>
                <a:spcPct val="107000"/>
              </a:lnSpc>
              <a:spcAft>
                <a:spcPts val="800"/>
              </a:spcAft>
              <a:tabLst>
                <a:tab pos="1610995" algn="ctr"/>
              </a:tabLst>
            </a:pPr>
            <a:r>
              <a:rPr lang="en-GB" sz="2800"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  </a:t>
            </a:r>
            <a:endParaRPr lang="en-GB" sz="2800" b="1"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4" name="Rectangle 13"/>
          <p:cNvSpPr/>
          <p:nvPr/>
        </p:nvSpPr>
        <p:spPr>
          <a:xfrm rot="10800000" flipH="1" flipV="1">
            <a:off x="1658857" y="105277"/>
            <a:ext cx="5852038" cy="1655453"/>
          </a:xfrm>
          <a:prstGeom prst="rect">
            <a:avLst/>
          </a:prstGeom>
        </p:spPr>
        <p:txBody>
          <a:bodyPr wrap="square">
            <a:spAutoFit/>
          </a:bodyPr>
          <a:lstStyle/>
          <a:p>
            <a:pPr algn="ctr">
              <a:lnSpc>
                <a:spcPct val="107000"/>
              </a:lnSpc>
              <a:spcAft>
                <a:spcPts val="800"/>
              </a:spcAft>
            </a:pPr>
            <a:r>
              <a:rPr lang="en-GB" sz="2800" dirty="0">
                <a:latin typeface="Comic Sans MS" panose="030F0702030302020204" pitchFamily="66" charset="0"/>
                <a:ea typeface="Calibri" panose="020F0502020204030204" pitchFamily="34" charset="0"/>
                <a:cs typeface="Calibri" panose="020F0502020204030204" pitchFamily="34" charset="0"/>
              </a:rPr>
              <a:t>Gospel</a:t>
            </a:r>
            <a:endParaRPr lang="en-GB" sz="2800" dirty="0">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800" b="1" dirty="0">
                <a:latin typeface="Comic Sans MS" panose="030F0702030302020204" pitchFamily="66" charset="0"/>
                <a:ea typeface="Calibri" panose="020F0502020204030204" pitchFamily="34" charset="0"/>
                <a:cs typeface="Calibri" panose="020F0502020204030204" pitchFamily="34" charset="0"/>
              </a:rPr>
              <a:t>The Feast of the Holy Trinity</a:t>
            </a:r>
          </a:p>
          <a:p>
            <a:pPr algn="ctr">
              <a:lnSpc>
                <a:spcPct val="107000"/>
              </a:lnSpc>
              <a:spcAft>
                <a:spcPts val="800"/>
              </a:spcAft>
            </a:pPr>
            <a:r>
              <a:rPr lang="en-GB" sz="2800" dirty="0">
                <a:solidFill>
                  <a:srgbClr val="000000"/>
                </a:solidFill>
                <a:latin typeface="Comic Sans MS" panose="030F0702030302020204" pitchFamily="66" charset="0"/>
                <a:ea typeface="Calibri" panose="020F0502020204030204" pitchFamily="34" charset="0"/>
              </a:rPr>
              <a:t>John 16:12-15</a:t>
            </a:r>
            <a:endParaRPr lang="en-GB" sz="2800" u="sng"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1026" name="Picture 2" descr="Image result for Modern images of the blessed trinit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844034"/>
            <a:ext cx="8136904" cy="403874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8653298-949E-346C-C405-4218A234460F}"/>
              </a:ext>
            </a:extLst>
          </p:cNvPr>
          <p:cNvSpPr txBox="1"/>
          <p:nvPr/>
        </p:nvSpPr>
        <p:spPr>
          <a:xfrm>
            <a:off x="1079612" y="5945976"/>
            <a:ext cx="7128792" cy="369332"/>
          </a:xfrm>
          <a:prstGeom prst="rect">
            <a:avLst/>
          </a:prstGeom>
          <a:noFill/>
        </p:spPr>
        <p:txBody>
          <a:bodyPr wrap="square" rtlCol="0">
            <a:spAutoFit/>
          </a:bodyPr>
          <a:lstStyle/>
          <a:p>
            <a:r>
              <a:rPr lang="en-GB" dirty="0"/>
              <a:t>This Little Light of Mine: https://www.youtube.com/watch?v=cKkbIZtqhyQ</a:t>
            </a:r>
          </a:p>
        </p:txBody>
      </p:sp>
    </p:spTree>
    <p:extLst>
      <p:ext uri="{BB962C8B-B14F-4D97-AF65-F5344CB8AC3E}">
        <p14:creationId xmlns:p14="http://schemas.microsoft.com/office/powerpoint/2010/main" val="23714699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539552" y="1274910"/>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280249" y="683177"/>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263966" y="1052737"/>
            <a:ext cx="7695773" cy="400110"/>
          </a:xfrm>
          <a:prstGeom prst="rect">
            <a:avLst/>
          </a:prstGeom>
        </p:spPr>
        <p:txBody>
          <a:bodyPr wrap="square">
            <a:spAutoFit/>
          </a:bodyPr>
          <a:lstStyle/>
          <a:p>
            <a:pPr>
              <a:spcAft>
                <a:spcPts val="0"/>
              </a:spcAft>
            </a:pPr>
            <a:endParaRPr lang="en-GB" sz="2000" dirty="0">
              <a:latin typeface="+mj-lt"/>
            </a:endParaRPr>
          </a:p>
        </p:txBody>
      </p:sp>
      <p:graphicFrame>
        <p:nvGraphicFramePr>
          <p:cNvPr id="11" name="Table 10"/>
          <p:cNvGraphicFramePr>
            <a:graphicFrameLocks noGrp="1"/>
          </p:cNvGraphicFramePr>
          <p:nvPr>
            <p:extLst>
              <p:ext uri="{D42A27DB-BD31-4B8C-83A1-F6EECF244321}">
                <p14:modId xmlns:p14="http://schemas.microsoft.com/office/powerpoint/2010/main" val="2805962059"/>
              </p:ext>
            </p:extLst>
          </p:nvPr>
        </p:nvGraphicFramePr>
        <p:xfrm>
          <a:off x="323528" y="202332"/>
          <a:ext cx="8424936" cy="6453336"/>
        </p:xfrm>
        <a:graphic>
          <a:graphicData uri="http://schemas.openxmlformats.org/drawingml/2006/table">
            <a:tbl>
              <a:tblPr firstRow="1" firstCol="1" bandRow="1"/>
              <a:tblGrid>
                <a:gridCol w="8424936">
                  <a:extLst>
                    <a:ext uri="{9D8B030D-6E8A-4147-A177-3AD203B41FA5}">
                      <a16:colId xmlns:a16="http://schemas.microsoft.com/office/drawing/2014/main" val="2204014737"/>
                    </a:ext>
                  </a:extLst>
                </a:gridCol>
              </a:tblGrid>
              <a:tr h="6453336">
                <a:tc>
                  <a:txBody>
                    <a:bodyPr/>
                    <a:lstStyle/>
                    <a:p>
                      <a:pPr algn="ctr">
                        <a:spcBef>
                          <a:spcPts val="1725"/>
                        </a:spcBef>
                      </a:pPr>
                      <a:r>
                        <a:rPr lang="en-GB" sz="2000" b="1" dirty="0">
                          <a:solidFill>
                            <a:srgbClr val="C00000"/>
                          </a:solidFill>
                          <a:effectLst/>
                          <a:latin typeface="Comic Sans MS" panose="030F0702030302020204" pitchFamily="66" charset="0"/>
                          <a:ea typeface="Calibri" panose="020F0502020204030204" pitchFamily="34" charset="0"/>
                        </a:rPr>
                        <a:t>A Reading from the Holy Gospel according to John. 3:16</a:t>
                      </a:r>
                    </a:p>
                    <a:p>
                      <a:pPr marL="0" marR="0" lvl="0" indent="0" algn="ctr" defTabSz="914400" rtl="0" eaLnBrk="1" fontAlgn="auto" latinLnBrk="0" hangingPunct="1">
                        <a:lnSpc>
                          <a:spcPct val="100000"/>
                        </a:lnSpc>
                        <a:spcBef>
                          <a:spcPts val="1725"/>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mn-cs"/>
                        </a:rPr>
                        <a:t>‘God loved the world so much that he gave his only Son,</a:t>
                      </a:r>
                    </a:p>
                    <a:p>
                      <a:pPr marL="0" marR="0" lvl="0" indent="0" algn="ctr" defTabSz="914400" rtl="0" eaLnBrk="1" fontAlgn="auto" latinLnBrk="0" hangingPunct="1">
                        <a:lnSpc>
                          <a:spcPct val="100000"/>
                        </a:lnSpc>
                        <a:spcBef>
                          <a:spcPts val="1725"/>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mn-cs"/>
                        </a:rPr>
                        <a:t>so that everyone who believes in him may not be lost</a:t>
                      </a:r>
                    </a:p>
                    <a:p>
                      <a:pPr marL="0" marR="0" lvl="0" indent="0" algn="ctr" defTabSz="914400" rtl="0" eaLnBrk="1" fontAlgn="auto" latinLnBrk="0" hangingPunct="1">
                        <a:lnSpc>
                          <a:spcPct val="100000"/>
                        </a:lnSpc>
                        <a:spcBef>
                          <a:spcPts val="1725"/>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mn-cs"/>
                        </a:rPr>
                        <a:t>but may have eternal life.</a:t>
                      </a:r>
                    </a:p>
                    <a:p>
                      <a:pPr marL="0" marR="0" lvl="0" indent="0" algn="ctr" defTabSz="914400" rtl="0" eaLnBrk="1" fontAlgn="auto" latinLnBrk="0" hangingPunct="1">
                        <a:lnSpc>
                          <a:spcPct val="100000"/>
                        </a:lnSpc>
                        <a:spcBef>
                          <a:spcPts val="1725"/>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mn-cs"/>
                        </a:rPr>
                        <a:t>For God sent his Son into the world, not to condemn the world, but so that through him the world might be saved.</a:t>
                      </a:r>
                    </a:p>
                    <a:p>
                      <a:pPr marL="0" marR="0" lvl="0" indent="0" algn="ctr" defTabSz="914400" rtl="0" eaLnBrk="1" fontAlgn="auto" latinLnBrk="0" hangingPunct="1">
                        <a:lnSpc>
                          <a:spcPct val="100000"/>
                        </a:lnSpc>
                        <a:spcBef>
                          <a:spcPts val="1725"/>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C00000"/>
                          </a:solidFill>
                          <a:effectLst/>
                          <a:uLnTx/>
                          <a:uFillTx/>
                          <a:latin typeface="Comic Sans MS" panose="030F0702030302020204" pitchFamily="66" charset="0"/>
                          <a:ea typeface="Calibri" panose="020F0502020204030204" pitchFamily="34" charset="0"/>
                          <a:cs typeface="+mn-cs"/>
                        </a:rPr>
                        <a:t>The Gospel of the Lord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C00000"/>
                          </a:solidFill>
                          <a:effectLst/>
                          <a:uLnTx/>
                          <a:uFillTx/>
                          <a:latin typeface="Comic Sans MS" panose="030F0702030302020204" pitchFamily="66" charset="0"/>
                          <a:ea typeface="Calibri" panose="020F0502020204030204" pitchFamily="34" charset="0"/>
                          <a:cs typeface="+mn-cs"/>
                        </a:rPr>
                        <a:t>Praise to you, Lord Jesus Christ</a:t>
                      </a:r>
                      <a:endParaRPr lang="en-GB" sz="2000" b="1" dirty="0">
                        <a:solidFill>
                          <a:srgbClr val="FFCC66"/>
                        </a:solidFill>
                        <a:effectLst/>
                        <a:latin typeface="Comic Sans MS" panose="030F0702030302020204" pitchFamily="66" charset="0"/>
                        <a:ea typeface="Calibri" panose="020F0502020204030204" pitchFamily="34" charset="0"/>
                      </a:endParaRPr>
                    </a:p>
                  </a:txBody>
                  <a:tcPr marL="56582" marR="5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70057529"/>
                  </a:ext>
                </a:extLst>
              </a:tr>
            </a:tbl>
          </a:graphicData>
        </a:graphic>
      </p:graphicFrame>
      <p:pic>
        <p:nvPicPr>
          <p:cNvPr id="10" name="Picture 9" descr="Image result for The Holy Trinity"/>
          <p:cNvPicPr/>
          <p:nvPr/>
        </p:nvPicPr>
        <p:blipFill>
          <a:blip r:embed="rId3">
            <a:extLst>
              <a:ext uri="{28A0092B-C50C-407E-A947-70E740481C1C}">
                <a14:useLocalDpi xmlns:a14="http://schemas.microsoft.com/office/drawing/2010/main" val="0"/>
              </a:ext>
            </a:extLst>
          </a:blip>
          <a:srcRect/>
          <a:stretch>
            <a:fillRect/>
          </a:stretch>
        </p:blipFill>
        <p:spPr bwMode="auto">
          <a:xfrm>
            <a:off x="3563888" y="4365104"/>
            <a:ext cx="2592287" cy="1944216"/>
          </a:xfrm>
          <a:prstGeom prst="rect">
            <a:avLst/>
          </a:prstGeom>
          <a:noFill/>
          <a:ln>
            <a:noFill/>
          </a:ln>
        </p:spPr>
      </p:pic>
    </p:spTree>
    <p:extLst>
      <p:ext uri="{BB962C8B-B14F-4D97-AF65-F5344CB8AC3E}">
        <p14:creationId xmlns:p14="http://schemas.microsoft.com/office/powerpoint/2010/main" val="998193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DFE00-16C5-50CA-532B-4B3E379BB3A3}"/>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42966FB6-120E-8C46-ED57-E58C9A389E35}"/>
              </a:ext>
            </a:extLst>
          </p:cNvPr>
          <p:cNvPicPr>
            <a:picLocks noChangeAspect="1"/>
          </p:cNvPicPr>
          <p:nvPr/>
        </p:nvPicPr>
        <p:blipFill>
          <a:blip r:embed="rId2"/>
          <a:stretch>
            <a:fillRect/>
          </a:stretch>
        </p:blipFill>
        <p:spPr>
          <a:xfrm>
            <a:off x="6948264" y="4725144"/>
            <a:ext cx="2061421" cy="2010919"/>
          </a:xfrm>
          <a:prstGeom prst="rect">
            <a:avLst/>
          </a:prstGeom>
        </p:spPr>
      </p:pic>
      <p:sp>
        <p:nvSpPr>
          <p:cNvPr id="5" name="Rectangle 4">
            <a:extLst>
              <a:ext uri="{FF2B5EF4-FFF2-40B4-BE49-F238E27FC236}">
                <a16:creationId xmlns:a16="http://schemas.microsoft.com/office/drawing/2014/main" id="{8036B313-F062-0C3A-879F-34886734AF57}"/>
              </a:ext>
            </a:extLst>
          </p:cNvPr>
          <p:cNvSpPr/>
          <p:nvPr/>
        </p:nvSpPr>
        <p:spPr>
          <a:xfrm>
            <a:off x="299210" y="1195942"/>
            <a:ext cx="8582589" cy="707886"/>
          </a:xfrm>
          <a:prstGeom prst="rect">
            <a:avLst/>
          </a:prstGeom>
        </p:spPr>
        <p:txBody>
          <a:bodyPr wrap="square">
            <a:spAutoFit/>
          </a:bodyPr>
          <a:lstStyle/>
          <a:p>
            <a:endParaRPr lang="en-GB" sz="2000">
              <a:solidFill>
                <a:srgbClr val="000000"/>
              </a:solidFill>
              <a:latin typeface="Calibri" panose="020F0502020204030204" pitchFamily="34" charset="0"/>
            </a:endParaRPr>
          </a:p>
          <a:p>
            <a:endParaRPr lang="en-GB" sz="2000" dirty="0"/>
          </a:p>
        </p:txBody>
      </p:sp>
      <p:sp>
        <p:nvSpPr>
          <p:cNvPr id="3" name="Rectangle 2">
            <a:extLst>
              <a:ext uri="{FF2B5EF4-FFF2-40B4-BE49-F238E27FC236}">
                <a16:creationId xmlns:a16="http://schemas.microsoft.com/office/drawing/2014/main" id="{02A41AC4-BD9D-FF9B-56BB-9877AE996F51}"/>
              </a:ext>
            </a:extLst>
          </p:cNvPr>
          <p:cNvSpPr/>
          <p:nvPr/>
        </p:nvSpPr>
        <p:spPr>
          <a:xfrm rot="10800000" flipV="1">
            <a:off x="1024409" y="4225794"/>
            <a:ext cx="6067869" cy="956159"/>
          </a:xfrm>
          <a:prstGeom prst="rect">
            <a:avLst/>
          </a:prstGeom>
        </p:spPr>
        <p:txBody>
          <a:bodyPr wrap="square">
            <a:spAutoFit/>
          </a:bodyPr>
          <a:lstStyle/>
          <a:p>
            <a:pPr fontAlgn="base">
              <a:lnSpc>
                <a:spcPct val="107000"/>
              </a:lnSpc>
              <a:spcAft>
                <a:spcPts val="800"/>
              </a:spcAft>
            </a:pPr>
            <a:endParaRPr lang="en-GB" sz="2000" dirty="0">
              <a:latin typeface="Calibri" panose="020F0502020204030204" pitchFamily="34" charset="0"/>
              <a:ea typeface="Times New Roman" panose="02020603050405020304" pitchFamily="18" charset="0"/>
              <a:cs typeface="Calibri" panose="020F0502020204030204" pitchFamily="34" charset="0"/>
            </a:endParaRPr>
          </a:p>
          <a:p>
            <a:pPr fontAlgn="base">
              <a:lnSpc>
                <a:spcPct val="107000"/>
              </a:lnSpc>
              <a:spcAft>
                <a:spcPts val="800"/>
              </a:spcAft>
            </a:pPr>
            <a:endParaRPr lang="en-GB" sz="2000" dirty="0">
              <a:latin typeface="Calibri" panose="020F0502020204030204" pitchFamily="34" charset="0"/>
              <a:ea typeface="Times New Roman" panose="02020603050405020304" pitchFamily="18" charset="0"/>
              <a:cs typeface="Calibri" panose="020F0502020204030204" pitchFamily="34" charset="0"/>
            </a:endParaRPr>
          </a:p>
        </p:txBody>
      </p:sp>
      <p:sp>
        <p:nvSpPr>
          <p:cNvPr id="8" name="TextBox 7">
            <a:extLst>
              <a:ext uri="{FF2B5EF4-FFF2-40B4-BE49-F238E27FC236}">
                <a16:creationId xmlns:a16="http://schemas.microsoft.com/office/drawing/2014/main" id="{546D7E2F-3C60-5D20-FEF8-B1EB97D0F3D8}"/>
              </a:ext>
            </a:extLst>
          </p:cNvPr>
          <p:cNvSpPr txBox="1"/>
          <p:nvPr/>
        </p:nvSpPr>
        <p:spPr>
          <a:xfrm>
            <a:off x="560431" y="121937"/>
            <a:ext cx="8449254" cy="6130076"/>
          </a:xfrm>
          <a:prstGeom prst="rect">
            <a:avLst/>
          </a:prstGeom>
          <a:noFill/>
        </p:spPr>
        <p:txBody>
          <a:bodyPr wrap="square">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400" b="1" i="0" u="none" strike="noStrike" kern="1200" cap="none" spc="0" normalizeH="0" baseline="0" noProof="0" dirty="0">
                <a:ln>
                  <a:noFill/>
                </a:ln>
                <a:solidFill>
                  <a:srgbClr val="FF3300"/>
                </a:solidFill>
                <a:effectLst/>
                <a:uLnTx/>
                <a:uFillTx/>
                <a:latin typeface="Comic Sans MS" panose="030F0702030302020204" pitchFamily="66" charset="0"/>
                <a:ea typeface="Calibri" panose="020F0502020204030204" pitchFamily="34" charset="0"/>
                <a:cs typeface="Arial" panose="020B0604020202020204" pitchFamily="34" charset="0"/>
              </a:rPr>
              <a:t>Reflection</a:t>
            </a:r>
            <a:endParaRPr kumimoji="0" lang="en-GB" sz="2000" b="0" i="0" u="none" strike="noStrike" kern="1200" cap="none" spc="0" normalizeH="0" baseline="0" noProof="0" dirty="0">
              <a:ln>
                <a:noFill/>
              </a:ln>
              <a:solidFill>
                <a:srgbClr val="FF3300"/>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On the Feast of the Holy Trinity, we remember that God is Father, Son, and Holy Spirit, three persons in one God.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In today’s Gospel, we hear how much God the Father loves the world. He sent His Son, Jesus, to save us, and the Holy Spirit helps us to live with love and kindness every day.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Holy Trinity shows us that God is full of love. Just as the Father, Son, and Holy Spirit are close to one another, God wants us to love and care for each other too.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When we are kind, forgiving, and helpful, we are sharing the love of the Trinity with the world.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24225027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8879BA99-86E4-A4E1-D842-C2B96208E081}"/>
              </a:ext>
            </a:extLst>
          </p:cNvPr>
          <p:cNvPicPr>
            <a:picLocks noChangeAspect="1"/>
          </p:cNvPicPr>
          <p:nvPr/>
        </p:nvPicPr>
        <p:blipFill>
          <a:blip r:embed="rId2"/>
          <a:stretch>
            <a:fillRect/>
          </a:stretch>
        </p:blipFill>
        <p:spPr>
          <a:xfrm>
            <a:off x="12626" y="-28702"/>
            <a:ext cx="9144000" cy="6824329"/>
          </a:xfrm>
          <a:prstGeom prst="rect">
            <a:avLst/>
          </a:prstGeom>
        </p:spPr>
      </p:pic>
      <p:sp>
        <p:nvSpPr>
          <p:cNvPr id="3" name="Rectangle 2"/>
          <p:cNvSpPr/>
          <p:nvPr/>
        </p:nvSpPr>
        <p:spPr>
          <a:xfrm rot="10800000" flipV="1">
            <a:off x="1024409" y="4225794"/>
            <a:ext cx="6067869" cy="956159"/>
          </a:xfrm>
          <a:prstGeom prst="rect">
            <a:avLst/>
          </a:prstGeom>
        </p:spPr>
        <p:txBody>
          <a:bodyPr wrap="square">
            <a:spAutoFit/>
          </a:bodyPr>
          <a:lstStyle/>
          <a:p>
            <a:pPr fontAlgn="base">
              <a:lnSpc>
                <a:spcPct val="107000"/>
              </a:lnSpc>
              <a:spcAft>
                <a:spcPts val="800"/>
              </a:spcAft>
            </a:pPr>
            <a:endParaRPr lang="en-GB" sz="2000" dirty="0">
              <a:latin typeface="Calibri" panose="020F0502020204030204" pitchFamily="34" charset="0"/>
              <a:ea typeface="Times New Roman" panose="02020603050405020304" pitchFamily="18" charset="0"/>
              <a:cs typeface="Calibri" panose="020F0502020204030204" pitchFamily="34" charset="0"/>
            </a:endParaRPr>
          </a:p>
          <a:p>
            <a:pPr fontAlgn="base">
              <a:lnSpc>
                <a:spcPct val="107000"/>
              </a:lnSpc>
              <a:spcAft>
                <a:spcPts val="800"/>
              </a:spcAft>
            </a:pPr>
            <a:endParaRPr lang="en-GB" sz="2000" dirty="0">
              <a:latin typeface="Calibri" panose="020F0502020204030204" pitchFamily="34" charset="0"/>
              <a:ea typeface="Times New Roman" panose="02020603050405020304" pitchFamily="18" charset="0"/>
              <a:cs typeface="Calibri" panose="020F0502020204030204" pitchFamily="34" charset="0"/>
            </a:endParaRPr>
          </a:p>
        </p:txBody>
      </p:sp>
      <p:sp>
        <p:nvSpPr>
          <p:cNvPr id="2" name="Rectangle 1"/>
          <p:cNvSpPr/>
          <p:nvPr/>
        </p:nvSpPr>
        <p:spPr>
          <a:xfrm>
            <a:off x="179512" y="363919"/>
            <a:ext cx="1440160" cy="403700"/>
          </a:xfrm>
          <a:prstGeom prst="rect">
            <a:avLst/>
          </a:prstGeom>
        </p:spPr>
        <p:txBody>
          <a:bodyPr wrap="square">
            <a:spAutoFit/>
          </a:bodyPr>
          <a:lstStyle/>
          <a:p>
            <a:pPr>
              <a:lnSpc>
                <a:spcPct val="107000"/>
              </a:lnSpc>
              <a:spcAft>
                <a:spcPts val="800"/>
              </a:spcAft>
            </a:pPr>
            <a:r>
              <a:rPr lang="en-GB" sz="2000" b="1" dirty="0">
                <a:solidFill>
                  <a:srgbClr val="FF3300"/>
                </a:solidFill>
                <a:latin typeface="Comic Sans MS" panose="030F0702030302020204" pitchFamily="66" charset="0"/>
                <a:ea typeface="Calibri" panose="020F0502020204030204" pitchFamily="34" charset="0"/>
                <a:cs typeface="Calibri" panose="020F0502020204030204" pitchFamily="34" charset="0"/>
              </a:rPr>
              <a:t>Challenge:</a:t>
            </a:r>
          </a:p>
        </p:txBody>
      </p:sp>
      <p:sp>
        <p:nvSpPr>
          <p:cNvPr id="7" name="TextBox 6">
            <a:extLst>
              <a:ext uri="{FF2B5EF4-FFF2-40B4-BE49-F238E27FC236}">
                <a16:creationId xmlns:a16="http://schemas.microsoft.com/office/drawing/2014/main" id="{F7774210-625E-B4CA-F2C5-3B1818AC11A8}"/>
              </a:ext>
            </a:extLst>
          </p:cNvPr>
          <p:cNvSpPr txBox="1"/>
          <p:nvPr/>
        </p:nvSpPr>
        <p:spPr>
          <a:xfrm>
            <a:off x="179512" y="1187217"/>
            <a:ext cx="8424936" cy="4524315"/>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tabLst/>
              <a:defRPr/>
            </a:pPr>
            <a:r>
              <a:rPr kumimoji="0" lang="en-US" alt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Fruit of Kindness Challenge:</a:t>
            </a:r>
            <a:b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br>
            <a: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Jesus came to save the world with love. Can you show the fruit of kindness today by helping someone at home or school without being asked?</a:t>
            </a:r>
          </a:p>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Fruit of Peace Challenge:</a:t>
            </a:r>
            <a:b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br>
            <a: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The Holy Trinity teaches us to live in love and peace together. Can you use calm and gentle words if someone upsets you today? </a:t>
            </a:r>
          </a:p>
          <a:p>
            <a:pPr marL="0" marR="0" lvl="0" indent="0" algn="l" defTabSz="914400" rtl="0" eaLnBrk="0" fontAlgn="base" latinLnBrk="0" hangingPunct="0">
              <a:lnSpc>
                <a:spcPct val="100000"/>
              </a:lnSpc>
              <a:spcBef>
                <a:spcPct val="0"/>
              </a:spcBef>
              <a:spcAft>
                <a:spcPct val="0"/>
              </a:spcAft>
              <a:buClrTx/>
              <a:buSzTx/>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Fruit of Joy Challenge:</a:t>
            </a:r>
            <a:b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br>
            <a: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God loves you very much! Can you share joy by making someone smile or including someone who feels lonely?</a:t>
            </a:r>
          </a:p>
          <a:p>
            <a:pPr marL="0" marR="0" lvl="0" indent="0" algn="l" defTabSz="914400" rtl="0" eaLnBrk="0" fontAlgn="base" latinLnBrk="0" hangingPunct="0">
              <a:lnSpc>
                <a:spcPct val="100000"/>
              </a:lnSpc>
              <a:spcBef>
                <a:spcPct val="0"/>
              </a:spcBef>
              <a:spcAft>
                <a:spcPct val="0"/>
              </a:spcAft>
              <a:buClrTx/>
              <a:buSzTx/>
              <a:tabLst/>
              <a:defRPr/>
            </a:pPr>
            <a: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a:t>
            </a:r>
          </a:p>
          <a:p>
            <a:pPr marL="0" marR="0" lvl="0" indent="0" algn="l" defTabSz="914400" rtl="0" eaLnBrk="0" fontAlgn="base" latinLnBrk="0" hangingPunct="0">
              <a:lnSpc>
                <a:spcPct val="100000"/>
              </a:lnSpc>
              <a:spcBef>
                <a:spcPct val="0"/>
              </a:spcBef>
              <a:spcAft>
                <a:spcPct val="0"/>
              </a:spcAft>
              <a:buClrTx/>
              <a:buSzTx/>
              <a:tabLst/>
              <a:defRPr/>
            </a:pPr>
            <a:r>
              <a:rPr kumimoji="0" lang="en-US" alt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Fruit of Love Challenge:</a:t>
            </a:r>
            <a:b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br>
            <a:r>
              <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The Father, Son, and Holy Spirit share perfect love. Can you show love today by saying something kind or praying for someone? </a:t>
            </a:r>
          </a:p>
          <a:p>
            <a:pPr marL="0" marR="0" lvl="0" indent="0" algn="l" defTabSz="914400" rtl="0" eaLnBrk="0" fontAlgn="base" latinLnBrk="0" hangingPunct="0">
              <a:lnSpc>
                <a:spcPct val="100000"/>
              </a:lnSpc>
              <a:spcBef>
                <a:spcPct val="0"/>
              </a:spcBef>
              <a:spcAft>
                <a:spcPct val="0"/>
              </a:spcAft>
              <a:buClrTx/>
              <a:buSzTx/>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228725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Image result for Modern images of the blessed trinity"/>
          <p:cNvPicPr/>
          <p:nvPr/>
        </p:nvPicPr>
        <p:blipFill rotWithShape="1">
          <a:blip r:embed="rId2" cstate="print">
            <a:extLst>
              <a:ext uri="{28A0092B-C50C-407E-A947-70E740481C1C}">
                <a14:useLocalDpi xmlns:a14="http://schemas.microsoft.com/office/drawing/2010/main" val="0"/>
              </a:ext>
            </a:extLst>
          </a:blip>
          <a:srcRect l="-1258" t="5894" r="1258" b="8468"/>
          <a:stretch/>
        </p:blipFill>
        <p:spPr bwMode="auto">
          <a:xfrm>
            <a:off x="2339752" y="3405385"/>
            <a:ext cx="4248472" cy="2736304"/>
          </a:xfrm>
          <a:prstGeom prst="rect">
            <a:avLst/>
          </a:prstGeom>
          <a:noFill/>
          <a:ln>
            <a:noFill/>
          </a:ln>
        </p:spPr>
      </p:pic>
      <p:sp>
        <p:nvSpPr>
          <p:cNvPr id="8" name="Rectangle 2"/>
          <p:cNvSpPr>
            <a:spLocks noChangeArrowheads="1"/>
          </p:cNvSpPr>
          <p:nvPr/>
        </p:nvSpPr>
        <p:spPr bwMode="auto">
          <a:xfrm>
            <a:off x="1092556" y="1426328"/>
            <a:ext cx="971535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Rectangle 9"/>
          <p:cNvSpPr/>
          <p:nvPr/>
        </p:nvSpPr>
        <p:spPr>
          <a:xfrm>
            <a:off x="4388234" y="1730625"/>
            <a:ext cx="4288222"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Lucida Calligraphy" panose="03010101010101010101" pitchFamily="66"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Lucida Calligraphy" panose="03010101010101010101" pitchFamily="66" charset="0"/>
              <a:ea typeface="Calibri" panose="020F0502020204030204" pitchFamily="34" charset="0"/>
              <a:cs typeface="Calibri" panose="020F0502020204030204" pitchFamily="34" charset="0"/>
            </a:endParaRPr>
          </a:p>
        </p:txBody>
      </p:sp>
      <p:sp>
        <p:nvSpPr>
          <p:cNvPr id="15" name="Rectangle 14"/>
          <p:cNvSpPr/>
          <p:nvPr/>
        </p:nvSpPr>
        <p:spPr>
          <a:xfrm>
            <a:off x="0" y="813324"/>
            <a:ext cx="6496056" cy="64633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5" name="Rectangle 4"/>
          <p:cNvSpPr/>
          <p:nvPr/>
        </p:nvSpPr>
        <p:spPr>
          <a:xfrm>
            <a:off x="2277824" y="1087885"/>
            <a:ext cx="3672408" cy="853567"/>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Kristen ITC" panose="03050502040202030202" pitchFamily="66" charset="0"/>
                <a:ea typeface="Times New Roman" panose="02020603050405020304" pitchFamily="18" charset="0"/>
                <a:cs typeface="Calibri" panose="020F0502020204030204" pitchFamily="34" charset="0"/>
              </a:rPr>
              <a:t> </a:t>
            </a:r>
            <a:endPar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000" b="1" i="0" u="none" strike="noStrike" kern="1200" cap="none" spc="0" normalizeH="0" baseline="0" noProof="0" dirty="0">
                <a:ln>
                  <a:noFill/>
                </a:ln>
                <a:solidFill>
                  <a:srgbClr val="FFC000"/>
                </a:solidFill>
                <a:effectLst/>
                <a:uLnTx/>
                <a:uFillTx/>
                <a:latin typeface="Kristen ITC" panose="03050502040202030202" pitchFamily="66" charset="0"/>
                <a:ea typeface="Calibri" panose="020F0502020204030204" pitchFamily="34" charset="0"/>
                <a:cs typeface="Calibri" panose="020F0502020204030204" pitchFamily="34" charset="0"/>
              </a:rPr>
              <a:t>  </a:t>
            </a:r>
            <a:endPar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973819" y="1611049"/>
            <a:ext cx="6840760" cy="853567"/>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200" b="0" i="0" u="none" strike="noStrike" kern="1200" cap="none" spc="0" normalizeH="0" baseline="0" noProof="0" dirty="0">
                <a:ln>
                  <a:noFill/>
                </a:ln>
                <a:solidFill>
                  <a:srgbClr val="FFC000"/>
                </a:solidFill>
                <a:effectLst/>
                <a:uLnTx/>
                <a:uFillTx/>
                <a:latin typeface="Kristen ITC" panose="03050502040202030202" pitchFamily="66" charset="0"/>
                <a:ea typeface="Times New Roman" panose="02020603050405020304" pitchFamily="18" charset="0"/>
                <a:cs typeface="Calibri" panose="020F0502020204030204" pitchFamily="34" charset="0"/>
              </a:rPr>
              <a:t> </a:t>
            </a:r>
            <a:endParaRPr kumimoji="0" lang="en-GB"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7" name="Table 6"/>
          <p:cNvGraphicFramePr>
            <a:graphicFrameLocks noGrp="1"/>
          </p:cNvGraphicFramePr>
          <p:nvPr>
            <p:extLst>
              <p:ext uri="{D42A27DB-BD31-4B8C-83A1-F6EECF244321}">
                <p14:modId xmlns:p14="http://schemas.microsoft.com/office/powerpoint/2010/main" val="3203827653"/>
              </p:ext>
            </p:extLst>
          </p:nvPr>
        </p:nvGraphicFramePr>
        <p:xfrm>
          <a:off x="251520" y="116633"/>
          <a:ext cx="8682663" cy="6480719"/>
        </p:xfrm>
        <a:graphic>
          <a:graphicData uri="http://schemas.openxmlformats.org/drawingml/2006/table">
            <a:tbl>
              <a:tblPr firstRow="1" firstCol="1" bandRow="1"/>
              <a:tblGrid>
                <a:gridCol w="8682663">
                  <a:extLst>
                    <a:ext uri="{9D8B030D-6E8A-4147-A177-3AD203B41FA5}">
                      <a16:colId xmlns:a16="http://schemas.microsoft.com/office/drawing/2014/main" val="1182124496"/>
                    </a:ext>
                  </a:extLst>
                </a:gridCol>
              </a:tblGrid>
              <a:tr h="6480719">
                <a:tc>
                  <a:txBody>
                    <a:bodyPr/>
                    <a:lstStyle/>
                    <a:p>
                      <a:pPr>
                        <a:lnSpc>
                          <a:spcPct val="107000"/>
                        </a:lnSpc>
                        <a:spcAft>
                          <a:spcPts val="0"/>
                        </a:spcAft>
                      </a:pPr>
                      <a:endParaRPr lang="en-GB"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b="1" dirty="0">
                          <a:solidFill>
                            <a:srgbClr val="FF3300"/>
                          </a:solidFill>
                          <a:effectLst/>
                          <a:latin typeface="Comic Sans MS" panose="030F0702030302020204" pitchFamily="66" charset="0"/>
                          <a:ea typeface="Times New Roman" panose="02020603050405020304" pitchFamily="18" charset="0"/>
                          <a:cs typeface="Calibri" panose="020F0502020204030204" pitchFamily="34" charset="0"/>
                        </a:rPr>
                        <a:t>Let us pray:</a:t>
                      </a:r>
                      <a:endParaRPr lang="en-GB" sz="2000" dirty="0">
                        <a:solidFill>
                          <a:srgbClr val="FF3300"/>
                        </a:solidFill>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b="1" dirty="0">
                          <a:solidFill>
                            <a:srgbClr val="000000"/>
                          </a:solidFill>
                          <a:effectLst/>
                          <a:latin typeface="Comic Sans MS" panose="030F0702030302020204" pitchFamily="66" charset="0"/>
                          <a:ea typeface="Calibri" panose="020F0502020204030204" pitchFamily="34" charset="0"/>
                          <a:cs typeface="Arial" panose="020B0604020202020204" pitchFamily="34" charset="0"/>
                        </a:rPr>
                        <a:t>Dear Jesus, you are with us always. Send us your</a:t>
                      </a:r>
                    </a:p>
                    <a:p>
                      <a:pPr algn="ctr">
                        <a:lnSpc>
                          <a:spcPct val="107000"/>
                        </a:lnSpc>
                        <a:spcAft>
                          <a:spcPts val="800"/>
                        </a:spcAft>
                      </a:pPr>
                      <a:r>
                        <a:rPr lang="en-GB" sz="2400" b="1" dirty="0">
                          <a:solidFill>
                            <a:srgbClr val="000000"/>
                          </a:solidFill>
                          <a:effectLst/>
                          <a:latin typeface="Comic Sans MS" panose="030F0702030302020204" pitchFamily="66" charset="0"/>
                          <a:ea typeface="Calibri" panose="020F0502020204030204" pitchFamily="34" charset="0"/>
                          <a:cs typeface="Arial" panose="020B0604020202020204" pitchFamily="34" charset="0"/>
                        </a:rPr>
                        <a:t>Spirit to teach us how to make the right choices to show our love for God in all that we do.</a:t>
                      </a:r>
                      <a:endParaRPr lang="en-GB" sz="2400" b="1" baseline="0" dirty="0">
                        <a:solidFill>
                          <a:srgbClr val="000000"/>
                        </a:solidFill>
                        <a:effectLst/>
                        <a:latin typeface="Comic Sans MS" panose="030F0702030302020204" pitchFamily="66" charset="0"/>
                        <a:ea typeface="Calibri" panose="020F0502020204030204" pitchFamily="34" charset="0"/>
                        <a:cs typeface="Arial" panose="020B0604020202020204" pitchFamily="34" charset="0"/>
                      </a:endParaRPr>
                    </a:p>
                    <a:p>
                      <a:pPr algn="ctr">
                        <a:lnSpc>
                          <a:spcPct val="107000"/>
                        </a:lnSpc>
                        <a:spcAft>
                          <a:spcPts val="800"/>
                        </a:spcAft>
                      </a:pPr>
                      <a:r>
                        <a:rPr lang="en-GB" sz="2400" b="1" baseline="0" dirty="0">
                          <a:solidFill>
                            <a:srgbClr val="000000"/>
                          </a:solidFill>
                          <a:effectLst/>
                          <a:latin typeface="Comic Sans MS" panose="030F0702030302020204" pitchFamily="66" charset="0"/>
                          <a:ea typeface="Calibri" panose="020F0502020204030204" pitchFamily="34" charset="0"/>
                          <a:cs typeface="Arial" panose="020B0604020202020204" pitchFamily="34" charset="0"/>
                        </a:rPr>
                        <a:t>Show us how to be kind to others and </a:t>
                      </a:r>
                      <a:r>
                        <a:rPr lang="en-GB" sz="2400" b="1" dirty="0">
                          <a:solidFill>
                            <a:srgbClr val="000000"/>
                          </a:solidFill>
                          <a:effectLst/>
                          <a:latin typeface="Comic Sans MS" panose="030F0702030302020204" pitchFamily="66" charset="0"/>
                          <a:ea typeface="Calibri" panose="020F0502020204030204" pitchFamily="34" charset="0"/>
                          <a:cs typeface="Arial" panose="020B0604020202020204" pitchFamily="34" charset="0"/>
                        </a:rPr>
                        <a:t>to live in peace with each other every day.</a:t>
                      </a:r>
                    </a:p>
                    <a:p>
                      <a:pPr>
                        <a:lnSpc>
                          <a:spcPct val="107000"/>
                        </a:lnSpc>
                        <a:spcAft>
                          <a:spcPts val="800"/>
                        </a:spcAft>
                      </a:pPr>
                      <a:r>
                        <a:rPr lang="en-GB" sz="2400" b="1" dirty="0">
                          <a:solidFill>
                            <a:srgbClr val="000000"/>
                          </a:solidFill>
                          <a:effectLst/>
                          <a:latin typeface="Comic Sans MS" panose="030F0702030302020204" pitchFamily="66" charset="0"/>
                          <a:ea typeface="Calibri" panose="020F0502020204030204" pitchFamily="34" charset="0"/>
                          <a:cs typeface="Arial" panose="020B0604020202020204" pitchFamily="34" charset="0"/>
                        </a:rPr>
                        <a:t> </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2400" b="1"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2400" b="1"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2400" b="1"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2400" b="1"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2400" b="1"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6582" marR="5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2559624"/>
                  </a:ext>
                </a:extLst>
              </a:tr>
            </a:tbl>
          </a:graphicData>
        </a:graphic>
      </p:graphicFrame>
      <p:sp>
        <p:nvSpPr>
          <p:cNvPr id="12" name="TextBox 11">
            <a:extLst>
              <a:ext uri="{FF2B5EF4-FFF2-40B4-BE49-F238E27FC236}">
                <a16:creationId xmlns:a16="http://schemas.microsoft.com/office/drawing/2014/main" id="{65F3FB40-BEEA-8EE2-0543-5A45CF75F1CD}"/>
              </a:ext>
            </a:extLst>
          </p:cNvPr>
          <p:cNvSpPr txBox="1"/>
          <p:nvPr/>
        </p:nvSpPr>
        <p:spPr>
          <a:xfrm>
            <a:off x="2532239" y="3623517"/>
            <a:ext cx="3863497" cy="2308324"/>
          </a:xfrm>
          <a:prstGeom prst="rect">
            <a:avLst/>
          </a:prstGeom>
          <a:noFill/>
        </p:spPr>
        <p:txBody>
          <a:bodyPr wrap="square">
            <a:spAutoFit/>
          </a:bodyPr>
          <a:lstStyle/>
          <a:p>
            <a:pPr algn="ctr"/>
            <a:r>
              <a:rPr lang="en-GB" sz="2400" dirty="0">
                <a:latin typeface="Comic Sans MS" panose="030F0702030302020204" pitchFamily="66" charset="0"/>
              </a:rPr>
              <a:t>Glory be to God the Father</a:t>
            </a:r>
          </a:p>
          <a:p>
            <a:pPr algn="ctr"/>
            <a:r>
              <a:rPr lang="en-GB" sz="2400" dirty="0">
                <a:latin typeface="Comic Sans MS" panose="030F0702030302020204" pitchFamily="66" charset="0"/>
              </a:rPr>
              <a:t>Glory be to God the Son</a:t>
            </a:r>
          </a:p>
          <a:p>
            <a:pPr algn="ctr"/>
            <a:r>
              <a:rPr lang="en-GB" sz="2400" dirty="0">
                <a:latin typeface="Comic Sans MS" panose="030F0702030302020204" pitchFamily="66" charset="0"/>
              </a:rPr>
              <a:t>Glory be to the Spirit</a:t>
            </a:r>
          </a:p>
          <a:p>
            <a:pPr algn="ctr"/>
            <a:r>
              <a:rPr lang="en-GB" sz="2400" dirty="0">
                <a:latin typeface="Comic Sans MS" panose="030F0702030302020204" pitchFamily="66" charset="0"/>
              </a:rPr>
              <a:t>The holy three in one. </a:t>
            </a:r>
          </a:p>
          <a:p>
            <a:pPr algn="ctr"/>
            <a:r>
              <a:rPr lang="en-GB" sz="2400" dirty="0">
                <a:latin typeface="Comic Sans MS" panose="030F0702030302020204" pitchFamily="66" charset="0"/>
              </a:rPr>
              <a:t>Amen.</a:t>
            </a:r>
          </a:p>
        </p:txBody>
      </p:sp>
    </p:spTree>
    <p:extLst>
      <p:ext uri="{BB962C8B-B14F-4D97-AF65-F5344CB8AC3E}">
        <p14:creationId xmlns:p14="http://schemas.microsoft.com/office/powerpoint/2010/main" val="16725339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6968</TotalTime>
  <Words>459</Words>
  <Application>Microsoft Office PowerPoint</Application>
  <PresentationFormat>On-screen Show (4:3)</PresentationFormat>
  <Paragraphs>59</Paragraphs>
  <Slides>5</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Comic Sans MS</vt:lpstr>
      <vt:lpstr>Kristen ITC</vt:lpstr>
      <vt:lpstr>Lucida Calligraphy</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Emma Harris (TGS-NOR)</cp:lastModifiedBy>
  <cp:revision>193</cp:revision>
  <dcterms:created xsi:type="dcterms:W3CDTF">2018-06-04T06:48:49Z</dcterms:created>
  <dcterms:modified xsi:type="dcterms:W3CDTF">2026-06-01T10:51:57Z</dcterms:modified>
</cp:coreProperties>
</file>