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92" r:id="rId4"/>
    <p:sldId id="386" r:id="rId5"/>
    <p:sldId id="260" r:id="rId6"/>
    <p:sldId id="387" r:id="rId7"/>
    <p:sldId id="320" r:id="rId8"/>
    <p:sldId id="388" r:id="rId9"/>
    <p:sldId id="319" r:id="rId10"/>
    <p:sldId id="389" r:id="rId11"/>
    <p:sldId id="296" r:id="rId12"/>
    <p:sldId id="390" r:id="rId13"/>
    <p:sldId id="337" r:id="rId14"/>
    <p:sldId id="391" r:id="rId15"/>
    <p:sldId id="348" r:id="rId16"/>
    <p:sldId id="392" r:id="rId17"/>
    <p:sldId id="262" r:id="rId18"/>
    <p:sldId id="393" r:id="rId19"/>
    <p:sldId id="322" r:id="rId20"/>
    <p:sldId id="394" r:id="rId21"/>
    <p:sldId id="354" r:id="rId22"/>
    <p:sldId id="395" r:id="rId23"/>
    <p:sldId id="367" r:id="rId24"/>
    <p:sldId id="396" r:id="rId25"/>
    <p:sldId id="372" r:id="rId26"/>
    <p:sldId id="397" r:id="rId27"/>
    <p:sldId id="281" r:id="rId28"/>
    <p:sldId id="398" r:id="rId29"/>
    <p:sldId id="331" r:id="rId30"/>
    <p:sldId id="399" r:id="rId31"/>
    <p:sldId id="376" r:id="rId32"/>
    <p:sldId id="400" r:id="rId33"/>
    <p:sldId id="377" r:id="rId34"/>
    <p:sldId id="401" r:id="rId35"/>
    <p:sldId id="336" r:id="rId36"/>
    <p:sldId id="402" r:id="rId37"/>
    <p:sldId id="369" r:id="rId38"/>
    <p:sldId id="403" r:id="rId39"/>
    <p:sldId id="356" r:id="rId40"/>
    <p:sldId id="404" r:id="rId41"/>
    <p:sldId id="379" r:id="rId42"/>
    <p:sldId id="405" r:id="rId43"/>
    <p:sldId id="300" r:id="rId44"/>
    <p:sldId id="406" r:id="rId45"/>
    <p:sldId id="302" r:id="rId46"/>
    <p:sldId id="407" r:id="rId47"/>
    <p:sldId id="263" r:id="rId48"/>
    <p:sldId id="408" r:id="rId49"/>
    <p:sldId id="380" r:id="rId50"/>
    <p:sldId id="409" r:id="rId51"/>
    <p:sldId id="410" r:id="rId52"/>
    <p:sldId id="381" r:id="rId53"/>
    <p:sldId id="318" r:id="rId54"/>
    <p:sldId id="411" r:id="rId55"/>
    <p:sldId id="378" r:id="rId56"/>
    <p:sldId id="412" r:id="rId57"/>
    <p:sldId id="383" r:id="rId58"/>
    <p:sldId id="413" r:id="rId59"/>
    <p:sldId id="382" r:id="rId60"/>
    <p:sldId id="414" r:id="rId61"/>
    <p:sldId id="357" r:id="rId62"/>
    <p:sldId id="415" r:id="rId63"/>
    <p:sldId id="361" r:id="rId64"/>
    <p:sldId id="416" r:id="rId65"/>
    <p:sldId id="360" r:id="rId66"/>
    <p:sldId id="417" r:id="rId67"/>
    <p:sldId id="365" r:id="rId68"/>
    <p:sldId id="418" r:id="rId69"/>
    <p:sldId id="385" r:id="rId70"/>
    <p:sldId id="419" r:id="rId71"/>
    <p:sldId id="384" r:id="rId72"/>
    <p:sldId id="420" r:id="rId73"/>
    <p:sldId id="375" r:id="rId74"/>
    <p:sldId id="421" r:id="rId7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E085265-4764-438F-A70F-5B7D9D0E4594}" v="80" dt="2018-12-17T21:55:43.69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97" autoAdjust="0"/>
    <p:restoredTop sz="94660"/>
  </p:normalViewPr>
  <p:slideViewPr>
    <p:cSldViewPr snapToGrid="0">
      <p:cViewPr varScale="1">
        <p:scale>
          <a:sx n="61" d="100"/>
          <a:sy n="61" d="100"/>
        </p:scale>
        <p:origin x="96" y="246"/>
      </p:cViewPr>
      <p:guideLst/>
    </p:cSldViewPr>
  </p:slideViewPr>
  <p:notesTextViewPr>
    <p:cViewPr>
      <p:scale>
        <a:sx n="1" d="1"/>
        <a:sy n="1" d="1"/>
      </p:scale>
      <p:origin x="0" y="0"/>
    </p:cViewPr>
  </p:notesTextViewPr>
  <p:sorterViewPr>
    <p:cViewPr>
      <p:scale>
        <a:sx n="100" d="100"/>
        <a:sy n="100" d="100"/>
      </p:scale>
      <p:origin x="0" y="-28171"/>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B65928C-958F-4E65-B225-F12630F601C8}" type="datetimeFigureOut">
              <a:rPr lang="en-GB" smtClean="0"/>
              <a:t>29/07/2025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9A3DD2-05D9-482C-BEDE-24C0A7B22F07}" type="slidenum">
              <a:rPr lang="en-GB" smtClean="0"/>
              <a:t>‹#›</a:t>
            </a:fld>
            <a:endParaRPr lang="en-GB"/>
          </a:p>
        </p:txBody>
      </p:sp>
    </p:spTree>
    <p:extLst>
      <p:ext uri="{BB962C8B-B14F-4D97-AF65-F5344CB8AC3E}">
        <p14:creationId xmlns:p14="http://schemas.microsoft.com/office/powerpoint/2010/main" val="1722104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B65928C-958F-4E65-B225-F12630F601C8}" type="datetimeFigureOut">
              <a:rPr lang="en-GB" smtClean="0"/>
              <a:t>29/07/2025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9A3DD2-05D9-482C-BEDE-24C0A7B22F07}" type="slidenum">
              <a:rPr lang="en-GB" smtClean="0"/>
              <a:t>‹#›</a:t>
            </a:fld>
            <a:endParaRPr lang="en-GB"/>
          </a:p>
        </p:txBody>
      </p:sp>
    </p:spTree>
    <p:extLst>
      <p:ext uri="{BB962C8B-B14F-4D97-AF65-F5344CB8AC3E}">
        <p14:creationId xmlns:p14="http://schemas.microsoft.com/office/powerpoint/2010/main" val="22227748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65928C-958F-4E65-B225-F12630F601C8}" type="datetimeFigureOut">
              <a:rPr lang="en-GB" smtClean="0"/>
              <a:t>29/07/2025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9A3DD2-05D9-482C-BEDE-24C0A7B22F07}" type="slidenum">
              <a:rPr lang="en-GB" smtClean="0"/>
              <a:t>‹#›</a:t>
            </a:fld>
            <a:endParaRPr lang="en-GB"/>
          </a:p>
        </p:txBody>
      </p:sp>
    </p:spTree>
    <p:extLst>
      <p:ext uri="{BB962C8B-B14F-4D97-AF65-F5344CB8AC3E}">
        <p14:creationId xmlns:p14="http://schemas.microsoft.com/office/powerpoint/2010/main" val="1033135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B65928C-958F-4E65-B225-F12630F601C8}" type="datetimeFigureOut">
              <a:rPr lang="en-GB" smtClean="0"/>
              <a:t>29/07/2025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9A3DD2-05D9-482C-BEDE-24C0A7B22F07}" type="slidenum">
              <a:rPr lang="en-GB" smtClean="0"/>
              <a:t>‹#›</a:t>
            </a:fld>
            <a:endParaRPr lang="en-GB"/>
          </a:p>
        </p:txBody>
      </p:sp>
    </p:spTree>
    <p:extLst>
      <p:ext uri="{BB962C8B-B14F-4D97-AF65-F5344CB8AC3E}">
        <p14:creationId xmlns:p14="http://schemas.microsoft.com/office/powerpoint/2010/main" val="8327990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B65928C-958F-4E65-B225-F12630F601C8}" type="datetimeFigureOut">
              <a:rPr lang="en-GB" smtClean="0"/>
              <a:t>29/07/2025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39A3DD2-05D9-482C-BEDE-24C0A7B22F07}" type="slidenum">
              <a:rPr lang="en-GB" smtClean="0"/>
              <a:t>‹#›</a:t>
            </a:fld>
            <a:endParaRPr lang="en-GB"/>
          </a:p>
        </p:txBody>
      </p:sp>
    </p:spTree>
    <p:extLst>
      <p:ext uri="{BB962C8B-B14F-4D97-AF65-F5344CB8AC3E}">
        <p14:creationId xmlns:p14="http://schemas.microsoft.com/office/powerpoint/2010/main" val="39604348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B65928C-958F-4E65-B225-F12630F601C8}" type="datetimeFigureOut">
              <a:rPr lang="en-GB" smtClean="0"/>
              <a:t>29/07/2025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39A3DD2-05D9-482C-BEDE-24C0A7B22F07}" type="slidenum">
              <a:rPr lang="en-GB" smtClean="0"/>
              <a:t>‹#›</a:t>
            </a:fld>
            <a:endParaRPr lang="en-GB"/>
          </a:p>
        </p:txBody>
      </p:sp>
    </p:spTree>
    <p:extLst>
      <p:ext uri="{BB962C8B-B14F-4D97-AF65-F5344CB8AC3E}">
        <p14:creationId xmlns:p14="http://schemas.microsoft.com/office/powerpoint/2010/main" val="15333077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65928C-958F-4E65-B225-F12630F601C8}" type="datetimeFigureOut">
              <a:rPr lang="en-GB" smtClean="0"/>
              <a:t>29/07/2025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39A3DD2-05D9-482C-BEDE-24C0A7B22F07}" type="slidenum">
              <a:rPr lang="en-GB" smtClean="0"/>
              <a:t>‹#›</a:t>
            </a:fld>
            <a:endParaRPr lang="en-GB"/>
          </a:p>
        </p:txBody>
      </p:sp>
    </p:spTree>
    <p:extLst>
      <p:ext uri="{BB962C8B-B14F-4D97-AF65-F5344CB8AC3E}">
        <p14:creationId xmlns:p14="http://schemas.microsoft.com/office/powerpoint/2010/main" val="7788375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B65928C-958F-4E65-B225-F12630F601C8}" type="datetimeFigureOut">
              <a:rPr lang="en-GB" smtClean="0"/>
              <a:t>29/07/2025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9A3DD2-05D9-482C-BEDE-24C0A7B22F07}" type="slidenum">
              <a:rPr lang="en-GB" smtClean="0"/>
              <a:t>‹#›</a:t>
            </a:fld>
            <a:endParaRPr lang="en-GB"/>
          </a:p>
        </p:txBody>
      </p:sp>
    </p:spTree>
    <p:extLst>
      <p:ext uri="{BB962C8B-B14F-4D97-AF65-F5344CB8AC3E}">
        <p14:creationId xmlns:p14="http://schemas.microsoft.com/office/powerpoint/2010/main" val="27486867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B65928C-958F-4E65-B225-F12630F601C8}" type="datetimeFigureOut">
              <a:rPr lang="en-GB" smtClean="0"/>
              <a:t>29/07/2025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9A3DD2-05D9-482C-BEDE-24C0A7B22F07}" type="slidenum">
              <a:rPr lang="en-GB" smtClean="0"/>
              <a:t>‹#›</a:t>
            </a:fld>
            <a:endParaRPr lang="en-GB"/>
          </a:p>
        </p:txBody>
      </p:sp>
    </p:spTree>
    <p:extLst>
      <p:ext uri="{BB962C8B-B14F-4D97-AF65-F5344CB8AC3E}">
        <p14:creationId xmlns:p14="http://schemas.microsoft.com/office/powerpoint/2010/main" val="33826147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B65928C-958F-4E65-B225-F12630F601C8}" type="datetimeFigureOut">
              <a:rPr lang="en-GB" smtClean="0"/>
              <a:t>29/07/2025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9A3DD2-05D9-482C-BEDE-24C0A7B22F07}" type="slidenum">
              <a:rPr lang="en-GB" smtClean="0"/>
              <a:t>‹#›</a:t>
            </a:fld>
            <a:endParaRPr lang="en-GB"/>
          </a:p>
        </p:txBody>
      </p:sp>
    </p:spTree>
    <p:extLst>
      <p:ext uri="{BB962C8B-B14F-4D97-AF65-F5344CB8AC3E}">
        <p14:creationId xmlns:p14="http://schemas.microsoft.com/office/powerpoint/2010/main" val="6040436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B65928C-958F-4E65-B225-F12630F601C8}" type="datetimeFigureOut">
              <a:rPr lang="en-GB" smtClean="0"/>
              <a:t>29/07/2025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9A3DD2-05D9-482C-BEDE-24C0A7B22F07}" type="slidenum">
              <a:rPr lang="en-GB" smtClean="0"/>
              <a:t>‹#›</a:t>
            </a:fld>
            <a:endParaRPr lang="en-GB"/>
          </a:p>
        </p:txBody>
      </p:sp>
    </p:spTree>
    <p:extLst>
      <p:ext uri="{BB962C8B-B14F-4D97-AF65-F5344CB8AC3E}">
        <p14:creationId xmlns:p14="http://schemas.microsoft.com/office/powerpoint/2010/main" val="26031970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65928C-958F-4E65-B225-F12630F601C8}" type="datetimeFigureOut">
              <a:rPr lang="en-GB" smtClean="0"/>
              <a:t>29/07/2025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9A3DD2-05D9-482C-BEDE-24C0A7B22F07}" type="slidenum">
              <a:rPr lang="en-GB" smtClean="0"/>
              <a:t>‹#›</a:t>
            </a:fld>
            <a:endParaRPr lang="en-GB"/>
          </a:p>
        </p:txBody>
      </p:sp>
    </p:spTree>
    <p:extLst>
      <p:ext uri="{BB962C8B-B14F-4D97-AF65-F5344CB8AC3E}">
        <p14:creationId xmlns:p14="http://schemas.microsoft.com/office/powerpoint/2010/main" val="19169167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39350" y="3140968"/>
            <a:ext cx="6858000" cy="1121498"/>
          </a:xfrm>
        </p:spPr>
        <p:txBody>
          <a:bodyPr>
            <a:normAutofit fontScale="90000"/>
          </a:bodyPr>
          <a:lstStyle/>
          <a:p>
            <a:r>
              <a:rPr lang="en-GB" b="1" dirty="0">
                <a:solidFill>
                  <a:schemeClr val="accent2"/>
                </a:solidFill>
              </a:rPr>
              <a:t>12 weeks of 3 in 3</a:t>
            </a:r>
            <a:br>
              <a:rPr lang="en-GB" b="1" dirty="0">
                <a:solidFill>
                  <a:schemeClr val="accent2"/>
                </a:solidFill>
              </a:rPr>
            </a:br>
            <a:r>
              <a:rPr lang="en-GB" b="1" dirty="0">
                <a:solidFill>
                  <a:schemeClr val="accent2"/>
                </a:solidFill>
              </a:rPr>
              <a:t>GPS</a:t>
            </a:r>
            <a:br>
              <a:rPr lang="en-GB" b="1" dirty="0">
                <a:solidFill>
                  <a:schemeClr val="accent2"/>
                </a:solidFill>
              </a:rPr>
            </a:br>
            <a:r>
              <a:rPr lang="en-GB" b="1" dirty="0">
                <a:solidFill>
                  <a:schemeClr val="accent2"/>
                </a:solidFill>
              </a:rPr>
              <a:t>Year 6</a:t>
            </a:r>
            <a:endParaRPr lang="en-US" b="1" dirty="0">
              <a:latin typeface="+mn-lt"/>
            </a:endParaRPr>
          </a:p>
        </p:txBody>
      </p:sp>
      <p:sp>
        <p:nvSpPr>
          <p:cNvPr id="4" name="Text Box 4"/>
          <p:cNvSpPr txBox="1">
            <a:spLocks noChangeArrowheads="1"/>
          </p:cNvSpPr>
          <p:nvPr/>
        </p:nvSpPr>
        <p:spPr bwMode="auto">
          <a:xfrm>
            <a:off x="3724275" y="5590999"/>
            <a:ext cx="4743450" cy="700838"/>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68580" tIns="34290" rIns="68580" bIns="34290" numCol="1" anchor="t" anchorCtr="0" compatLnSpc="1">
            <a:prstTxWarp prst="textNoShape">
              <a:avLst/>
            </a:prstTxWarp>
          </a:bodyPr>
          <a:lstStyle/>
          <a:p>
            <a:pPr algn="just" fontAlgn="base"/>
            <a:r>
              <a:rPr lang="en-GB" sz="750" dirty="0">
                <a:solidFill>
                  <a:srgbClr val="000000"/>
                </a:solidFill>
                <a:latin typeface="Arial" charset="0"/>
                <a:ea typeface="Times New Roman"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US" sz="900" dirty="0">
              <a:latin typeface="Times New Roman" charset="0"/>
              <a:ea typeface="Times New Roman" charset="0"/>
            </a:endParaRPr>
          </a:p>
          <a:p>
            <a:pPr algn="just" fontAlgn="base"/>
            <a:r>
              <a:rPr lang="en-GB" sz="750" dirty="0">
                <a:solidFill>
                  <a:srgbClr val="000000"/>
                </a:solidFill>
                <a:latin typeface="Arial" charset="0"/>
                <a:ea typeface="Times New Roman" charset="0"/>
              </a:rPr>
              <a:t>All opinions and contributions are those of the authors. The contents of this resource are not connected with nor endorsed by any other company, organisation or institution.</a:t>
            </a:r>
            <a:endParaRPr lang="en-US" sz="900" dirty="0">
              <a:latin typeface="Times New Roman" charset="0"/>
              <a:ea typeface="Times New Roman" charset="0"/>
            </a:endParaRPr>
          </a:p>
        </p:txBody>
      </p:sp>
      <p:sp>
        <p:nvSpPr>
          <p:cNvPr id="6" name="TextBox 5"/>
          <p:cNvSpPr txBox="1"/>
          <p:nvPr/>
        </p:nvSpPr>
        <p:spPr>
          <a:xfrm>
            <a:off x="4791635" y="5046319"/>
            <a:ext cx="2608730" cy="461665"/>
          </a:xfrm>
          <a:prstGeom prst="rect">
            <a:avLst/>
          </a:prstGeom>
          <a:noFill/>
        </p:spPr>
        <p:txBody>
          <a:bodyPr wrap="square" rtlCol="0">
            <a:spAutoFit/>
          </a:bodyPr>
          <a:lstStyle/>
          <a:p>
            <a:pPr algn="ctr"/>
            <a:r>
              <a:rPr lang="en-US" sz="1200" dirty="0"/>
              <a:t>Commissioned by The PiXL Club Ltd.</a:t>
            </a:r>
          </a:p>
          <a:p>
            <a:pPr algn="ctr"/>
            <a:r>
              <a:rPr lang="en-US" sz="1200" dirty="0"/>
              <a:t> November 2018</a:t>
            </a:r>
          </a:p>
        </p:txBody>
      </p:sp>
      <p:sp>
        <p:nvSpPr>
          <p:cNvPr id="7" name="TextBox 6"/>
          <p:cNvSpPr txBox="1"/>
          <p:nvPr/>
        </p:nvSpPr>
        <p:spPr>
          <a:xfrm>
            <a:off x="4677335" y="6392362"/>
            <a:ext cx="2837330" cy="276999"/>
          </a:xfrm>
          <a:prstGeom prst="rect">
            <a:avLst/>
          </a:prstGeom>
          <a:noFill/>
        </p:spPr>
        <p:txBody>
          <a:bodyPr wrap="square" rtlCol="0">
            <a:spAutoFit/>
          </a:bodyPr>
          <a:lstStyle/>
          <a:p>
            <a:r>
              <a:rPr lang="en-GB" sz="1200" dirty="0"/>
              <a:t>© Copyright The PiXL Club Limited, 2018</a:t>
            </a:r>
            <a:r>
              <a:rPr lang="en-US" sz="1200" dirty="0"/>
              <a:t> </a:t>
            </a:r>
          </a:p>
        </p:txBody>
      </p:sp>
      <p:pic>
        <p:nvPicPr>
          <p:cNvPr id="8" name="Picture 7">
            <a:extLst>
              <a:ext uri="{FF2B5EF4-FFF2-40B4-BE49-F238E27FC236}">
                <a16:creationId xmlns:a16="http://schemas.microsoft.com/office/drawing/2014/main" id="{B85BEBC1-524C-724B-AFA4-42805B35E19A}"/>
              </a:ext>
            </a:extLst>
          </p:cNvPr>
          <p:cNvPicPr>
            <a:picLocks noChangeAspect="1"/>
          </p:cNvPicPr>
          <p:nvPr/>
        </p:nvPicPr>
        <p:blipFill>
          <a:blip r:embed="rId2"/>
          <a:stretch>
            <a:fillRect/>
          </a:stretch>
        </p:blipFill>
        <p:spPr>
          <a:xfrm>
            <a:off x="10668000" y="457347"/>
            <a:ext cx="1234846" cy="826857"/>
          </a:xfrm>
          <a:prstGeom prst="rect">
            <a:avLst/>
          </a:prstGeom>
        </p:spPr>
      </p:pic>
      <p:pic>
        <p:nvPicPr>
          <p:cNvPr id="11" name="Picture 10">
            <a:extLst>
              <a:ext uri="{FF2B5EF4-FFF2-40B4-BE49-F238E27FC236}">
                <a16:creationId xmlns:a16="http://schemas.microsoft.com/office/drawing/2014/main" id="{DD72B7FB-554B-4DD5-82C0-BBC58519803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9448335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627933" y="692881"/>
            <a:ext cx="2936134" cy="507831"/>
          </a:xfrm>
          <a:prstGeom prst="rect">
            <a:avLst/>
          </a:prstGeom>
          <a:noFill/>
        </p:spPr>
        <p:txBody>
          <a:bodyPr wrap="square" rtlCol="0">
            <a:spAutoFit/>
          </a:bodyPr>
          <a:lstStyle/>
          <a:p>
            <a:pPr algn="ctr"/>
            <a:r>
              <a:rPr lang="en-GB" sz="2700" b="1" dirty="0"/>
              <a:t>Teacher Notes</a:t>
            </a:r>
          </a:p>
        </p:txBody>
      </p:sp>
      <p:sp>
        <p:nvSpPr>
          <p:cNvPr id="8" name="Rectangle 13"/>
          <p:cNvSpPr>
            <a:spLocks noChangeArrowheads="1"/>
          </p:cNvSpPr>
          <p:nvPr/>
        </p:nvSpPr>
        <p:spPr bwMode="auto">
          <a:xfrm>
            <a:off x="1404395" y="1555309"/>
            <a:ext cx="9383210"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questions on these slides are presented in the same way as questions in the DfE GPS tests to ensure that pupils are familiar with the language used. To make it easier to use these with larger groups, tick boxes have been numbered so pupils can easily jot down their answer and they could be encouraged to write down specific words as answers to ‘circle’ questions. Teachers will need to time each slide to a maximum of one minute before moving pupils on. </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The challenge activities provide opportunities for pupils to practise some of the more difficult objectives and question types. Where questions require a written answer, pupils should be reminded to take particular care with spelling and punctuation (e.g. use of capital letters and full stops) as this is often the reason that pupils do not achieve the marks.</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Answers are provided after each question slide.</a:t>
            </a:r>
            <a:endParaRPr lang="en-GB" altLang="en-US" sz="2200" dirty="0"/>
          </a:p>
        </p:txBody>
      </p:sp>
      <p:pic>
        <p:nvPicPr>
          <p:cNvPr id="6" name="Picture 5">
            <a:extLst>
              <a:ext uri="{FF2B5EF4-FFF2-40B4-BE49-F238E27FC236}">
                <a16:creationId xmlns:a16="http://schemas.microsoft.com/office/drawing/2014/main" id="{662286C2-0A0B-6D46-B870-0A00788B349C}"/>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7" name="Picture 6">
            <a:extLst>
              <a:ext uri="{FF2B5EF4-FFF2-40B4-BE49-F238E27FC236}">
                <a16:creationId xmlns:a16="http://schemas.microsoft.com/office/drawing/2014/main" id="{EC751902-642F-4040-9CDA-910B187355D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8933281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1 – questions</a:t>
            </a:r>
          </a:p>
        </p:txBody>
      </p:sp>
      <p:sp>
        <p:nvSpPr>
          <p:cNvPr id="8" name="Rectangle 13"/>
          <p:cNvSpPr>
            <a:spLocks noChangeArrowheads="1"/>
          </p:cNvSpPr>
          <p:nvPr/>
        </p:nvSpPr>
        <p:spPr bwMode="auto">
          <a:xfrm>
            <a:off x="2015917" y="1509735"/>
            <a:ext cx="7488834"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Circle each word that should begin with a </a:t>
            </a:r>
            <a:r>
              <a:rPr lang="en-GB" altLang="en-US" sz="2200" b="1" dirty="0">
                <a:ea typeface="Times New Roman" panose="02020603050405020304" pitchFamily="18" charset="0"/>
                <a:cs typeface="Calibri" panose="020F0502020204030204" pitchFamily="34" charset="0"/>
              </a:rPr>
              <a:t>capital letter </a:t>
            </a:r>
            <a:r>
              <a:rPr lang="en-GB" altLang="en-US" sz="2200" dirty="0">
                <a:ea typeface="Times New Roman" panose="02020603050405020304" pitchFamily="18" charset="0"/>
                <a:cs typeface="Calibri" panose="020F0502020204030204" pitchFamily="34" charset="0"/>
              </a:rPr>
              <a:t>in the sentence below.</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2154814" y="3006123"/>
            <a:ext cx="8513186"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sz="2200" dirty="0"/>
              <a:t>the united states of </a:t>
            </a:r>
            <a:r>
              <a:rPr lang="en-GB" sz="2200" dirty="0" err="1"/>
              <a:t>america</a:t>
            </a:r>
            <a:r>
              <a:rPr lang="en-GB" sz="2200" dirty="0"/>
              <a:t> comprises fifty-two states including </a:t>
            </a:r>
            <a:r>
              <a:rPr lang="en-GB" sz="2200" dirty="0" err="1"/>
              <a:t>california</a:t>
            </a:r>
            <a:r>
              <a:rPr lang="en-GB" sz="2200" dirty="0"/>
              <a:t>, north </a:t>
            </a:r>
            <a:r>
              <a:rPr lang="en-GB" sz="2200" dirty="0" err="1"/>
              <a:t>carolina</a:t>
            </a:r>
            <a:r>
              <a:rPr lang="en-GB" sz="2200" dirty="0"/>
              <a:t> and the islands of </a:t>
            </a:r>
            <a:r>
              <a:rPr lang="en-GB" sz="2200" dirty="0" err="1"/>
              <a:t>hawaii</a:t>
            </a:r>
            <a:r>
              <a:rPr lang="en-GB" sz="2200" dirty="0"/>
              <a:t>. </a:t>
            </a:r>
          </a:p>
          <a:p>
            <a:r>
              <a:rPr lang="en-GB" sz="2200" dirty="0"/>
              <a:t> </a:t>
            </a:r>
          </a:p>
          <a:p>
            <a:pPr eaLnBrk="0" fontAlgn="base" hangingPunct="0">
              <a:spcBef>
                <a:spcPct val="0"/>
              </a:spcBef>
              <a:spcAft>
                <a:spcPct val="0"/>
              </a:spcAft>
            </a:pPr>
            <a:endParaRPr lang="en-GB" altLang="en-US" sz="2200" dirty="0"/>
          </a:p>
        </p:txBody>
      </p:sp>
      <p:sp>
        <p:nvSpPr>
          <p:cNvPr id="23" name="Rectangle 13"/>
          <p:cNvSpPr>
            <a:spLocks noChangeArrowheads="1"/>
          </p:cNvSpPr>
          <p:nvPr/>
        </p:nvSpPr>
        <p:spPr bwMode="auto">
          <a:xfrm>
            <a:off x="1524000" y="6072956"/>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Explain which words must have a capital and </a:t>
            </a:r>
            <a:r>
              <a:rPr lang="en-GB" altLang="en-US" sz="2200" b="1" i="1" u="sng" dirty="0">
                <a:ea typeface="Times New Roman" panose="02020603050405020304" pitchFamily="18" charset="0"/>
                <a:cs typeface="Calibri" panose="020F0502020204030204" pitchFamily="34" charset="0"/>
              </a:rPr>
              <a:t>why</a:t>
            </a:r>
            <a:r>
              <a:rPr lang="en-GB" altLang="en-US" sz="2200" b="1" i="1" dirty="0">
                <a:ea typeface="Times New Roman" panose="02020603050405020304" pitchFamily="18" charset="0"/>
                <a:cs typeface="Calibri" panose="020F0502020204030204" pitchFamily="34" charset="0"/>
              </a:rPr>
              <a:t>.</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29" name="Picture 28">
            <a:extLst>
              <a:ext uri="{FF2B5EF4-FFF2-40B4-BE49-F238E27FC236}">
                <a16:creationId xmlns:a16="http://schemas.microsoft.com/office/drawing/2014/main" id="{74F0768D-9FFA-FB4E-8C42-68577214E1EE}"/>
              </a:ext>
            </a:extLst>
          </p:cNvPr>
          <p:cNvPicPr>
            <a:picLocks noChangeAspect="1"/>
          </p:cNvPicPr>
          <p:nvPr/>
        </p:nvPicPr>
        <p:blipFill>
          <a:blip r:embed="rId2"/>
          <a:stretch>
            <a:fillRect/>
          </a:stretch>
        </p:blipFill>
        <p:spPr>
          <a:xfrm>
            <a:off x="10668000" y="470599"/>
            <a:ext cx="1234846" cy="826857"/>
          </a:xfrm>
          <a:prstGeom prst="rect">
            <a:avLst/>
          </a:prstGeom>
        </p:spPr>
      </p:pic>
      <p:sp>
        <p:nvSpPr>
          <p:cNvPr id="2" name="Rectangle 1">
            <a:extLst>
              <a:ext uri="{FF2B5EF4-FFF2-40B4-BE49-F238E27FC236}">
                <a16:creationId xmlns:a16="http://schemas.microsoft.com/office/drawing/2014/main" id="{7D43E0F7-25E9-4EB8-9E81-84947B48AB67}"/>
              </a:ext>
            </a:extLst>
          </p:cNvPr>
          <p:cNvSpPr/>
          <p:nvPr/>
        </p:nvSpPr>
        <p:spPr>
          <a:xfrm>
            <a:off x="6096000" y="4502511"/>
            <a:ext cx="6096000" cy="769441"/>
          </a:xfrm>
          <a:prstGeom prst="rect">
            <a:avLst/>
          </a:prstGeom>
        </p:spPr>
        <p:txBody>
          <a:bodyPr>
            <a:spAutoFit/>
          </a:bodyPr>
          <a:lstStyle/>
          <a:p>
            <a:pPr lvl="0" algn="ctr" eaLnBrk="0" fontAlgn="base" hangingPunct="0">
              <a:spcBef>
                <a:spcPct val="0"/>
              </a:spcBef>
              <a:spcAft>
                <a:spcPct val="0"/>
              </a:spcAft>
            </a:pPr>
            <a:r>
              <a:rPr lang="en-GB" altLang="en-US" sz="2200" dirty="0">
                <a:solidFill>
                  <a:prstClr val="black"/>
                </a:solidFill>
                <a:ea typeface="Times New Roman" panose="02020603050405020304" pitchFamily="18" charset="0"/>
                <a:cs typeface="Calibri" panose="020F0502020204030204" pitchFamily="34" charset="0"/>
              </a:rPr>
              <a:t>______</a:t>
            </a:r>
            <a:endParaRPr lang="en-GB" altLang="en-US" sz="2200" dirty="0">
              <a:solidFill>
                <a:prstClr val="black"/>
              </a:solidFill>
            </a:endParaRPr>
          </a:p>
          <a:p>
            <a:pPr lvl="0" algn="ctr" eaLnBrk="0" fontAlgn="base" hangingPunct="0">
              <a:spcBef>
                <a:spcPct val="0"/>
              </a:spcBef>
              <a:spcAft>
                <a:spcPct val="0"/>
              </a:spcAft>
            </a:pPr>
            <a:r>
              <a:rPr lang="en-GB" altLang="en-US" sz="2200" dirty="0">
                <a:solidFill>
                  <a:prstClr val="black"/>
                </a:solidFill>
                <a:ea typeface="Times New Roman" panose="02020603050405020304" pitchFamily="18" charset="0"/>
                <a:cs typeface="Calibri" panose="020F0502020204030204" pitchFamily="34" charset="0"/>
              </a:rPr>
              <a:t>1 mark</a:t>
            </a:r>
            <a:endParaRPr lang="en-GB" altLang="en-US" sz="2200" dirty="0">
              <a:solidFill>
                <a:prstClr val="black"/>
              </a:solidFill>
            </a:endParaRPr>
          </a:p>
        </p:txBody>
      </p:sp>
      <p:pic>
        <p:nvPicPr>
          <p:cNvPr id="9" name="Picture 8">
            <a:extLst>
              <a:ext uri="{FF2B5EF4-FFF2-40B4-BE49-F238E27FC236}">
                <a16:creationId xmlns:a16="http://schemas.microsoft.com/office/drawing/2014/main" id="{3610803F-5774-43EB-993D-2AFAC69D4DE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7064812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1 – answers</a:t>
            </a:r>
          </a:p>
        </p:txBody>
      </p:sp>
      <p:sp>
        <p:nvSpPr>
          <p:cNvPr id="8" name="Rectangle 13"/>
          <p:cNvSpPr>
            <a:spLocks noChangeArrowheads="1"/>
          </p:cNvSpPr>
          <p:nvPr/>
        </p:nvSpPr>
        <p:spPr bwMode="auto">
          <a:xfrm>
            <a:off x="2015917" y="1509735"/>
            <a:ext cx="7488834"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Circle each word that should begin with a </a:t>
            </a:r>
            <a:r>
              <a:rPr lang="en-GB" altLang="en-US" sz="2200" b="1" dirty="0">
                <a:ea typeface="Times New Roman" panose="02020603050405020304" pitchFamily="18" charset="0"/>
                <a:cs typeface="Calibri" panose="020F0502020204030204" pitchFamily="34" charset="0"/>
              </a:rPr>
              <a:t>capital letter </a:t>
            </a:r>
            <a:r>
              <a:rPr lang="en-GB" altLang="en-US" sz="2200" dirty="0">
                <a:ea typeface="Times New Roman" panose="02020603050405020304" pitchFamily="18" charset="0"/>
                <a:cs typeface="Calibri" panose="020F0502020204030204" pitchFamily="34" charset="0"/>
              </a:rPr>
              <a:t>in the sentence below.</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2154814" y="3006123"/>
            <a:ext cx="8513186"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sz="2200" dirty="0"/>
              <a:t>the united states of </a:t>
            </a:r>
            <a:r>
              <a:rPr lang="en-GB" sz="2200" dirty="0" err="1"/>
              <a:t>america</a:t>
            </a:r>
            <a:r>
              <a:rPr lang="en-GB" sz="2200" dirty="0"/>
              <a:t> comprises fifty-two states including </a:t>
            </a:r>
            <a:r>
              <a:rPr lang="en-GB" sz="2200" dirty="0" err="1"/>
              <a:t>california</a:t>
            </a:r>
            <a:r>
              <a:rPr lang="en-GB" sz="2200" dirty="0"/>
              <a:t>, north </a:t>
            </a:r>
            <a:r>
              <a:rPr lang="en-GB" sz="2200" dirty="0" err="1"/>
              <a:t>carolina</a:t>
            </a:r>
            <a:r>
              <a:rPr lang="en-GB" sz="2200" dirty="0"/>
              <a:t> and the islands of </a:t>
            </a:r>
            <a:r>
              <a:rPr lang="en-GB" sz="2200" dirty="0" err="1"/>
              <a:t>hawaii</a:t>
            </a:r>
            <a:r>
              <a:rPr lang="en-GB" sz="2200" dirty="0"/>
              <a:t>. </a:t>
            </a:r>
          </a:p>
          <a:p>
            <a:r>
              <a:rPr lang="en-GB" sz="2200" dirty="0"/>
              <a:t> </a:t>
            </a:r>
          </a:p>
          <a:p>
            <a:pPr eaLnBrk="0" fontAlgn="base" hangingPunct="0">
              <a:spcBef>
                <a:spcPct val="0"/>
              </a:spcBef>
              <a:spcAft>
                <a:spcPct val="0"/>
              </a:spcAft>
            </a:pPr>
            <a:endParaRPr lang="en-GB" altLang="en-US" sz="2200" dirty="0"/>
          </a:p>
        </p:txBody>
      </p:sp>
      <p:sp>
        <p:nvSpPr>
          <p:cNvPr id="23" name="Rectangle 13"/>
          <p:cNvSpPr>
            <a:spLocks noChangeArrowheads="1"/>
          </p:cNvSpPr>
          <p:nvPr/>
        </p:nvSpPr>
        <p:spPr bwMode="auto">
          <a:xfrm>
            <a:off x="1524000" y="5903679"/>
            <a:ext cx="9144000"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Capital letters for the beginning of the sentence and for proper nouns.</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29" name="Picture 28">
            <a:extLst>
              <a:ext uri="{FF2B5EF4-FFF2-40B4-BE49-F238E27FC236}">
                <a16:creationId xmlns:a16="http://schemas.microsoft.com/office/drawing/2014/main" id="{74F0768D-9FFA-FB4E-8C42-68577214E1EE}"/>
              </a:ext>
            </a:extLst>
          </p:cNvPr>
          <p:cNvPicPr>
            <a:picLocks noChangeAspect="1"/>
          </p:cNvPicPr>
          <p:nvPr/>
        </p:nvPicPr>
        <p:blipFill>
          <a:blip r:embed="rId2"/>
          <a:stretch>
            <a:fillRect/>
          </a:stretch>
        </p:blipFill>
        <p:spPr>
          <a:xfrm>
            <a:off x="10668000" y="470599"/>
            <a:ext cx="1234846" cy="826857"/>
          </a:xfrm>
          <a:prstGeom prst="rect">
            <a:avLst/>
          </a:prstGeom>
        </p:spPr>
      </p:pic>
      <p:sp>
        <p:nvSpPr>
          <p:cNvPr id="2" name="Rectangle 1">
            <a:extLst>
              <a:ext uri="{FF2B5EF4-FFF2-40B4-BE49-F238E27FC236}">
                <a16:creationId xmlns:a16="http://schemas.microsoft.com/office/drawing/2014/main" id="{7D43E0F7-25E9-4EB8-9E81-84947B48AB67}"/>
              </a:ext>
            </a:extLst>
          </p:cNvPr>
          <p:cNvSpPr/>
          <p:nvPr/>
        </p:nvSpPr>
        <p:spPr>
          <a:xfrm>
            <a:off x="6096000" y="4502511"/>
            <a:ext cx="6096000" cy="769441"/>
          </a:xfrm>
          <a:prstGeom prst="rect">
            <a:avLst/>
          </a:prstGeom>
        </p:spPr>
        <p:txBody>
          <a:bodyPr>
            <a:spAutoFit/>
          </a:bodyPr>
          <a:lstStyle/>
          <a:p>
            <a:pPr lvl="0" algn="ctr" eaLnBrk="0" fontAlgn="base" hangingPunct="0">
              <a:spcBef>
                <a:spcPct val="0"/>
              </a:spcBef>
              <a:spcAft>
                <a:spcPct val="0"/>
              </a:spcAft>
            </a:pPr>
            <a:r>
              <a:rPr lang="en-GB" altLang="en-US" sz="2200" dirty="0">
                <a:solidFill>
                  <a:prstClr val="black"/>
                </a:solidFill>
                <a:ea typeface="Times New Roman" panose="02020603050405020304" pitchFamily="18" charset="0"/>
                <a:cs typeface="Calibri" panose="020F0502020204030204" pitchFamily="34" charset="0"/>
              </a:rPr>
              <a:t>______</a:t>
            </a:r>
            <a:endParaRPr lang="en-GB" altLang="en-US" sz="2200" dirty="0">
              <a:solidFill>
                <a:prstClr val="black"/>
              </a:solidFill>
            </a:endParaRPr>
          </a:p>
          <a:p>
            <a:pPr lvl="0" algn="ctr" eaLnBrk="0" fontAlgn="base" hangingPunct="0">
              <a:spcBef>
                <a:spcPct val="0"/>
              </a:spcBef>
              <a:spcAft>
                <a:spcPct val="0"/>
              </a:spcAft>
            </a:pPr>
            <a:r>
              <a:rPr lang="en-GB" altLang="en-US" sz="2200" dirty="0">
                <a:solidFill>
                  <a:prstClr val="black"/>
                </a:solidFill>
                <a:ea typeface="Times New Roman" panose="02020603050405020304" pitchFamily="18" charset="0"/>
                <a:cs typeface="Calibri" panose="020F0502020204030204" pitchFamily="34" charset="0"/>
              </a:rPr>
              <a:t>1 mark</a:t>
            </a:r>
            <a:endParaRPr lang="en-GB" altLang="en-US" sz="2200" dirty="0">
              <a:solidFill>
                <a:prstClr val="black"/>
              </a:solidFill>
            </a:endParaRPr>
          </a:p>
        </p:txBody>
      </p:sp>
      <p:sp>
        <p:nvSpPr>
          <p:cNvPr id="3" name="Oval 2">
            <a:extLst>
              <a:ext uri="{FF2B5EF4-FFF2-40B4-BE49-F238E27FC236}">
                <a16:creationId xmlns:a16="http://schemas.microsoft.com/office/drawing/2014/main" id="{8092717C-FA00-4C2A-BED1-B254B2A9BEC1}"/>
              </a:ext>
            </a:extLst>
          </p:cNvPr>
          <p:cNvSpPr/>
          <p:nvPr/>
        </p:nvSpPr>
        <p:spPr>
          <a:xfrm>
            <a:off x="3442475" y="3065522"/>
            <a:ext cx="727592" cy="33855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A8814D1C-A1BD-4288-B827-F74D2F888E84}"/>
              </a:ext>
            </a:extLst>
          </p:cNvPr>
          <p:cNvSpPr/>
          <p:nvPr/>
        </p:nvSpPr>
        <p:spPr>
          <a:xfrm>
            <a:off x="4478785" y="3096212"/>
            <a:ext cx="961316" cy="33855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27968F15-5D1F-4D85-9F67-B822D87C8DAA}"/>
              </a:ext>
            </a:extLst>
          </p:cNvPr>
          <p:cNvSpPr/>
          <p:nvPr/>
        </p:nvSpPr>
        <p:spPr>
          <a:xfrm>
            <a:off x="2226190" y="3418730"/>
            <a:ext cx="1095744" cy="33855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FE7778B4-6AB1-463F-9ABB-565D66DBE57B}"/>
              </a:ext>
            </a:extLst>
          </p:cNvPr>
          <p:cNvSpPr/>
          <p:nvPr/>
        </p:nvSpPr>
        <p:spPr>
          <a:xfrm>
            <a:off x="3369846" y="3429000"/>
            <a:ext cx="727592" cy="33855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C6ECC6D5-CFFF-4778-B4F3-7F16CC4DDE88}"/>
              </a:ext>
            </a:extLst>
          </p:cNvPr>
          <p:cNvSpPr/>
          <p:nvPr/>
        </p:nvSpPr>
        <p:spPr>
          <a:xfrm>
            <a:off x="4097438" y="3429000"/>
            <a:ext cx="961316" cy="33855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CAD525A5-572C-4E4E-A55A-2DC6E7FDE3B4}"/>
              </a:ext>
            </a:extLst>
          </p:cNvPr>
          <p:cNvSpPr/>
          <p:nvPr/>
        </p:nvSpPr>
        <p:spPr>
          <a:xfrm>
            <a:off x="7067607" y="3418729"/>
            <a:ext cx="961316" cy="33855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6B15D259-38DC-4DCD-BBC0-92C1488B9775}"/>
              </a:ext>
            </a:extLst>
          </p:cNvPr>
          <p:cNvSpPr/>
          <p:nvPr/>
        </p:nvSpPr>
        <p:spPr>
          <a:xfrm>
            <a:off x="2685326" y="3083531"/>
            <a:ext cx="727592" cy="33855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D0D39870-B470-4AC9-83B2-9BD740452333}"/>
              </a:ext>
            </a:extLst>
          </p:cNvPr>
          <p:cNvSpPr/>
          <p:nvPr/>
        </p:nvSpPr>
        <p:spPr>
          <a:xfrm>
            <a:off x="2183220" y="3065989"/>
            <a:ext cx="530513" cy="33855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a16="http://schemas.microsoft.com/office/drawing/2014/main" id="{8A086D5C-9AB2-4FF4-9BB4-4C13231955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130676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923330"/>
          </a:xfrm>
          <a:prstGeom prst="rect">
            <a:avLst/>
          </a:prstGeom>
          <a:noFill/>
        </p:spPr>
        <p:txBody>
          <a:bodyPr wrap="none" rtlCol="0">
            <a:spAutoFit/>
          </a:bodyPr>
          <a:lstStyle/>
          <a:p>
            <a:r>
              <a:rPr lang="en-GB" sz="2700" b="1" dirty="0"/>
              <a:t>Week 1 – questions</a:t>
            </a:r>
          </a:p>
          <a:p>
            <a:endParaRPr lang="en-GB" sz="2700" b="1" dirty="0"/>
          </a:p>
        </p:txBody>
      </p:sp>
      <p:sp>
        <p:nvSpPr>
          <p:cNvPr id="8" name="Rectangle 13"/>
          <p:cNvSpPr>
            <a:spLocks noChangeArrowheads="1"/>
          </p:cNvSpPr>
          <p:nvPr/>
        </p:nvSpPr>
        <p:spPr bwMode="auto">
          <a:xfrm>
            <a:off x="1967696" y="1387515"/>
            <a:ext cx="7789762"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a:t>
            </a:r>
            <a:r>
              <a:rPr lang="en-GB" sz="2200" dirty="0"/>
              <a:t>Draw a line to match each </a:t>
            </a:r>
            <a:r>
              <a:rPr lang="en-GB" sz="2200" b="1" dirty="0"/>
              <a:t>prefix</a:t>
            </a:r>
            <a:r>
              <a:rPr lang="en-GB" sz="2200" dirty="0"/>
              <a:t> to a word to make four different words. Use each prefix only once.</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grpSp>
        <p:nvGrpSpPr>
          <p:cNvPr id="27" name="Group 26"/>
          <p:cNvGrpSpPr/>
          <p:nvPr/>
        </p:nvGrpSpPr>
        <p:grpSpPr>
          <a:xfrm>
            <a:off x="2197890" y="2377744"/>
            <a:ext cx="7796220" cy="3787559"/>
            <a:chOff x="6421539" y="2500618"/>
            <a:chExt cx="7796220" cy="3787559"/>
          </a:xfrm>
        </p:grpSpPr>
        <p:grpSp>
          <p:nvGrpSpPr>
            <p:cNvPr id="16" name="Group 15"/>
            <p:cNvGrpSpPr/>
            <p:nvPr/>
          </p:nvGrpSpPr>
          <p:grpSpPr>
            <a:xfrm>
              <a:off x="6421539" y="2500618"/>
              <a:ext cx="7609260" cy="3070168"/>
              <a:chOff x="-512431" y="-179801"/>
              <a:chExt cx="3772915" cy="1670935"/>
            </a:xfrm>
          </p:grpSpPr>
          <p:sp>
            <p:nvSpPr>
              <p:cNvPr id="17" name="Rectangle 16"/>
              <p:cNvSpPr/>
              <p:nvPr/>
            </p:nvSpPr>
            <p:spPr>
              <a:xfrm>
                <a:off x="-512431" y="-179801"/>
                <a:ext cx="97055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1) </a:t>
                </a:r>
                <a:r>
                  <a:rPr lang="en-GB" sz="2200" dirty="0"/>
                  <a:t>re</a:t>
                </a:r>
              </a:p>
            </p:txBody>
          </p:sp>
          <p:sp>
            <p:nvSpPr>
              <p:cNvPr id="18" name="Rectangle 17"/>
              <p:cNvSpPr/>
              <p:nvPr/>
            </p:nvSpPr>
            <p:spPr>
              <a:xfrm>
                <a:off x="-507000" y="259587"/>
                <a:ext cx="97055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2)</a:t>
                </a:r>
                <a:r>
                  <a:rPr lang="en-GB" sz="2200" dirty="0"/>
                  <a:t> pre</a:t>
                </a:r>
              </a:p>
            </p:txBody>
          </p:sp>
          <p:sp>
            <p:nvSpPr>
              <p:cNvPr id="19" name="Rectangle 18"/>
              <p:cNvSpPr/>
              <p:nvPr/>
            </p:nvSpPr>
            <p:spPr>
              <a:xfrm>
                <a:off x="-507000" y="704167"/>
                <a:ext cx="97055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3)</a:t>
                </a:r>
                <a:r>
                  <a:rPr lang="en-GB" sz="2200" dirty="0"/>
                  <a:t> mis</a:t>
                </a:r>
              </a:p>
            </p:txBody>
          </p:sp>
          <p:sp>
            <p:nvSpPr>
              <p:cNvPr id="29" name="Rectangle 28"/>
              <p:cNvSpPr/>
              <p:nvPr/>
            </p:nvSpPr>
            <p:spPr>
              <a:xfrm>
                <a:off x="2216207" y="-179801"/>
                <a:ext cx="1037980"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responsible</a:t>
                </a:r>
              </a:p>
            </p:txBody>
          </p:sp>
          <p:sp>
            <p:nvSpPr>
              <p:cNvPr id="30" name="Rectangle 29"/>
              <p:cNvSpPr/>
              <p:nvPr/>
            </p:nvSpPr>
            <p:spPr>
              <a:xfrm>
                <a:off x="2222504" y="258015"/>
                <a:ext cx="1037980"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inform</a:t>
                </a:r>
                <a:endParaRPr lang="en-GB" sz="2200" b="1" dirty="0"/>
              </a:p>
            </p:txBody>
          </p:sp>
          <p:sp>
            <p:nvSpPr>
              <p:cNvPr id="31" name="Rectangle 30"/>
              <p:cNvSpPr/>
              <p:nvPr/>
            </p:nvSpPr>
            <p:spPr>
              <a:xfrm>
                <a:off x="2221641" y="704167"/>
                <a:ext cx="1037980"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dirty="0"/>
              </a:p>
              <a:p>
                <a:pPr algn="ctr"/>
                <a:r>
                  <a:rPr lang="en-GB" sz="2200" dirty="0"/>
                  <a:t>take</a:t>
                </a:r>
              </a:p>
              <a:p>
                <a:pPr algn="ctr"/>
                <a:endParaRPr lang="en-GB" sz="2200" b="1" dirty="0"/>
              </a:p>
            </p:txBody>
          </p:sp>
          <p:sp>
            <p:nvSpPr>
              <p:cNvPr id="35" name="Rectangle 34"/>
              <p:cNvSpPr/>
              <p:nvPr/>
            </p:nvSpPr>
            <p:spPr>
              <a:xfrm>
                <a:off x="-507000" y="1167093"/>
                <a:ext cx="97055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4) </a:t>
                </a:r>
                <a:r>
                  <a:rPr lang="en-GB" sz="2200" dirty="0" err="1"/>
                  <a:t>ir</a:t>
                </a:r>
                <a:endParaRPr lang="en-GB" sz="2200" dirty="0"/>
              </a:p>
            </p:txBody>
          </p:sp>
          <p:sp>
            <p:nvSpPr>
              <p:cNvPr id="36" name="Rectangle 35"/>
              <p:cNvSpPr/>
              <p:nvPr/>
            </p:nvSpPr>
            <p:spPr>
              <a:xfrm>
                <a:off x="2221641" y="1167093"/>
                <a:ext cx="1037980"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book</a:t>
                </a:r>
              </a:p>
            </p:txBody>
          </p:sp>
        </p:grpSp>
        <p:sp>
          <p:nvSpPr>
            <p:cNvPr id="24" name="Rectangle 23"/>
            <p:cNvSpPr/>
            <p:nvPr/>
          </p:nvSpPr>
          <p:spPr>
            <a:xfrm>
              <a:off x="13133026" y="5518736"/>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37" name="Rectangle 13"/>
          <p:cNvSpPr>
            <a:spLocks noChangeArrowheads="1"/>
          </p:cNvSpPr>
          <p:nvPr/>
        </p:nvSpPr>
        <p:spPr bwMode="auto">
          <a:xfrm>
            <a:off x="1524000" y="6141196"/>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List as many words as you can for each of the prefixes above.</a:t>
            </a:r>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22" name="Picture 21">
            <a:extLst>
              <a:ext uri="{FF2B5EF4-FFF2-40B4-BE49-F238E27FC236}">
                <a16:creationId xmlns:a16="http://schemas.microsoft.com/office/drawing/2014/main" id="{758AE3AF-9B55-114B-BFA0-2CF817E3626F}"/>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0" name="Picture 19">
            <a:extLst>
              <a:ext uri="{FF2B5EF4-FFF2-40B4-BE49-F238E27FC236}">
                <a16:creationId xmlns:a16="http://schemas.microsoft.com/office/drawing/2014/main" id="{891D4F73-D78F-47E5-B227-600789C28D4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3039631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923330"/>
          </a:xfrm>
          <a:prstGeom prst="rect">
            <a:avLst/>
          </a:prstGeom>
          <a:noFill/>
        </p:spPr>
        <p:txBody>
          <a:bodyPr wrap="none" rtlCol="0">
            <a:spAutoFit/>
          </a:bodyPr>
          <a:lstStyle/>
          <a:p>
            <a:r>
              <a:rPr lang="en-GB" sz="2700" b="1" dirty="0"/>
              <a:t>Week 1 – answers</a:t>
            </a:r>
          </a:p>
          <a:p>
            <a:endParaRPr lang="en-GB" sz="2700" b="1" dirty="0"/>
          </a:p>
        </p:txBody>
      </p:sp>
      <p:sp>
        <p:nvSpPr>
          <p:cNvPr id="8" name="Rectangle 13"/>
          <p:cNvSpPr>
            <a:spLocks noChangeArrowheads="1"/>
          </p:cNvSpPr>
          <p:nvPr/>
        </p:nvSpPr>
        <p:spPr bwMode="auto">
          <a:xfrm>
            <a:off x="1967696" y="1387515"/>
            <a:ext cx="7789762"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a:t>
            </a:r>
            <a:r>
              <a:rPr lang="en-GB" sz="2200" dirty="0"/>
              <a:t>Draw a line to match each </a:t>
            </a:r>
            <a:r>
              <a:rPr lang="en-GB" sz="2200" b="1" dirty="0"/>
              <a:t>prefix</a:t>
            </a:r>
            <a:r>
              <a:rPr lang="en-GB" sz="2200" dirty="0"/>
              <a:t> to a word to make four different words. Use each prefix only once.</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grpSp>
        <p:nvGrpSpPr>
          <p:cNvPr id="27" name="Group 26"/>
          <p:cNvGrpSpPr/>
          <p:nvPr/>
        </p:nvGrpSpPr>
        <p:grpSpPr>
          <a:xfrm>
            <a:off x="2197890" y="2377744"/>
            <a:ext cx="7796220" cy="3787559"/>
            <a:chOff x="6421539" y="2500618"/>
            <a:chExt cx="7796220" cy="3787559"/>
          </a:xfrm>
        </p:grpSpPr>
        <p:grpSp>
          <p:nvGrpSpPr>
            <p:cNvPr id="16" name="Group 15"/>
            <p:cNvGrpSpPr/>
            <p:nvPr/>
          </p:nvGrpSpPr>
          <p:grpSpPr>
            <a:xfrm>
              <a:off x="6421539" y="2500618"/>
              <a:ext cx="7609260" cy="3070168"/>
              <a:chOff x="-512431" y="-179801"/>
              <a:chExt cx="3772915" cy="1670935"/>
            </a:xfrm>
          </p:grpSpPr>
          <p:sp>
            <p:nvSpPr>
              <p:cNvPr id="17" name="Rectangle 16"/>
              <p:cNvSpPr/>
              <p:nvPr/>
            </p:nvSpPr>
            <p:spPr>
              <a:xfrm>
                <a:off x="-512431" y="-179801"/>
                <a:ext cx="97055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1) </a:t>
                </a:r>
                <a:r>
                  <a:rPr lang="en-GB" sz="2200" dirty="0"/>
                  <a:t>re</a:t>
                </a:r>
              </a:p>
            </p:txBody>
          </p:sp>
          <p:sp>
            <p:nvSpPr>
              <p:cNvPr id="18" name="Rectangle 17"/>
              <p:cNvSpPr/>
              <p:nvPr/>
            </p:nvSpPr>
            <p:spPr>
              <a:xfrm>
                <a:off x="-507000" y="259587"/>
                <a:ext cx="97055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2)</a:t>
                </a:r>
                <a:r>
                  <a:rPr lang="en-GB" sz="2200" dirty="0"/>
                  <a:t> pre</a:t>
                </a:r>
              </a:p>
            </p:txBody>
          </p:sp>
          <p:sp>
            <p:nvSpPr>
              <p:cNvPr id="19" name="Rectangle 18"/>
              <p:cNvSpPr/>
              <p:nvPr/>
            </p:nvSpPr>
            <p:spPr>
              <a:xfrm>
                <a:off x="-507000" y="704167"/>
                <a:ext cx="97055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3)</a:t>
                </a:r>
                <a:r>
                  <a:rPr lang="en-GB" sz="2200" dirty="0"/>
                  <a:t> mis</a:t>
                </a:r>
              </a:p>
            </p:txBody>
          </p:sp>
          <p:sp>
            <p:nvSpPr>
              <p:cNvPr id="29" name="Rectangle 28"/>
              <p:cNvSpPr/>
              <p:nvPr/>
            </p:nvSpPr>
            <p:spPr>
              <a:xfrm>
                <a:off x="2216207" y="-179801"/>
                <a:ext cx="1037980"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responsible</a:t>
                </a:r>
              </a:p>
            </p:txBody>
          </p:sp>
          <p:sp>
            <p:nvSpPr>
              <p:cNvPr id="30" name="Rectangle 29"/>
              <p:cNvSpPr/>
              <p:nvPr/>
            </p:nvSpPr>
            <p:spPr>
              <a:xfrm>
                <a:off x="2222504" y="258015"/>
                <a:ext cx="1037980"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inform</a:t>
                </a:r>
                <a:endParaRPr lang="en-GB" sz="2200" b="1" dirty="0"/>
              </a:p>
            </p:txBody>
          </p:sp>
          <p:sp>
            <p:nvSpPr>
              <p:cNvPr id="31" name="Rectangle 30"/>
              <p:cNvSpPr/>
              <p:nvPr/>
            </p:nvSpPr>
            <p:spPr>
              <a:xfrm>
                <a:off x="2221641" y="704167"/>
                <a:ext cx="1037980"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dirty="0"/>
              </a:p>
              <a:p>
                <a:pPr algn="ctr"/>
                <a:r>
                  <a:rPr lang="en-GB" sz="2200" dirty="0"/>
                  <a:t>take</a:t>
                </a:r>
              </a:p>
              <a:p>
                <a:pPr algn="ctr"/>
                <a:endParaRPr lang="en-GB" sz="2200" b="1" dirty="0"/>
              </a:p>
            </p:txBody>
          </p:sp>
          <p:sp>
            <p:nvSpPr>
              <p:cNvPr id="35" name="Rectangle 34"/>
              <p:cNvSpPr/>
              <p:nvPr/>
            </p:nvSpPr>
            <p:spPr>
              <a:xfrm>
                <a:off x="-507000" y="1167093"/>
                <a:ext cx="97055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4) </a:t>
                </a:r>
                <a:r>
                  <a:rPr lang="en-GB" sz="2200" dirty="0" err="1"/>
                  <a:t>ir</a:t>
                </a:r>
                <a:endParaRPr lang="en-GB" sz="2200" dirty="0"/>
              </a:p>
            </p:txBody>
          </p:sp>
          <p:sp>
            <p:nvSpPr>
              <p:cNvPr id="36" name="Rectangle 35"/>
              <p:cNvSpPr/>
              <p:nvPr/>
            </p:nvSpPr>
            <p:spPr>
              <a:xfrm>
                <a:off x="2221641" y="1167093"/>
                <a:ext cx="1037980"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book</a:t>
                </a:r>
              </a:p>
            </p:txBody>
          </p:sp>
        </p:grpSp>
        <p:sp>
          <p:nvSpPr>
            <p:cNvPr id="24" name="Rectangle 23"/>
            <p:cNvSpPr/>
            <p:nvPr/>
          </p:nvSpPr>
          <p:spPr>
            <a:xfrm>
              <a:off x="13133026" y="5518736"/>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37" name="Rectangle 13"/>
          <p:cNvSpPr>
            <a:spLocks noChangeArrowheads="1"/>
          </p:cNvSpPr>
          <p:nvPr/>
        </p:nvSpPr>
        <p:spPr bwMode="auto">
          <a:xfrm>
            <a:off x="1524000" y="6141196"/>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return, rematch, remake, prepare, mistake, irregular …</a:t>
            </a:r>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22" name="Picture 21">
            <a:extLst>
              <a:ext uri="{FF2B5EF4-FFF2-40B4-BE49-F238E27FC236}">
                <a16:creationId xmlns:a16="http://schemas.microsoft.com/office/drawing/2014/main" id="{758AE3AF-9B55-114B-BFA0-2CF817E3626F}"/>
              </a:ext>
            </a:extLst>
          </p:cNvPr>
          <p:cNvPicPr>
            <a:picLocks noChangeAspect="1"/>
          </p:cNvPicPr>
          <p:nvPr/>
        </p:nvPicPr>
        <p:blipFill>
          <a:blip r:embed="rId2"/>
          <a:stretch>
            <a:fillRect/>
          </a:stretch>
        </p:blipFill>
        <p:spPr>
          <a:xfrm>
            <a:off x="10668000" y="470599"/>
            <a:ext cx="1234846" cy="826857"/>
          </a:xfrm>
          <a:prstGeom prst="rect">
            <a:avLst/>
          </a:prstGeom>
        </p:spPr>
      </p:pic>
      <p:cxnSp>
        <p:nvCxnSpPr>
          <p:cNvPr id="3" name="Straight Connector 2">
            <a:extLst>
              <a:ext uri="{FF2B5EF4-FFF2-40B4-BE49-F238E27FC236}">
                <a16:creationId xmlns:a16="http://schemas.microsoft.com/office/drawing/2014/main" id="{D7A2DCD0-0994-4A8D-8A45-38D3578F6694}"/>
              </a:ext>
            </a:extLst>
          </p:cNvPr>
          <p:cNvCxnSpPr>
            <a:cxnSpLocks/>
            <a:stCxn id="31" idx="1"/>
          </p:cNvCxnSpPr>
          <p:nvPr/>
        </p:nvCxnSpPr>
        <p:spPr>
          <a:xfrm flipH="1">
            <a:off x="7701041" y="4299639"/>
            <a:ext cx="10958" cy="29293"/>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9BCFD744-8F79-49FB-85D2-CF7812D9FCD7}"/>
              </a:ext>
            </a:extLst>
          </p:cNvPr>
          <p:cNvCxnSpPr>
            <a:endCxn id="31" idx="1"/>
          </p:cNvCxnSpPr>
          <p:nvPr/>
        </p:nvCxnSpPr>
        <p:spPr>
          <a:xfrm>
            <a:off x="4166264" y="2662177"/>
            <a:ext cx="3545735" cy="163746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CC0C974-D627-417B-BF5B-41D58C6362D0}"/>
              </a:ext>
            </a:extLst>
          </p:cNvPr>
          <p:cNvCxnSpPr/>
          <p:nvPr/>
        </p:nvCxnSpPr>
        <p:spPr>
          <a:xfrm>
            <a:off x="4177217" y="3471320"/>
            <a:ext cx="3545735" cy="163746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4CC8E092-A2CB-4490-B641-9440D86BA993}"/>
              </a:ext>
            </a:extLst>
          </p:cNvPr>
          <p:cNvCxnSpPr>
            <a:cxnSpLocks/>
            <a:endCxn id="30" idx="1"/>
          </p:cNvCxnSpPr>
          <p:nvPr/>
        </p:nvCxnSpPr>
        <p:spPr>
          <a:xfrm flipV="1">
            <a:off x="4188170" y="3479881"/>
            <a:ext cx="3525570" cy="82831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A244C3C4-89ED-42D5-9F19-84FF018DDE5F}"/>
              </a:ext>
            </a:extLst>
          </p:cNvPr>
          <p:cNvCxnSpPr>
            <a:cxnSpLocks/>
          </p:cNvCxnSpPr>
          <p:nvPr/>
        </p:nvCxnSpPr>
        <p:spPr>
          <a:xfrm flipV="1">
            <a:off x="4188170" y="2599273"/>
            <a:ext cx="3512870" cy="254941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28" name="Picture 27">
            <a:extLst>
              <a:ext uri="{FF2B5EF4-FFF2-40B4-BE49-F238E27FC236}">
                <a16:creationId xmlns:a16="http://schemas.microsoft.com/office/drawing/2014/main" id="{CE5FBDE2-12AA-4B0E-A060-A4E5F2540E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5430369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1 – questions</a:t>
            </a:r>
          </a:p>
        </p:txBody>
      </p:sp>
      <p:sp>
        <p:nvSpPr>
          <p:cNvPr id="8" name="Rectangle 13"/>
          <p:cNvSpPr>
            <a:spLocks noChangeArrowheads="1"/>
          </p:cNvSpPr>
          <p:nvPr/>
        </p:nvSpPr>
        <p:spPr bwMode="auto">
          <a:xfrm>
            <a:off x="2233914" y="1603540"/>
            <a:ext cx="7462487"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r>
              <a:rPr lang="en-GB" altLang="en-US" sz="2200" dirty="0">
                <a:ea typeface="Times New Roman" panose="02020603050405020304" pitchFamily="18" charset="0"/>
                <a:cs typeface="Calibri" panose="020F0502020204030204" pitchFamily="34" charset="0"/>
              </a:rPr>
              <a:t>3. </a:t>
            </a:r>
            <a:r>
              <a:rPr lang="en-GB" sz="2200" dirty="0"/>
              <a:t>Rewrite the sentence below, adding a </a:t>
            </a:r>
            <a:r>
              <a:rPr lang="en-GB" sz="2200" b="1" dirty="0"/>
              <a:t>relative clause</a:t>
            </a:r>
            <a:r>
              <a:rPr lang="en-GB" sz="2200" dirty="0"/>
              <a:t>. </a:t>
            </a:r>
          </a:p>
          <a:p>
            <a:pPr lvl="0"/>
            <a:endParaRPr lang="en-GB" sz="2200" dirty="0"/>
          </a:p>
          <a:p>
            <a:r>
              <a:rPr lang="en-GB" sz="2200" dirty="0"/>
              <a:t>Remember to punctuate your sentence correctly. </a:t>
            </a:r>
            <a:endParaRPr lang="en-GB" altLang="en-US" sz="2200" dirty="0"/>
          </a:p>
        </p:txBody>
      </p:sp>
      <p:sp>
        <p:nvSpPr>
          <p:cNvPr id="24" name="Rectangle 23"/>
          <p:cNvSpPr/>
          <p:nvPr/>
        </p:nvSpPr>
        <p:spPr>
          <a:xfrm>
            <a:off x="8407724" y="443711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847528" y="5890031"/>
            <a:ext cx="8532440"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Now rewrite your sentence, adding a relative clause in a different position.</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13" name="Picture 12">
            <a:extLst>
              <a:ext uri="{FF2B5EF4-FFF2-40B4-BE49-F238E27FC236}">
                <a16:creationId xmlns:a16="http://schemas.microsoft.com/office/drawing/2014/main" id="{0EB3593E-1767-A649-B07D-BE6361B86302}"/>
              </a:ext>
            </a:extLst>
          </p:cNvPr>
          <p:cNvPicPr>
            <a:picLocks noChangeAspect="1"/>
          </p:cNvPicPr>
          <p:nvPr/>
        </p:nvPicPr>
        <p:blipFill>
          <a:blip r:embed="rId2"/>
          <a:stretch>
            <a:fillRect/>
          </a:stretch>
        </p:blipFill>
        <p:spPr>
          <a:xfrm>
            <a:off x="10668000" y="470599"/>
            <a:ext cx="1234846" cy="826857"/>
          </a:xfrm>
          <a:prstGeom prst="rect">
            <a:avLst/>
          </a:prstGeom>
        </p:spPr>
      </p:pic>
      <p:sp>
        <p:nvSpPr>
          <p:cNvPr id="2" name="TextBox 1">
            <a:extLst>
              <a:ext uri="{FF2B5EF4-FFF2-40B4-BE49-F238E27FC236}">
                <a16:creationId xmlns:a16="http://schemas.microsoft.com/office/drawing/2014/main" id="{94D65957-9B30-4BF1-8A2A-8897CE7D9D10}"/>
              </a:ext>
            </a:extLst>
          </p:cNvPr>
          <p:cNvSpPr txBox="1"/>
          <p:nvPr/>
        </p:nvSpPr>
        <p:spPr>
          <a:xfrm>
            <a:off x="3287210" y="3255075"/>
            <a:ext cx="7766613" cy="430887"/>
          </a:xfrm>
          <a:prstGeom prst="rect">
            <a:avLst/>
          </a:prstGeom>
          <a:noFill/>
        </p:spPr>
        <p:txBody>
          <a:bodyPr wrap="square" rtlCol="0">
            <a:spAutoFit/>
          </a:bodyPr>
          <a:lstStyle/>
          <a:p>
            <a:r>
              <a:rPr lang="en-GB" sz="2200" dirty="0"/>
              <a:t>The teacher strode down the corridor.</a:t>
            </a:r>
          </a:p>
        </p:txBody>
      </p:sp>
      <p:pic>
        <p:nvPicPr>
          <p:cNvPr id="9" name="Picture 8">
            <a:extLst>
              <a:ext uri="{FF2B5EF4-FFF2-40B4-BE49-F238E27FC236}">
                <a16:creationId xmlns:a16="http://schemas.microsoft.com/office/drawing/2014/main" id="{00E5301B-8AB1-4B66-97C1-E52565C1AAB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4183843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1 – answers</a:t>
            </a:r>
          </a:p>
        </p:txBody>
      </p:sp>
      <p:sp>
        <p:nvSpPr>
          <p:cNvPr id="8" name="Rectangle 13"/>
          <p:cNvSpPr>
            <a:spLocks noChangeArrowheads="1"/>
          </p:cNvSpPr>
          <p:nvPr/>
        </p:nvSpPr>
        <p:spPr bwMode="auto">
          <a:xfrm>
            <a:off x="2233914" y="1603540"/>
            <a:ext cx="7462487"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r>
              <a:rPr lang="en-GB" altLang="en-US" sz="2200" dirty="0">
                <a:ea typeface="Times New Roman" panose="02020603050405020304" pitchFamily="18" charset="0"/>
                <a:cs typeface="Calibri" panose="020F0502020204030204" pitchFamily="34" charset="0"/>
              </a:rPr>
              <a:t>3. </a:t>
            </a:r>
            <a:r>
              <a:rPr lang="en-GB" sz="2200" dirty="0"/>
              <a:t>Rewrite the sentence below, adding a </a:t>
            </a:r>
            <a:r>
              <a:rPr lang="en-GB" sz="2200" b="1" dirty="0"/>
              <a:t>relative clause</a:t>
            </a:r>
            <a:r>
              <a:rPr lang="en-GB" sz="2200" dirty="0"/>
              <a:t>. </a:t>
            </a:r>
          </a:p>
          <a:p>
            <a:pPr lvl="0"/>
            <a:endParaRPr lang="en-GB" sz="2200" dirty="0"/>
          </a:p>
          <a:p>
            <a:r>
              <a:rPr lang="en-GB" sz="2200" dirty="0"/>
              <a:t>Remember to punctuate your sentence correctly. </a:t>
            </a:r>
            <a:endParaRPr lang="en-GB" altLang="en-US" sz="2200" dirty="0"/>
          </a:p>
        </p:txBody>
      </p:sp>
      <p:sp>
        <p:nvSpPr>
          <p:cNvPr id="24" name="Rectangle 23"/>
          <p:cNvSpPr/>
          <p:nvPr/>
        </p:nvSpPr>
        <p:spPr>
          <a:xfrm>
            <a:off x="8407724" y="443711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847528" y="6228585"/>
            <a:ext cx="8532440"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a:t>
            </a:r>
            <a:r>
              <a:rPr lang="en-GB" altLang="en-US" sz="2200" i="1" dirty="0">
                <a:ea typeface="Times New Roman" panose="02020603050405020304" pitchFamily="18" charset="0"/>
                <a:cs typeface="Calibri" panose="020F0502020204030204" pitchFamily="34" charset="0"/>
              </a:rPr>
              <a:t>The teacher strode down the corridor </a:t>
            </a:r>
            <a:r>
              <a:rPr lang="en-GB" altLang="en-US" sz="2200" b="1" i="1" dirty="0">
                <a:ea typeface="Times New Roman" panose="02020603050405020304" pitchFamily="18" charset="0"/>
                <a:cs typeface="Calibri" panose="020F0502020204030204" pitchFamily="34" charset="0"/>
              </a:rPr>
              <a:t>which was empty</a:t>
            </a:r>
            <a:r>
              <a:rPr lang="en-GB" altLang="en-US" sz="2200" i="1" dirty="0">
                <a:ea typeface="Times New Roman" panose="02020603050405020304" pitchFamily="18" charset="0"/>
                <a:cs typeface="Calibri" panose="020F0502020204030204" pitchFamily="34" charset="0"/>
              </a:rPr>
              <a:t>.</a:t>
            </a:r>
            <a:endParaRPr lang="en-GB" altLang="en-US" sz="2200" i="1" dirty="0"/>
          </a:p>
          <a:p>
            <a:pPr eaLnBrk="0" fontAlgn="base" hangingPunct="0">
              <a:spcBef>
                <a:spcPct val="0"/>
              </a:spcBef>
              <a:spcAft>
                <a:spcPct val="0"/>
              </a:spcAft>
            </a:pPr>
            <a:endParaRPr lang="en-GB" altLang="en-US" sz="2200" i="1" dirty="0"/>
          </a:p>
        </p:txBody>
      </p:sp>
      <p:pic>
        <p:nvPicPr>
          <p:cNvPr id="13" name="Picture 12">
            <a:extLst>
              <a:ext uri="{FF2B5EF4-FFF2-40B4-BE49-F238E27FC236}">
                <a16:creationId xmlns:a16="http://schemas.microsoft.com/office/drawing/2014/main" id="{0EB3593E-1767-A649-B07D-BE6361B86302}"/>
              </a:ext>
            </a:extLst>
          </p:cNvPr>
          <p:cNvPicPr>
            <a:picLocks noChangeAspect="1"/>
          </p:cNvPicPr>
          <p:nvPr/>
        </p:nvPicPr>
        <p:blipFill>
          <a:blip r:embed="rId2"/>
          <a:stretch>
            <a:fillRect/>
          </a:stretch>
        </p:blipFill>
        <p:spPr>
          <a:xfrm>
            <a:off x="10668000" y="470599"/>
            <a:ext cx="1234846" cy="826857"/>
          </a:xfrm>
          <a:prstGeom prst="rect">
            <a:avLst/>
          </a:prstGeom>
        </p:spPr>
      </p:pic>
      <p:sp>
        <p:nvSpPr>
          <p:cNvPr id="2" name="TextBox 1">
            <a:extLst>
              <a:ext uri="{FF2B5EF4-FFF2-40B4-BE49-F238E27FC236}">
                <a16:creationId xmlns:a16="http://schemas.microsoft.com/office/drawing/2014/main" id="{94D65957-9B30-4BF1-8A2A-8897CE7D9D10}"/>
              </a:ext>
            </a:extLst>
          </p:cNvPr>
          <p:cNvSpPr txBox="1"/>
          <p:nvPr/>
        </p:nvSpPr>
        <p:spPr>
          <a:xfrm>
            <a:off x="2801073" y="3213556"/>
            <a:ext cx="7766613" cy="430887"/>
          </a:xfrm>
          <a:prstGeom prst="rect">
            <a:avLst/>
          </a:prstGeom>
          <a:noFill/>
        </p:spPr>
        <p:txBody>
          <a:bodyPr wrap="square" rtlCol="0">
            <a:spAutoFit/>
          </a:bodyPr>
          <a:lstStyle/>
          <a:p>
            <a:r>
              <a:rPr lang="en-GB" sz="2200" dirty="0"/>
              <a:t>The teacher</a:t>
            </a:r>
            <a:r>
              <a:rPr lang="en-GB" sz="2200" b="1" dirty="0"/>
              <a:t>, who was angry,</a:t>
            </a:r>
            <a:r>
              <a:rPr lang="en-GB" sz="2200" dirty="0"/>
              <a:t> strode down the corridor.</a:t>
            </a:r>
          </a:p>
        </p:txBody>
      </p:sp>
      <p:pic>
        <p:nvPicPr>
          <p:cNvPr id="9" name="Picture 8">
            <a:extLst>
              <a:ext uri="{FF2B5EF4-FFF2-40B4-BE49-F238E27FC236}">
                <a16:creationId xmlns:a16="http://schemas.microsoft.com/office/drawing/2014/main" id="{39E3215D-9EC8-4E8D-B7B7-A39623D1D06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0143031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2 – questions</a:t>
            </a:r>
          </a:p>
        </p:txBody>
      </p:sp>
      <p:sp>
        <p:nvSpPr>
          <p:cNvPr id="8" name="Rectangle 13"/>
          <p:cNvSpPr>
            <a:spLocks noChangeArrowheads="1"/>
          </p:cNvSpPr>
          <p:nvPr/>
        </p:nvSpPr>
        <p:spPr bwMode="auto">
          <a:xfrm>
            <a:off x="2314937" y="1465040"/>
            <a:ext cx="7893934"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altLang="en-US" sz="2200" dirty="0">
                <a:ea typeface="Times New Roman" panose="02020603050405020304" pitchFamily="18" charset="0"/>
                <a:cs typeface="Calibri" panose="020F0502020204030204" pitchFamily="34" charset="0"/>
              </a:rPr>
              <a:t>1. </a:t>
            </a:r>
            <a:r>
              <a:rPr lang="en-GB" sz="2200" dirty="0"/>
              <a:t>Tick </a:t>
            </a:r>
            <a:r>
              <a:rPr lang="en-GB" sz="2200" b="1" dirty="0"/>
              <a:t>one</a:t>
            </a:r>
            <a:r>
              <a:rPr lang="en-GB" sz="2200" dirty="0"/>
              <a:t> box in each row to show whether the underlined word is being used as a </a:t>
            </a:r>
            <a:r>
              <a:rPr lang="en-GB" sz="2200" b="1" dirty="0"/>
              <a:t>subordinating conjunction </a:t>
            </a:r>
            <a:r>
              <a:rPr lang="en-GB" sz="2200" dirty="0"/>
              <a:t>or a </a:t>
            </a:r>
            <a:r>
              <a:rPr lang="en-GB" sz="2200" b="1" dirty="0"/>
              <a:t>preposition</a:t>
            </a:r>
            <a:r>
              <a:rPr lang="en-GB" sz="2200" dirty="0"/>
              <a:t>.</a:t>
            </a:r>
          </a:p>
          <a:p>
            <a:r>
              <a:rPr lang="en-GB" dirty="0"/>
              <a:t> </a:t>
            </a:r>
          </a:p>
          <a:p>
            <a:pPr eaLnBrk="0" fontAlgn="base" hangingPunct="0">
              <a:spcBef>
                <a:spcPct val="0"/>
              </a:spcBef>
              <a:spcAft>
                <a:spcPct val="0"/>
              </a:spcAft>
            </a:pPr>
            <a:endParaRPr lang="en-GB" altLang="en-US" sz="2200" dirty="0"/>
          </a:p>
        </p:txBody>
      </p:sp>
      <p:sp>
        <p:nvSpPr>
          <p:cNvPr id="24" name="Rectangle 23"/>
          <p:cNvSpPr/>
          <p:nvPr/>
        </p:nvSpPr>
        <p:spPr>
          <a:xfrm>
            <a:off x="9902609" y="5617960"/>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204658" y="6293400"/>
            <a:ext cx="9495852"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Write a sentence which uses ‘until’ as a subordinating conjunction.</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graphicFrame>
        <p:nvGraphicFramePr>
          <p:cNvPr id="4" name="Table 3">
            <a:extLst>
              <a:ext uri="{FF2B5EF4-FFF2-40B4-BE49-F238E27FC236}">
                <a16:creationId xmlns:a16="http://schemas.microsoft.com/office/drawing/2014/main" id="{4ECAED0F-DA01-485C-8D2C-855BC6AC697A}"/>
              </a:ext>
            </a:extLst>
          </p:cNvPr>
          <p:cNvGraphicFramePr>
            <a:graphicFrameLocks noGrp="1"/>
          </p:cNvGraphicFramePr>
          <p:nvPr>
            <p:extLst>
              <p:ext uri="{D42A27DB-BD31-4B8C-83A1-F6EECF244321}">
                <p14:modId xmlns:p14="http://schemas.microsoft.com/office/powerpoint/2010/main" val="1813660404"/>
              </p:ext>
            </p:extLst>
          </p:nvPr>
        </p:nvGraphicFramePr>
        <p:xfrm>
          <a:off x="1540591" y="2670347"/>
          <a:ext cx="9321290" cy="2804160"/>
        </p:xfrm>
        <a:graphic>
          <a:graphicData uri="http://schemas.openxmlformats.org/drawingml/2006/table">
            <a:tbl>
              <a:tblPr firstRow="1" bandRow="1">
                <a:tableStyleId>{5940675A-B579-460E-94D1-54222C63F5DA}</a:tableStyleId>
              </a:tblPr>
              <a:tblGrid>
                <a:gridCol w="5843651">
                  <a:extLst>
                    <a:ext uri="{9D8B030D-6E8A-4147-A177-3AD203B41FA5}">
                      <a16:colId xmlns:a16="http://schemas.microsoft.com/office/drawing/2014/main" val="311043219"/>
                    </a:ext>
                  </a:extLst>
                </a:gridCol>
                <a:gridCol w="1904045">
                  <a:extLst>
                    <a:ext uri="{9D8B030D-6E8A-4147-A177-3AD203B41FA5}">
                      <a16:colId xmlns:a16="http://schemas.microsoft.com/office/drawing/2014/main" val="2006662808"/>
                    </a:ext>
                  </a:extLst>
                </a:gridCol>
                <a:gridCol w="1573594">
                  <a:extLst>
                    <a:ext uri="{9D8B030D-6E8A-4147-A177-3AD203B41FA5}">
                      <a16:colId xmlns:a16="http://schemas.microsoft.com/office/drawing/2014/main" val="4291360719"/>
                    </a:ext>
                  </a:extLst>
                </a:gridCol>
              </a:tblGrid>
              <a:tr h="861816">
                <a:tc>
                  <a:txBody>
                    <a:bodyPr/>
                    <a:lstStyle/>
                    <a:p>
                      <a:pPr algn="ctr"/>
                      <a:r>
                        <a:rPr lang="en-GB" sz="2200" b="1" dirty="0"/>
                        <a:t>Sentence</a:t>
                      </a:r>
                    </a:p>
                  </a:txBody>
                  <a:tcPr anchor="ctr"/>
                </a:tc>
                <a:tc>
                  <a:txBody>
                    <a:bodyPr/>
                    <a:lstStyle/>
                    <a:p>
                      <a:pPr algn="ctr"/>
                      <a:endParaRPr lang="en-GB" sz="2200" b="1" dirty="0"/>
                    </a:p>
                    <a:p>
                      <a:pPr algn="ctr"/>
                      <a:r>
                        <a:rPr lang="en-GB" sz="2200" b="1" dirty="0"/>
                        <a:t>Subordinating conjunction</a:t>
                      </a:r>
                    </a:p>
                  </a:txBody>
                  <a:tcPr/>
                </a:tc>
                <a:tc>
                  <a:txBody>
                    <a:bodyPr/>
                    <a:lstStyle/>
                    <a:p>
                      <a:pPr algn="ctr"/>
                      <a:endParaRPr lang="en-GB" sz="2200" b="1" dirty="0"/>
                    </a:p>
                    <a:p>
                      <a:pPr algn="ctr"/>
                      <a:r>
                        <a:rPr lang="en-GB" sz="2200" b="1" dirty="0"/>
                        <a:t>Preposition</a:t>
                      </a:r>
                    </a:p>
                  </a:txBody>
                  <a:tcPr/>
                </a:tc>
                <a:extLst>
                  <a:ext uri="{0D108BD9-81ED-4DB2-BD59-A6C34878D82A}">
                    <a16:rowId xmlns:a16="http://schemas.microsoft.com/office/drawing/2014/main" val="514911306"/>
                  </a:ext>
                </a:extLst>
              </a:tr>
              <a:tr h="370840">
                <a:tc>
                  <a:txBody>
                    <a:bodyPr/>
                    <a:lstStyle/>
                    <a:p>
                      <a:r>
                        <a:rPr lang="en-GB" sz="2200" u="sng" dirty="0"/>
                        <a:t>Before</a:t>
                      </a:r>
                      <a:r>
                        <a:rPr lang="en-GB" sz="2200" dirty="0"/>
                        <a:t> long, the children had arrived.</a:t>
                      </a:r>
                    </a:p>
                  </a:txBody>
                  <a:tcPr/>
                </a:tc>
                <a:tc>
                  <a:txBody>
                    <a:bodyPr/>
                    <a:lstStyle/>
                    <a:p>
                      <a:endParaRPr lang="en-GB" sz="2200" dirty="0"/>
                    </a:p>
                  </a:txBody>
                  <a:tcPr/>
                </a:tc>
                <a:tc>
                  <a:txBody>
                    <a:bodyPr/>
                    <a:lstStyle/>
                    <a:p>
                      <a:endParaRPr lang="en-GB" sz="2200" dirty="0"/>
                    </a:p>
                  </a:txBody>
                  <a:tcPr/>
                </a:tc>
                <a:extLst>
                  <a:ext uri="{0D108BD9-81ED-4DB2-BD59-A6C34878D82A}">
                    <a16:rowId xmlns:a16="http://schemas.microsoft.com/office/drawing/2014/main" val="3531598755"/>
                  </a:ext>
                </a:extLst>
              </a:tr>
              <a:tr h="370840">
                <a:tc>
                  <a:txBody>
                    <a:bodyPr/>
                    <a:lstStyle/>
                    <a:p>
                      <a:r>
                        <a:rPr lang="en-GB" sz="2200" dirty="0"/>
                        <a:t>Tidy your room </a:t>
                      </a:r>
                      <a:r>
                        <a:rPr lang="en-GB" sz="2200" u="sng" dirty="0"/>
                        <a:t>before</a:t>
                      </a:r>
                      <a:r>
                        <a:rPr lang="en-GB" sz="2200" dirty="0"/>
                        <a:t> your aunt arrives.</a:t>
                      </a:r>
                    </a:p>
                  </a:txBody>
                  <a:tcPr/>
                </a:tc>
                <a:tc>
                  <a:txBody>
                    <a:bodyPr/>
                    <a:lstStyle/>
                    <a:p>
                      <a:endParaRPr lang="en-GB" sz="2200" dirty="0"/>
                    </a:p>
                  </a:txBody>
                  <a:tcPr/>
                </a:tc>
                <a:tc>
                  <a:txBody>
                    <a:bodyPr/>
                    <a:lstStyle/>
                    <a:p>
                      <a:endParaRPr lang="en-GB" sz="2200" dirty="0"/>
                    </a:p>
                  </a:txBody>
                  <a:tcPr/>
                </a:tc>
                <a:extLst>
                  <a:ext uri="{0D108BD9-81ED-4DB2-BD59-A6C34878D82A}">
                    <a16:rowId xmlns:a16="http://schemas.microsoft.com/office/drawing/2014/main" val="2537933243"/>
                  </a:ext>
                </a:extLst>
              </a:tr>
              <a:tr h="370840">
                <a:tc>
                  <a:txBody>
                    <a:bodyPr/>
                    <a:lstStyle/>
                    <a:p>
                      <a:r>
                        <a:rPr lang="en-GB" sz="2200" u="sng" dirty="0"/>
                        <a:t>After</a:t>
                      </a:r>
                      <a:r>
                        <a:rPr lang="en-GB" sz="2200" dirty="0"/>
                        <a:t> the rain stopped, we went outside to play.</a:t>
                      </a:r>
                    </a:p>
                  </a:txBody>
                  <a:tcPr/>
                </a:tc>
                <a:tc>
                  <a:txBody>
                    <a:bodyPr/>
                    <a:lstStyle/>
                    <a:p>
                      <a:endParaRPr lang="en-GB" sz="2200" dirty="0"/>
                    </a:p>
                  </a:txBody>
                  <a:tcPr/>
                </a:tc>
                <a:tc>
                  <a:txBody>
                    <a:bodyPr/>
                    <a:lstStyle/>
                    <a:p>
                      <a:endParaRPr lang="en-GB" sz="2200" dirty="0"/>
                    </a:p>
                  </a:txBody>
                  <a:tcPr/>
                </a:tc>
                <a:extLst>
                  <a:ext uri="{0D108BD9-81ED-4DB2-BD59-A6C34878D82A}">
                    <a16:rowId xmlns:a16="http://schemas.microsoft.com/office/drawing/2014/main" val="1445846944"/>
                  </a:ext>
                </a:extLst>
              </a:tr>
              <a:tr h="370840">
                <a:tc>
                  <a:txBody>
                    <a:bodyPr/>
                    <a:lstStyle/>
                    <a:p>
                      <a:r>
                        <a:rPr lang="en-GB" sz="2200" dirty="0"/>
                        <a:t>Where will you go </a:t>
                      </a:r>
                      <a:r>
                        <a:rPr lang="en-GB" sz="2200" u="sng" dirty="0"/>
                        <a:t>after</a:t>
                      </a:r>
                      <a:r>
                        <a:rPr lang="en-GB" sz="2200" dirty="0"/>
                        <a:t> lunch?</a:t>
                      </a:r>
                    </a:p>
                  </a:txBody>
                  <a:tcPr/>
                </a:tc>
                <a:tc>
                  <a:txBody>
                    <a:bodyPr/>
                    <a:lstStyle/>
                    <a:p>
                      <a:endParaRPr lang="en-GB" sz="2200" dirty="0"/>
                    </a:p>
                  </a:txBody>
                  <a:tcPr/>
                </a:tc>
                <a:tc>
                  <a:txBody>
                    <a:bodyPr/>
                    <a:lstStyle/>
                    <a:p>
                      <a:endParaRPr lang="en-GB" sz="2200" dirty="0"/>
                    </a:p>
                  </a:txBody>
                  <a:tcPr/>
                </a:tc>
                <a:extLst>
                  <a:ext uri="{0D108BD9-81ED-4DB2-BD59-A6C34878D82A}">
                    <a16:rowId xmlns:a16="http://schemas.microsoft.com/office/drawing/2014/main" val="3436481080"/>
                  </a:ext>
                </a:extLst>
              </a:tr>
            </a:tbl>
          </a:graphicData>
        </a:graphic>
      </p:graphicFrame>
      <p:pic>
        <p:nvPicPr>
          <p:cNvPr id="9" name="Picture 8">
            <a:extLst>
              <a:ext uri="{FF2B5EF4-FFF2-40B4-BE49-F238E27FC236}">
                <a16:creationId xmlns:a16="http://schemas.microsoft.com/office/drawing/2014/main" id="{1625CF79-0316-C540-BE36-008B32B0BA46}"/>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0" name="Picture 9">
            <a:extLst>
              <a:ext uri="{FF2B5EF4-FFF2-40B4-BE49-F238E27FC236}">
                <a16:creationId xmlns:a16="http://schemas.microsoft.com/office/drawing/2014/main" id="{84F72E4F-8555-44B1-B758-2DAB7310108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8985010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2 – answers</a:t>
            </a:r>
          </a:p>
        </p:txBody>
      </p:sp>
      <p:sp>
        <p:nvSpPr>
          <p:cNvPr id="8" name="Rectangle 13"/>
          <p:cNvSpPr>
            <a:spLocks noChangeArrowheads="1"/>
          </p:cNvSpPr>
          <p:nvPr/>
        </p:nvSpPr>
        <p:spPr bwMode="auto">
          <a:xfrm>
            <a:off x="2314937" y="1465040"/>
            <a:ext cx="7893934"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altLang="en-US" sz="2200" dirty="0">
                <a:ea typeface="Times New Roman" panose="02020603050405020304" pitchFamily="18" charset="0"/>
                <a:cs typeface="Calibri" panose="020F0502020204030204" pitchFamily="34" charset="0"/>
              </a:rPr>
              <a:t>1. </a:t>
            </a:r>
            <a:r>
              <a:rPr lang="en-GB" sz="2200" dirty="0"/>
              <a:t>Tick </a:t>
            </a:r>
            <a:r>
              <a:rPr lang="en-GB" sz="2200" b="1" dirty="0"/>
              <a:t>one</a:t>
            </a:r>
            <a:r>
              <a:rPr lang="en-GB" sz="2200" dirty="0"/>
              <a:t> box in each row to show whether the underlined word is being used as a </a:t>
            </a:r>
            <a:r>
              <a:rPr lang="en-GB" sz="2200" b="1" dirty="0"/>
              <a:t>subordinating conjunction </a:t>
            </a:r>
            <a:r>
              <a:rPr lang="en-GB" sz="2200" dirty="0"/>
              <a:t>or a </a:t>
            </a:r>
            <a:r>
              <a:rPr lang="en-GB" sz="2200" b="1" dirty="0"/>
              <a:t>preposition</a:t>
            </a:r>
            <a:r>
              <a:rPr lang="en-GB" sz="2200" dirty="0"/>
              <a:t>.</a:t>
            </a:r>
          </a:p>
          <a:p>
            <a:r>
              <a:rPr lang="en-GB" dirty="0"/>
              <a:t> </a:t>
            </a:r>
          </a:p>
          <a:p>
            <a:pPr eaLnBrk="0" fontAlgn="base" hangingPunct="0">
              <a:spcBef>
                <a:spcPct val="0"/>
              </a:spcBef>
              <a:spcAft>
                <a:spcPct val="0"/>
              </a:spcAft>
            </a:pPr>
            <a:endParaRPr lang="en-GB" altLang="en-US" sz="2200" dirty="0"/>
          </a:p>
        </p:txBody>
      </p:sp>
      <p:sp>
        <p:nvSpPr>
          <p:cNvPr id="24" name="Rectangle 23"/>
          <p:cNvSpPr/>
          <p:nvPr/>
        </p:nvSpPr>
        <p:spPr>
          <a:xfrm>
            <a:off x="9902609" y="5617960"/>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204658" y="6293400"/>
            <a:ext cx="9495852"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The children played in the field until it began to rain.</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graphicFrame>
        <p:nvGraphicFramePr>
          <p:cNvPr id="4" name="Table 3">
            <a:extLst>
              <a:ext uri="{FF2B5EF4-FFF2-40B4-BE49-F238E27FC236}">
                <a16:creationId xmlns:a16="http://schemas.microsoft.com/office/drawing/2014/main" id="{4ECAED0F-DA01-485C-8D2C-855BC6AC697A}"/>
              </a:ext>
            </a:extLst>
          </p:cNvPr>
          <p:cNvGraphicFramePr>
            <a:graphicFrameLocks noGrp="1"/>
          </p:cNvGraphicFramePr>
          <p:nvPr>
            <p:extLst>
              <p:ext uri="{D42A27DB-BD31-4B8C-83A1-F6EECF244321}">
                <p14:modId xmlns:p14="http://schemas.microsoft.com/office/powerpoint/2010/main" val="2553580213"/>
              </p:ext>
            </p:extLst>
          </p:nvPr>
        </p:nvGraphicFramePr>
        <p:xfrm>
          <a:off x="1540591" y="2670347"/>
          <a:ext cx="9321290" cy="2804160"/>
        </p:xfrm>
        <a:graphic>
          <a:graphicData uri="http://schemas.openxmlformats.org/drawingml/2006/table">
            <a:tbl>
              <a:tblPr firstRow="1" bandRow="1">
                <a:tableStyleId>{5940675A-B579-460E-94D1-54222C63F5DA}</a:tableStyleId>
              </a:tblPr>
              <a:tblGrid>
                <a:gridCol w="5843651">
                  <a:extLst>
                    <a:ext uri="{9D8B030D-6E8A-4147-A177-3AD203B41FA5}">
                      <a16:colId xmlns:a16="http://schemas.microsoft.com/office/drawing/2014/main" val="311043219"/>
                    </a:ext>
                  </a:extLst>
                </a:gridCol>
                <a:gridCol w="1904045">
                  <a:extLst>
                    <a:ext uri="{9D8B030D-6E8A-4147-A177-3AD203B41FA5}">
                      <a16:colId xmlns:a16="http://schemas.microsoft.com/office/drawing/2014/main" val="2006662808"/>
                    </a:ext>
                  </a:extLst>
                </a:gridCol>
                <a:gridCol w="1573594">
                  <a:extLst>
                    <a:ext uri="{9D8B030D-6E8A-4147-A177-3AD203B41FA5}">
                      <a16:colId xmlns:a16="http://schemas.microsoft.com/office/drawing/2014/main" val="4291360719"/>
                    </a:ext>
                  </a:extLst>
                </a:gridCol>
              </a:tblGrid>
              <a:tr h="861816">
                <a:tc>
                  <a:txBody>
                    <a:bodyPr/>
                    <a:lstStyle/>
                    <a:p>
                      <a:pPr algn="ctr"/>
                      <a:r>
                        <a:rPr lang="en-GB" sz="2200" b="1" dirty="0"/>
                        <a:t>Sentence</a:t>
                      </a:r>
                    </a:p>
                  </a:txBody>
                  <a:tcPr anchor="ctr"/>
                </a:tc>
                <a:tc>
                  <a:txBody>
                    <a:bodyPr/>
                    <a:lstStyle/>
                    <a:p>
                      <a:pPr algn="ctr"/>
                      <a:endParaRPr lang="en-GB" sz="2200" b="1" dirty="0"/>
                    </a:p>
                    <a:p>
                      <a:pPr algn="ctr"/>
                      <a:r>
                        <a:rPr lang="en-GB" sz="2200" b="1" dirty="0"/>
                        <a:t>Subordinating conjunction</a:t>
                      </a:r>
                    </a:p>
                  </a:txBody>
                  <a:tcPr/>
                </a:tc>
                <a:tc>
                  <a:txBody>
                    <a:bodyPr/>
                    <a:lstStyle/>
                    <a:p>
                      <a:pPr algn="ctr"/>
                      <a:endParaRPr lang="en-GB" sz="2200" b="1" dirty="0"/>
                    </a:p>
                    <a:p>
                      <a:pPr algn="ctr"/>
                      <a:r>
                        <a:rPr lang="en-GB" sz="2200" b="1" dirty="0"/>
                        <a:t>Preposition</a:t>
                      </a:r>
                    </a:p>
                  </a:txBody>
                  <a:tcPr/>
                </a:tc>
                <a:extLst>
                  <a:ext uri="{0D108BD9-81ED-4DB2-BD59-A6C34878D82A}">
                    <a16:rowId xmlns:a16="http://schemas.microsoft.com/office/drawing/2014/main" val="514911306"/>
                  </a:ext>
                </a:extLst>
              </a:tr>
              <a:tr h="370840">
                <a:tc>
                  <a:txBody>
                    <a:bodyPr/>
                    <a:lstStyle/>
                    <a:p>
                      <a:r>
                        <a:rPr lang="en-GB" sz="2200" u="sng" dirty="0"/>
                        <a:t>Before</a:t>
                      </a:r>
                      <a:r>
                        <a:rPr lang="en-GB" sz="2200" dirty="0"/>
                        <a:t> long, the children had arrived.</a:t>
                      </a:r>
                    </a:p>
                  </a:txBody>
                  <a:tcPr/>
                </a:tc>
                <a:tc>
                  <a:txBody>
                    <a:bodyPr/>
                    <a:lstStyle/>
                    <a:p>
                      <a:pPr algn="ctr"/>
                      <a:endParaRPr lang="en-GB" sz="22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sym typeface="Wingdings" panose="05000000000000000000" pitchFamily="2" charset="2"/>
                        </a:rPr>
                        <a:t></a:t>
                      </a:r>
                      <a:endParaRPr lang="en-GB" sz="2200" dirty="0"/>
                    </a:p>
                  </a:txBody>
                  <a:tcPr/>
                </a:tc>
                <a:extLst>
                  <a:ext uri="{0D108BD9-81ED-4DB2-BD59-A6C34878D82A}">
                    <a16:rowId xmlns:a16="http://schemas.microsoft.com/office/drawing/2014/main" val="3531598755"/>
                  </a:ext>
                </a:extLst>
              </a:tr>
              <a:tr h="370840">
                <a:tc>
                  <a:txBody>
                    <a:bodyPr/>
                    <a:lstStyle/>
                    <a:p>
                      <a:r>
                        <a:rPr lang="en-GB" sz="2200" dirty="0"/>
                        <a:t>Tidy your room </a:t>
                      </a:r>
                      <a:r>
                        <a:rPr lang="en-GB" sz="2200" u="sng" dirty="0"/>
                        <a:t>before</a:t>
                      </a:r>
                      <a:r>
                        <a:rPr lang="en-GB" sz="2200" dirty="0"/>
                        <a:t> your aunt arrives.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sym typeface="Wingdings" panose="05000000000000000000" pitchFamily="2" charset="2"/>
                        </a:rPr>
                        <a:t></a:t>
                      </a:r>
                      <a:endParaRPr lang="en-GB" sz="2200" dirty="0"/>
                    </a:p>
                  </a:txBody>
                  <a:tcPr/>
                </a:tc>
                <a:tc>
                  <a:txBody>
                    <a:bodyPr/>
                    <a:lstStyle/>
                    <a:p>
                      <a:pPr algn="ctr"/>
                      <a:endParaRPr lang="en-GB" sz="2200" dirty="0"/>
                    </a:p>
                  </a:txBody>
                  <a:tcPr/>
                </a:tc>
                <a:extLst>
                  <a:ext uri="{0D108BD9-81ED-4DB2-BD59-A6C34878D82A}">
                    <a16:rowId xmlns:a16="http://schemas.microsoft.com/office/drawing/2014/main" val="2537933243"/>
                  </a:ext>
                </a:extLst>
              </a:tr>
              <a:tr h="370840">
                <a:tc>
                  <a:txBody>
                    <a:bodyPr/>
                    <a:lstStyle/>
                    <a:p>
                      <a:r>
                        <a:rPr lang="en-GB" sz="2200" u="sng" dirty="0"/>
                        <a:t>After</a:t>
                      </a:r>
                      <a:r>
                        <a:rPr lang="en-GB" sz="2200" dirty="0"/>
                        <a:t> the rain stopped, we went outside to play.</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sym typeface="Wingdings" panose="05000000000000000000" pitchFamily="2" charset="2"/>
                        </a:rPr>
                        <a:t></a:t>
                      </a:r>
                      <a:endParaRPr lang="en-GB" sz="2200" dirty="0"/>
                    </a:p>
                  </a:txBody>
                  <a:tcPr/>
                </a:tc>
                <a:tc>
                  <a:txBody>
                    <a:bodyPr/>
                    <a:lstStyle/>
                    <a:p>
                      <a:pPr algn="ctr"/>
                      <a:endParaRPr lang="en-GB" sz="2200" dirty="0"/>
                    </a:p>
                  </a:txBody>
                  <a:tcPr/>
                </a:tc>
                <a:extLst>
                  <a:ext uri="{0D108BD9-81ED-4DB2-BD59-A6C34878D82A}">
                    <a16:rowId xmlns:a16="http://schemas.microsoft.com/office/drawing/2014/main" val="1445846944"/>
                  </a:ext>
                </a:extLst>
              </a:tr>
              <a:tr h="370840">
                <a:tc>
                  <a:txBody>
                    <a:bodyPr/>
                    <a:lstStyle/>
                    <a:p>
                      <a:r>
                        <a:rPr lang="en-GB" sz="2200" dirty="0"/>
                        <a:t>Where will you go </a:t>
                      </a:r>
                      <a:r>
                        <a:rPr lang="en-GB" sz="2200" u="sng" dirty="0"/>
                        <a:t>after</a:t>
                      </a:r>
                      <a:r>
                        <a:rPr lang="en-GB" sz="2200" dirty="0"/>
                        <a:t> lunch?</a:t>
                      </a:r>
                    </a:p>
                  </a:txBody>
                  <a:tcPr/>
                </a:tc>
                <a:tc>
                  <a:txBody>
                    <a:bodyPr/>
                    <a:lstStyle/>
                    <a:p>
                      <a:pPr algn="ctr"/>
                      <a:endParaRPr lang="en-GB" sz="22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sym typeface="Wingdings" panose="05000000000000000000" pitchFamily="2" charset="2"/>
                        </a:rPr>
                        <a:t></a:t>
                      </a:r>
                      <a:endParaRPr lang="en-GB" sz="2200" dirty="0"/>
                    </a:p>
                  </a:txBody>
                  <a:tcPr/>
                </a:tc>
                <a:extLst>
                  <a:ext uri="{0D108BD9-81ED-4DB2-BD59-A6C34878D82A}">
                    <a16:rowId xmlns:a16="http://schemas.microsoft.com/office/drawing/2014/main" val="3436481080"/>
                  </a:ext>
                </a:extLst>
              </a:tr>
            </a:tbl>
          </a:graphicData>
        </a:graphic>
      </p:graphicFrame>
      <p:pic>
        <p:nvPicPr>
          <p:cNvPr id="9" name="Picture 8">
            <a:extLst>
              <a:ext uri="{FF2B5EF4-FFF2-40B4-BE49-F238E27FC236}">
                <a16:creationId xmlns:a16="http://schemas.microsoft.com/office/drawing/2014/main" id="{1625CF79-0316-C540-BE36-008B32B0BA46}"/>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0" name="Picture 9">
            <a:extLst>
              <a:ext uri="{FF2B5EF4-FFF2-40B4-BE49-F238E27FC236}">
                <a16:creationId xmlns:a16="http://schemas.microsoft.com/office/drawing/2014/main" id="{330E4A25-05A8-4843-BC97-E29D00B691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6212010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2 – questions</a:t>
            </a:r>
          </a:p>
        </p:txBody>
      </p:sp>
      <p:sp>
        <p:nvSpPr>
          <p:cNvPr id="8" name="Rectangle 13"/>
          <p:cNvSpPr>
            <a:spLocks noChangeArrowheads="1"/>
          </p:cNvSpPr>
          <p:nvPr/>
        </p:nvSpPr>
        <p:spPr bwMode="auto">
          <a:xfrm>
            <a:off x="1933564" y="1746183"/>
            <a:ext cx="8014356"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Insert a </a:t>
            </a:r>
            <a:r>
              <a:rPr lang="en-GB" altLang="en-US" sz="2200" b="1" dirty="0">
                <a:ea typeface="Times New Roman" panose="02020603050405020304" pitchFamily="18" charset="0"/>
                <a:cs typeface="Calibri" panose="020F0502020204030204" pitchFamily="34" charset="0"/>
              </a:rPr>
              <a:t>comma</a:t>
            </a:r>
            <a:r>
              <a:rPr lang="en-GB" altLang="en-US" sz="2200" dirty="0">
                <a:ea typeface="Times New Roman" panose="02020603050405020304" pitchFamily="18" charset="0"/>
                <a:cs typeface="Calibri" panose="020F0502020204030204" pitchFamily="34" charset="0"/>
              </a:rPr>
              <a:t> in the sentence below to make it clear that </a:t>
            </a:r>
            <a:r>
              <a:rPr lang="en-GB" altLang="en-US" sz="2200" b="1" dirty="0">
                <a:ea typeface="Times New Roman" panose="02020603050405020304" pitchFamily="18" charset="0"/>
                <a:cs typeface="Calibri" panose="020F0502020204030204" pitchFamily="34" charset="0"/>
              </a:rPr>
              <a:t>only</a:t>
            </a:r>
            <a:r>
              <a:rPr lang="en-GB" altLang="en-US" sz="2200" dirty="0">
                <a:ea typeface="Times New Roman" panose="02020603050405020304" pitchFamily="18" charset="0"/>
                <a:cs typeface="Calibri" panose="020F0502020204030204" pitchFamily="34" charset="0"/>
              </a:rPr>
              <a:t> the linesmen and the referee warmed up.</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1933563" y="3307501"/>
            <a:ext cx="8865618"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While we watched the footballers the linesmen and the referee warmed up.</a:t>
            </a:r>
          </a:p>
        </p:txBody>
      </p:sp>
      <p:sp>
        <p:nvSpPr>
          <p:cNvPr id="24" name="Rectangle 23"/>
          <p:cNvSpPr/>
          <p:nvPr/>
        </p:nvSpPr>
        <p:spPr>
          <a:xfrm>
            <a:off x="8407724" y="4725145"/>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2063552" y="5767202"/>
            <a:ext cx="7884368"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Where should you insert commas to make it clear that </a:t>
            </a:r>
            <a:r>
              <a:rPr lang="en-GB" altLang="en-US" sz="2200" b="1" i="1" u="sng" dirty="0">
                <a:ea typeface="Times New Roman" panose="02020603050405020304" pitchFamily="18" charset="0"/>
                <a:cs typeface="Calibri" panose="020F0502020204030204" pitchFamily="34" charset="0"/>
              </a:rPr>
              <a:t>all</a:t>
            </a:r>
            <a:r>
              <a:rPr lang="en-GB" altLang="en-US" sz="2200" b="1" i="1" dirty="0">
                <a:ea typeface="Times New Roman" panose="02020603050405020304" pitchFamily="18" charset="0"/>
                <a:cs typeface="Calibri" panose="020F0502020204030204" pitchFamily="34" charset="0"/>
              </a:rPr>
              <a:t> of the people warmed up?</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11" name="Picture 10">
            <a:extLst>
              <a:ext uri="{FF2B5EF4-FFF2-40B4-BE49-F238E27FC236}">
                <a16:creationId xmlns:a16="http://schemas.microsoft.com/office/drawing/2014/main" id="{6CF5552D-ADB3-3940-83C0-BA00C8E2F5D6}"/>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3F5864F5-B1E6-4823-AFDE-94BD79E206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2655038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2 – answers</a:t>
            </a:r>
          </a:p>
        </p:txBody>
      </p:sp>
      <p:sp>
        <p:nvSpPr>
          <p:cNvPr id="8" name="Rectangle 13"/>
          <p:cNvSpPr>
            <a:spLocks noChangeArrowheads="1"/>
          </p:cNvSpPr>
          <p:nvPr/>
        </p:nvSpPr>
        <p:spPr bwMode="auto">
          <a:xfrm>
            <a:off x="1933564" y="1746183"/>
            <a:ext cx="8014356"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Insert a </a:t>
            </a:r>
            <a:r>
              <a:rPr lang="en-GB" altLang="en-US" sz="2200" b="1" dirty="0">
                <a:ea typeface="Times New Roman" panose="02020603050405020304" pitchFamily="18" charset="0"/>
                <a:cs typeface="Calibri" panose="020F0502020204030204" pitchFamily="34" charset="0"/>
              </a:rPr>
              <a:t>comma</a:t>
            </a:r>
            <a:r>
              <a:rPr lang="en-GB" altLang="en-US" sz="2200" dirty="0">
                <a:ea typeface="Times New Roman" panose="02020603050405020304" pitchFamily="18" charset="0"/>
                <a:cs typeface="Calibri" panose="020F0502020204030204" pitchFamily="34" charset="0"/>
              </a:rPr>
              <a:t> in the sentence below to make it clear that </a:t>
            </a:r>
            <a:r>
              <a:rPr lang="en-GB" altLang="en-US" sz="2200" b="1" dirty="0">
                <a:ea typeface="Times New Roman" panose="02020603050405020304" pitchFamily="18" charset="0"/>
                <a:cs typeface="Calibri" panose="020F0502020204030204" pitchFamily="34" charset="0"/>
              </a:rPr>
              <a:t>only</a:t>
            </a:r>
            <a:r>
              <a:rPr lang="en-GB" altLang="en-US" sz="2200" dirty="0">
                <a:ea typeface="Times New Roman" panose="02020603050405020304" pitchFamily="18" charset="0"/>
                <a:cs typeface="Calibri" panose="020F0502020204030204" pitchFamily="34" charset="0"/>
              </a:rPr>
              <a:t> the linesmen and the referee warmed up.</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1933563" y="3307501"/>
            <a:ext cx="8865618"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While we watched the footballers</a:t>
            </a:r>
            <a:r>
              <a:rPr lang="en-GB" altLang="en-US" sz="2200" b="1" dirty="0">
                <a:ea typeface="Times New Roman" panose="02020603050405020304" pitchFamily="18" charset="0"/>
                <a:cs typeface="Calibri" panose="020F0502020204030204" pitchFamily="34" charset="0"/>
              </a:rPr>
              <a:t>, </a:t>
            </a:r>
            <a:r>
              <a:rPr lang="en-GB" altLang="en-US" sz="2200" dirty="0">
                <a:ea typeface="Times New Roman" panose="02020603050405020304" pitchFamily="18" charset="0"/>
                <a:cs typeface="Calibri" panose="020F0502020204030204" pitchFamily="34" charset="0"/>
              </a:rPr>
              <a:t>the linesmen and the referee warmed up.</a:t>
            </a:r>
          </a:p>
        </p:txBody>
      </p:sp>
      <p:sp>
        <p:nvSpPr>
          <p:cNvPr id="24" name="Rectangle 23"/>
          <p:cNvSpPr/>
          <p:nvPr/>
        </p:nvSpPr>
        <p:spPr>
          <a:xfrm>
            <a:off x="8407724" y="4725145"/>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373319" y="6165303"/>
            <a:ext cx="11134845"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a:t>
            </a:r>
            <a:r>
              <a:rPr lang="en-GB" altLang="en-US" sz="2200" dirty="0">
                <a:ea typeface="Times New Roman" panose="02020603050405020304" pitchFamily="18" charset="0"/>
                <a:cs typeface="Calibri" panose="020F0502020204030204" pitchFamily="34" charset="0"/>
              </a:rPr>
              <a:t>While we watched</a:t>
            </a:r>
            <a:r>
              <a:rPr lang="en-GB" altLang="en-US" sz="2200" b="1" dirty="0">
                <a:ea typeface="Times New Roman" panose="02020603050405020304" pitchFamily="18" charset="0"/>
                <a:cs typeface="Calibri" panose="020F0502020204030204" pitchFamily="34" charset="0"/>
              </a:rPr>
              <a:t>,</a:t>
            </a:r>
            <a:r>
              <a:rPr lang="en-GB" altLang="en-US" sz="2200" dirty="0">
                <a:ea typeface="Times New Roman" panose="02020603050405020304" pitchFamily="18" charset="0"/>
                <a:cs typeface="Calibri" panose="020F0502020204030204" pitchFamily="34" charset="0"/>
              </a:rPr>
              <a:t> the footballers</a:t>
            </a:r>
            <a:r>
              <a:rPr lang="en-GB" altLang="en-US" sz="2200" b="1" dirty="0">
                <a:ea typeface="Times New Roman" panose="02020603050405020304" pitchFamily="18" charset="0"/>
                <a:cs typeface="Calibri" panose="020F0502020204030204" pitchFamily="34" charset="0"/>
              </a:rPr>
              <a:t>, </a:t>
            </a:r>
            <a:r>
              <a:rPr lang="en-GB" altLang="en-US" sz="2200" dirty="0">
                <a:ea typeface="Times New Roman" panose="02020603050405020304" pitchFamily="18" charset="0"/>
                <a:cs typeface="Calibri" panose="020F0502020204030204" pitchFamily="34" charset="0"/>
              </a:rPr>
              <a:t>the linesmen and the referee warmed up.</a:t>
            </a:r>
          </a:p>
          <a:p>
            <a:pPr algn="ctr" eaLnBrk="0" fontAlgn="base" hangingPunct="0">
              <a:spcBef>
                <a:spcPct val="0"/>
              </a:spcBef>
              <a:spcAft>
                <a:spcPct val="0"/>
              </a:spcAft>
            </a:pPr>
            <a:endParaRPr lang="en-GB" altLang="en-US" sz="2200" i="1" dirty="0"/>
          </a:p>
          <a:p>
            <a:pPr eaLnBrk="0" fontAlgn="base" hangingPunct="0">
              <a:spcBef>
                <a:spcPct val="0"/>
              </a:spcBef>
              <a:spcAft>
                <a:spcPct val="0"/>
              </a:spcAft>
            </a:pPr>
            <a:endParaRPr lang="en-GB" altLang="en-US" sz="2200" i="1" dirty="0"/>
          </a:p>
        </p:txBody>
      </p:sp>
      <p:pic>
        <p:nvPicPr>
          <p:cNvPr id="11" name="Picture 10">
            <a:extLst>
              <a:ext uri="{FF2B5EF4-FFF2-40B4-BE49-F238E27FC236}">
                <a16:creationId xmlns:a16="http://schemas.microsoft.com/office/drawing/2014/main" id="{6CF5552D-ADB3-3940-83C0-BA00C8E2F5D6}"/>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2EF3A525-14F7-454A-93E3-5464B8A7601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9708391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2 – questions</a:t>
            </a:r>
          </a:p>
        </p:txBody>
      </p:sp>
      <p:sp>
        <p:nvSpPr>
          <p:cNvPr id="8" name="Rectangle 13"/>
          <p:cNvSpPr>
            <a:spLocks noChangeArrowheads="1"/>
          </p:cNvSpPr>
          <p:nvPr/>
        </p:nvSpPr>
        <p:spPr bwMode="auto">
          <a:xfrm>
            <a:off x="2083444" y="1603539"/>
            <a:ext cx="7928658"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Circle the </a:t>
            </a:r>
            <a:r>
              <a:rPr lang="en-GB" altLang="en-US" sz="2200" b="1" dirty="0">
                <a:ea typeface="Times New Roman" panose="02020603050405020304" pitchFamily="18" charset="0"/>
                <a:cs typeface="Calibri" panose="020F0502020204030204" pitchFamily="34" charset="0"/>
              </a:rPr>
              <a:t>two</a:t>
            </a:r>
            <a:r>
              <a:rPr lang="en-GB" altLang="en-US" sz="2200" dirty="0">
                <a:ea typeface="Times New Roman" panose="02020603050405020304" pitchFamily="18" charset="0"/>
                <a:cs typeface="Calibri" panose="020F0502020204030204" pitchFamily="34" charset="0"/>
              </a:rPr>
              <a:t> words in the sentence that are </a:t>
            </a:r>
            <a:r>
              <a:rPr lang="en-GB" altLang="en-US" sz="2200" b="1" dirty="0">
                <a:ea typeface="Times New Roman" panose="02020603050405020304" pitchFamily="18" charset="0"/>
                <a:cs typeface="Calibri" panose="020F0502020204030204" pitchFamily="34" charset="0"/>
              </a:rPr>
              <a:t>synonyms</a:t>
            </a:r>
            <a:r>
              <a:rPr lang="en-GB" altLang="en-US" sz="2200" dirty="0">
                <a:ea typeface="Times New Roman" panose="02020603050405020304" pitchFamily="18" charset="0"/>
                <a:cs typeface="Calibri" panose="020F0502020204030204" pitchFamily="34" charset="0"/>
              </a:rPr>
              <a:t> of each other.</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2187615" y="3115707"/>
            <a:ext cx="7928658"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Beth was desperate to keep her secret den concealed; the tree house was veiled by a dense shroud of leaves which hung protectively around it.</a:t>
            </a:r>
            <a:endParaRPr lang="en-GB" altLang="en-US" sz="2200" dirty="0">
              <a:cs typeface="Calibri" panose="020F0502020204030204" pitchFamily="34" charset="0"/>
            </a:endParaRPr>
          </a:p>
        </p:txBody>
      </p:sp>
      <p:sp>
        <p:nvSpPr>
          <p:cNvPr id="24" name="Rectangle 23"/>
          <p:cNvSpPr/>
          <p:nvPr/>
        </p:nvSpPr>
        <p:spPr>
          <a:xfrm>
            <a:off x="8407724" y="443072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524000" y="6168492"/>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Write an antonym for </a:t>
            </a:r>
            <a:r>
              <a:rPr lang="en-GB" altLang="en-US" sz="2200" b="1" i="1" u="sng" dirty="0">
                <a:ea typeface="Times New Roman" panose="02020603050405020304" pitchFamily="18" charset="0"/>
                <a:cs typeface="Calibri" panose="020F0502020204030204" pitchFamily="34" charset="0"/>
              </a:rPr>
              <a:t>dense</a:t>
            </a:r>
            <a:r>
              <a:rPr lang="en-GB" altLang="en-US" sz="2200" b="1" i="1" dirty="0">
                <a:ea typeface="Times New Roman" panose="02020603050405020304" pitchFamily="18" charset="0"/>
                <a:cs typeface="Calibri" panose="020F0502020204030204" pitchFamily="34" charset="0"/>
              </a:rPr>
              <a:t>.</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11" name="Picture 10">
            <a:extLst>
              <a:ext uri="{FF2B5EF4-FFF2-40B4-BE49-F238E27FC236}">
                <a16:creationId xmlns:a16="http://schemas.microsoft.com/office/drawing/2014/main" id="{987779ED-4515-0F49-A591-1F0811060298}"/>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D123E219-E275-46A5-BB44-BDC2147352E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2099251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2 – answers</a:t>
            </a:r>
          </a:p>
        </p:txBody>
      </p:sp>
      <p:sp>
        <p:nvSpPr>
          <p:cNvPr id="8" name="Rectangle 13"/>
          <p:cNvSpPr>
            <a:spLocks noChangeArrowheads="1"/>
          </p:cNvSpPr>
          <p:nvPr/>
        </p:nvSpPr>
        <p:spPr bwMode="auto">
          <a:xfrm>
            <a:off x="2083444" y="1603539"/>
            <a:ext cx="7928658"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Circle the </a:t>
            </a:r>
            <a:r>
              <a:rPr lang="en-GB" altLang="en-US" sz="2200" b="1" dirty="0">
                <a:ea typeface="Times New Roman" panose="02020603050405020304" pitchFamily="18" charset="0"/>
                <a:cs typeface="Calibri" panose="020F0502020204030204" pitchFamily="34" charset="0"/>
              </a:rPr>
              <a:t>two</a:t>
            </a:r>
            <a:r>
              <a:rPr lang="en-GB" altLang="en-US" sz="2200" dirty="0">
                <a:ea typeface="Times New Roman" panose="02020603050405020304" pitchFamily="18" charset="0"/>
                <a:cs typeface="Calibri" panose="020F0502020204030204" pitchFamily="34" charset="0"/>
              </a:rPr>
              <a:t> words in the sentence that are </a:t>
            </a:r>
            <a:r>
              <a:rPr lang="en-GB" altLang="en-US" sz="2200" b="1" dirty="0">
                <a:ea typeface="Times New Roman" panose="02020603050405020304" pitchFamily="18" charset="0"/>
                <a:cs typeface="Calibri" panose="020F0502020204030204" pitchFamily="34" charset="0"/>
              </a:rPr>
              <a:t>synonyms</a:t>
            </a:r>
            <a:r>
              <a:rPr lang="en-GB" altLang="en-US" sz="2200" dirty="0">
                <a:ea typeface="Times New Roman" panose="02020603050405020304" pitchFamily="18" charset="0"/>
                <a:cs typeface="Calibri" panose="020F0502020204030204" pitchFamily="34" charset="0"/>
              </a:rPr>
              <a:t> of each other.</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2187615" y="3115707"/>
            <a:ext cx="7928658"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Beth was desperate to keep her secret den concealed; the tree house was veiled by a dense shroud of leaves which hung protectively around it.</a:t>
            </a:r>
            <a:endParaRPr lang="en-GB" altLang="en-US" sz="2200" dirty="0">
              <a:cs typeface="Calibri" panose="020F0502020204030204" pitchFamily="34" charset="0"/>
            </a:endParaRPr>
          </a:p>
        </p:txBody>
      </p:sp>
      <p:sp>
        <p:nvSpPr>
          <p:cNvPr id="24" name="Rectangle 23"/>
          <p:cNvSpPr/>
          <p:nvPr/>
        </p:nvSpPr>
        <p:spPr>
          <a:xfrm>
            <a:off x="8407724" y="443072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524000" y="6168492"/>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thin, sparse</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11" name="Picture 10">
            <a:extLst>
              <a:ext uri="{FF2B5EF4-FFF2-40B4-BE49-F238E27FC236}">
                <a16:creationId xmlns:a16="http://schemas.microsoft.com/office/drawing/2014/main" id="{987779ED-4515-0F49-A591-1F0811060298}"/>
              </a:ext>
            </a:extLst>
          </p:cNvPr>
          <p:cNvPicPr>
            <a:picLocks noChangeAspect="1"/>
          </p:cNvPicPr>
          <p:nvPr/>
        </p:nvPicPr>
        <p:blipFill>
          <a:blip r:embed="rId2"/>
          <a:stretch>
            <a:fillRect/>
          </a:stretch>
        </p:blipFill>
        <p:spPr>
          <a:xfrm>
            <a:off x="10668000" y="470599"/>
            <a:ext cx="1234846" cy="826857"/>
          </a:xfrm>
          <a:prstGeom prst="rect">
            <a:avLst/>
          </a:prstGeom>
        </p:spPr>
      </p:pic>
      <p:sp>
        <p:nvSpPr>
          <p:cNvPr id="9" name="Oval 8">
            <a:extLst>
              <a:ext uri="{FF2B5EF4-FFF2-40B4-BE49-F238E27FC236}">
                <a16:creationId xmlns:a16="http://schemas.microsoft.com/office/drawing/2014/main" id="{9AB58A44-4081-4BBB-882A-B5E28F2F9564}"/>
              </a:ext>
            </a:extLst>
          </p:cNvPr>
          <p:cNvSpPr/>
          <p:nvPr/>
        </p:nvSpPr>
        <p:spPr>
          <a:xfrm>
            <a:off x="7090886" y="3176091"/>
            <a:ext cx="1316838" cy="33855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31AF9AE5-77D8-48FB-A56F-3649797F87CE}"/>
              </a:ext>
            </a:extLst>
          </p:cNvPr>
          <p:cNvSpPr/>
          <p:nvPr/>
        </p:nvSpPr>
        <p:spPr>
          <a:xfrm>
            <a:off x="3427204" y="3514650"/>
            <a:ext cx="867004" cy="33855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extLst>
              <a:ext uri="{FF2B5EF4-FFF2-40B4-BE49-F238E27FC236}">
                <a16:creationId xmlns:a16="http://schemas.microsoft.com/office/drawing/2014/main" id="{11ADB9ED-7F38-4CFD-8431-810DBE38BC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1742944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3 – questions</a:t>
            </a:r>
          </a:p>
        </p:txBody>
      </p:sp>
      <p:sp>
        <p:nvSpPr>
          <p:cNvPr id="8" name="Rectangle 13"/>
          <p:cNvSpPr>
            <a:spLocks noChangeArrowheads="1"/>
          </p:cNvSpPr>
          <p:nvPr/>
        </p:nvSpPr>
        <p:spPr bwMode="auto">
          <a:xfrm>
            <a:off x="2557702" y="1399547"/>
            <a:ext cx="7461794"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Which sentence uses the underlined word as a </a:t>
            </a:r>
            <a:r>
              <a:rPr lang="en-GB" altLang="en-US" sz="2200" b="1" dirty="0">
                <a:ea typeface="Times New Roman" panose="02020603050405020304" pitchFamily="18" charset="0"/>
                <a:cs typeface="Calibri" panose="020F0502020204030204" pitchFamily="34" charset="0"/>
              </a:rPr>
              <a:t>noun</a:t>
            </a:r>
            <a:r>
              <a:rPr lang="en-GB" altLang="en-US" sz="2200" dirty="0">
                <a:ea typeface="Times New Roman" panose="02020603050405020304" pitchFamily="18" charset="0"/>
                <a:cs typeface="Calibri" panose="020F0502020204030204" pitchFamily="34" charset="0"/>
              </a:rPr>
              <a:t>?</a:t>
            </a:r>
            <a:endParaRPr lang="en-GB" altLang="en-US" sz="2200" dirty="0"/>
          </a:p>
        </p:txBody>
      </p:sp>
      <p:sp>
        <p:nvSpPr>
          <p:cNvPr id="37" name="Rectangle 13"/>
          <p:cNvSpPr>
            <a:spLocks noChangeArrowheads="1"/>
          </p:cNvSpPr>
          <p:nvPr/>
        </p:nvSpPr>
        <p:spPr bwMode="auto">
          <a:xfrm>
            <a:off x="77164" y="6304002"/>
            <a:ext cx="12037671"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Write two sentences: one which uses ‘rose’ as a verb and one which uses ‘rose’ as a noun.</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grpSp>
        <p:nvGrpSpPr>
          <p:cNvPr id="20" name="Group 19"/>
          <p:cNvGrpSpPr/>
          <p:nvPr/>
        </p:nvGrpSpPr>
        <p:grpSpPr>
          <a:xfrm>
            <a:off x="9123078" y="2065554"/>
            <a:ext cx="1859746" cy="3905066"/>
            <a:chOff x="7110309" y="2132856"/>
            <a:chExt cx="1859746" cy="3905066"/>
          </a:xfrm>
        </p:grpSpPr>
        <p:grpSp>
          <p:nvGrpSpPr>
            <p:cNvPr id="21" name="Group 20"/>
            <p:cNvGrpSpPr/>
            <p:nvPr/>
          </p:nvGrpSpPr>
          <p:grpSpPr>
            <a:xfrm>
              <a:off x="7110309" y="2132856"/>
              <a:ext cx="1143262" cy="2966718"/>
              <a:chOff x="7110309" y="2132856"/>
              <a:chExt cx="1143262" cy="2966718"/>
            </a:xfrm>
          </p:grpSpPr>
          <p:grpSp>
            <p:nvGrpSpPr>
              <p:cNvPr id="23" name="Group 22"/>
              <p:cNvGrpSpPr/>
              <p:nvPr/>
            </p:nvGrpSpPr>
            <p:grpSpPr>
              <a:xfrm>
                <a:off x="7455015" y="2703983"/>
                <a:ext cx="443007" cy="2395591"/>
                <a:chOff x="0" y="-69120"/>
                <a:chExt cx="219657" cy="1303797"/>
              </a:xfrm>
            </p:grpSpPr>
            <p:sp>
              <p:nvSpPr>
                <p:cNvPr id="26" name="Rectangle 25"/>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1</a:t>
                  </a:r>
                </a:p>
              </p:txBody>
            </p:sp>
            <p:sp>
              <p:nvSpPr>
                <p:cNvPr id="28" name="Rectangle 27"/>
                <p:cNvSpPr/>
                <p:nvPr/>
              </p:nvSpPr>
              <p:spPr>
                <a:xfrm>
                  <a:off x="6297" y="289291"/>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2</a:t>
                  </a:r>
                </a:p>
              </p:txBody>
            </p:sp>
            <p:sp>
              <p:nvSpPr>
                <p:cNvPr id="32" name="Rectangle 31"/>
                <p:cNvSpPr/>
                <p:nvPr/>
              </p:nvSpPr>
              <p:spPr>
                <a:xfrm>
                  <a:off x="5434" y="657063"/>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3</a:t>
                  </a:r>
                </a:p>
              </p:txBody>
            </p:sp>
            <p:sp>
              <p:nvSpPr>
                <p:cNvPr id="33" name="Rectangle 32"/>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4</a:t>
                  </a:r>
                </a:p>
              </p:txBody>
            </p:sp>
          </p:grpSp>
          <p:sp>
            <p:nvSpPr>
              <p:cNvPr id="25" name="Rectangle 24"/>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22" name="Rectangle 21"/>
            <p:cNvSpPr/>
            <p:nvPr/>
          </p:nvSpPr>
          <p:spPr>
            <a:xfrm>
              <a:off x="7885322" y="5268481"/>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34" name="Rectangle 14"/>
          <p:cNvSpPr>
            <a:spLocks noChangeArrowheads="1"/>
          </p:cNvSpPr>
          <p:nvPr/>
        </p:nvSpPr>
        <p:spPr bwMode="auto">
          <a:xfrm>
            <a:off x="2599741" y="2618985"/>
            <a:ext cx="7419755"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cs typeface="Calibri" panose="020F0502020204030204" pitchFamily="34" charset="0"/>
              </a:rPr>
              <a:t>Dogs come in all </a:t>
            </a:r>
            <a:r>
              <a:rPr lang="en-GB" altLang="en-US" sz="2200" u="sng" dirty="0">
                <a:cs typeface="Calibri" panose="020F0502020204030204" pitchFamily="34" charset="0"/>
              </a:rPr>
              <a:t>shapes</a:t>
            </a:r>
            <a:r>
              <a:rPr lang="en-GB" altLang="en-US" sz="2200" dirty="0">
                <a:cs typeface="Calibri" panose="020F0502020204030204" pitchFamily="34" charset="0"/>
              </a:rPr>
              <a:t> and sizes.</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Authors spend a </a:t>
            </a:r>
            <a:r>
              <a:rPr lang="en-GB" altLang="en-US" sz="2200" u="sng" dirty="0">
                <a:cs typeface="Calibri" panose="020F0502020204030204" pitchFamily="34" charset="0"/>
              </a:rPr>
              <a:t>long</a:t>
            </a:r>
            <a:r>
              <a:rPr lang="en-GB" altLang="en-US" sz="2200" dirty="0">
                <a:cs typeface="Calibri" panose="020F0502020204030204" pitchFamily="34" charset="0"/>
              </a:rPr>
              <a:t> time planning their writing.  </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Where is my </a:t>
            </a:r>
            <a:r>
              <a:rPr lang="en-GB" altLang="en-US" sz="2200" u="sng" dirty="0">
                <a:cs typeface="Calibri" panose="020F0502020204030204" pitchFamily="34" charset="0"/>
              </a:rPr>
              <a:t>orange</a:t>
            </a:r>
            <a:r>
              <a:rPr lang="en-GB" altLang="en-US" sz="2200" dirty="0">
                <a:cs typeface="Calibri" panose="020F0502020204030204" pitchFamily="34" charset="0"/>
              </a:rPr>
              <a:t> pen?</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Please </a:t>
            </a:r>
            <a:r>
              <a:rPr lang="en-GB" altLang="en-US" sz="2200" u="sng" dirty="0">
                <a:cs typeface="Calibri" panose="020F0502020204030204" pitchFamily="34" charset="0"/>
              </a:rPr>
              <a:t>book</a:t>
            </a:r>
            <a:r>
              <a:rPr lang="en-GB" altLang="en-US" sz="2200" dirty="0">
                <a:cs typeface="Calibri" panose="020F0502020204030204" pitchFamily="34" charset="0"/>
              </a:rPr>
              <a:t> us tickets for the show.</a:t>
            </a:r>
          </a:p>
          <a:p>
            <a:pPr eaLnBrk="0" fontAlgn="base" hangingPunct="0">
              <a:spcBef>
                <a:spcPct val="0"/>
              </a:spcBef>
              <a:spcAft>
                <a:spcPct val="0"/>
              </a:spcAft>
            </a:pPr>
            <a:endParaRPr lang="en-GB" altLang="en-US" sz="2200" dirty="0"/>
          </a:p>
        </p:txBody>
      </p:sp>
      <p:pic>
        <p:nvPicPr>
          <p:cNvPr id="19" name="Picture 18">
            <a:extLst>
              <a:ext uri="{FF2B5EF4-FFF2-40B4-BE49-F238E27FC236}">
                <a16:creationId xmlns:a16="http://schemas.microsoft.com/office/drawing/2014/main" id="{0E92F2C7-6F69-C94A-B9B6-C5A91DCF5B60}"/>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4" name="Picture 23">
            <a:extLst>
              <a:ext uri="{FF2B5EF4-FFF2-40B4-BE49-F238E27FC236}">
                <a16:creationId xmlns:a16="http://schemas.microsoft.com/office/drawing/2014/main" id="{ADE1A2E8-6F64-43BE-8206-3A063BAC459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1175554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3 – answers</a:t>
            </a:r>
          </a:p>
        </p:txBody>
      </p:sp>
      <p:sp>
        <p:nvSpPr>
          <p:cNvPr id="8" name="Rectangle 13"/>
          <p:cNvSpPr>
            <a:spLocks noChangeArrowheads="1"/>
          </p:cNvSpPr>
          <p:nvPr/>
        </p:nvSpPr>
        <p:spPr bwMode="auto">
          <a:xfrm>
            <a:off x="2557702" y="1399547"/>
            <a:ext cx="7461794"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Which sentence uses the underlined word as a </a:t>
            </a:r>
            <a:r>
              <a:rPr lang="en-GB" altLang="en-US" sz="2200" b="1" dirty="0">
                <a:ea typeface="Times New Roman" panose="02020603050405020304" pitchFamily="18" charset="0"/>
                <a:cs typeface="Calibri" panose="020F0502020204030204" pitchFamily="34" charset="0"/>
              </a:rPr>
              <a:t>noun</a:t>
            </a:r>
            <a:r>
              <a:rPr lang="en-GB" altLang="en-US" sz="2200" dirty="0">
                <a:ea typeface="Times New Roman" panose="02020603050405020304" pitchFamily="18" charset="0"/>
                <a:cs typeface="Calibri" panose="020F0502020204030204" pitchFamily="34" charset="0"/>
              </a:rPr>
              <a:t>?</a:t>
            </a:r>
            <a:endParaRPr lang="en-GB" altLang="en-US" sz="2200" dirty="0"/>
          </a:p>
        </p:txBody>
      </p:sp>
      <p:sp>
        <p:nvSpPr>
          <p:cNvPr id="37" name="Rectangle 13"/>
          <p:cNvSpPr>
            <a:spLocks noChangeArrowheads="1"/>
          </p:cNvSpPr>
          <p:nvPr/>
        </p:nvSpPr>
        <p:spPr bwMode="auto">
          <a:xfrm>
            <a:off x="77164" y="6304002"/>
            <a:ext cx="12037671"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The smoke rose from the chimney. The rose smelled beautiful.</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grpSp>
        <p:nvGrpSpPr>
          <p:cNvPr id="20" name="Group 19"/>
          <p:cNvGrpSpPr/>
          <p:nvPr/>
        </p:nvGrpSpPr>
        <p:grpSpPr>
          <a:xfrm>
            <a:off x="9123078" y="2065554"/>
            <a:ext cx="1859746" cy="3905066"/>
            <a:chOff x="7110309" y="2132856"/>
            <a:chExt cx="1859746" cy="3905066"/>
          </a:xfrm>
        </p:grpSpPr>
        <p:grpSp>
          <p:nvGrpSpPr>
            <p:cNvPr id="21" name="Group 20"/>
            <p:cNvGrpSpPr/>
            <p:nvPr/>
          </p:nvGrpSpPr>
          <p:grpSpPr>
            <a:xfrm>
              <a:off x="7110309" y="2132856"/>
              <a:ext cx="1143262" cy="2966718"/>
              <a:chOff x="7110309" y="2132856"/>
              <a:chExt cx="1143262" cy="2966718"/>
            </a:xfrm>
          </p:grpSpPr>
          <p:grpSp>
            <p:nvGrpSpPr>
              <p:cNvPr id="23" name="Group 22"/>
              <p:cNvGrpSpPr/>
              <p:nvPr/>
            </p:nvGrpSpPr>
            <p:grpSpPr>
              <a:xfrm>
                <a:off x="7455015" y="2703983"/>
                <a:ext cx="443007" cy="2395591"/>
                <a:chOff x="0" y="-69120"/>
                <a:chExt cx="219657" cy="1303797"/>
              </a:xfrm>
            </p:grpSpPr>
            <p:sp>
              <p:nvSpPr>
                <p:cNvPr id="26" name="Rectangle 25"/>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28" name="Rectangle 27"/>
                <p:cNvSpPr/>
                <p:nvPr/>
              </p:nvSpPr>
              <p:spPr>
                <a:xfrm>
                  <a:off x="6297" y="289291"/>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32" name="Rectangle 31"/>
                <p:cNvSpPr/>
                <p:nvPr/>
              </p:nvSpPr>
              <p:spPr>
                <a:xfrm>
                  <a:off x="5434" y="657063"/>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33" name="Rectangle 32"/>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grpSp>
          <p:sp>
            <p:nvSpPr>
              <p:cNvPr id="25" name="Rectangle 24"/>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22" name="Rectangle 21"/>
            <p:cNvSpPr/>
            <p:nvPr/>
          </p:nvSpPr>
          <p:spPr>
            <a:xfrm>
              <a:off x="7885322" y="5268481"/>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34" name="Rectangle 14"/>
          <p:cNvSpPr>
            <a:spLocks noChangeArrowheads="1"/>
          </p:cNvSpPr>
          <p:nvPr/>
        </p:nvSpPr>
        <p:spPr bwMode="auto">
          <a:xfrm>
            <a:off x="2599741" y="2618985"/>
            <a:ext cx="7419755"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cs typeface="Calibri" panose="020F0502020204030204" pitchFamily="34" charset="0"/>
              </a:rPr>
              <a:t>Dogs come in all </a:t>
            </a:r>
            <a:r>
              <a:rPr lang="en-GB" altLang="en-US" sz="2200" u="sng" dirty="0">
                <a:cs typeface="Calibri" panose="020F0502020204030204" pitchFamily="34" charset="0"/>
              </a:rPr>
              <a:t>shapes</a:t>
            </a:r>
            <a:r>
              <a:rPr lang="en-GB" altLang="en-US" sz="2200" dirty="0">
                <a:cs typeface="Calibri" panose="020F0502020204030204" pitchFamily="34" charset="0"/>
              </a:rPr>
              <a:t> and sizes.</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Authors spend a </a:t>
            </a:r>
            <a:r>
              <a:rPr lang="en-GB" altLang="en-US" sz="2200" u="sng" dirty="0">
                <a:cs typeface="Calibri" panose="020F0502020204030204" pitchFamily="34" charset="0"/>
              </a:rPr>
              <a:t>long</a:t>
            </a:r>
            <a:r>
              <a:rPr lang="en-GB" altLang="en-US" sz="2200" dirty="0">
                <a:cs typeface="Calibri" panose="020F0502020204030204" pitchFamily="34" charset="0"/>
              </a:rPr>
              <a:t> time planning their writing.  </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Where is my </a:t>
            </a:r>
            <a:r>
              <a:rPr lang="en-GB" altLang="en-US" sz="2200" u="sng" dirty="0">
                <a:cs typeface="Calibri" panose="020F0502020204030204" pitchFamily="34" charset="0"/>
              </a:rPr>
              <a:t>orange</a:t>
            </a:r>
            <a:r>
              <a:rPr lang="en-GB" altLang="en-US" sz="2200" dirty="0">
                <a:cs typeface="Calibri" panose="020F0502020204030204" pitchFamily="34" charset="0"/>
              </a:rPr>
              <a:t> pen?</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Please </a:t>
            </a:r>
            <a:r>
              <a:rPr lang="en-GB" altLang="en-US" sz="2200" u="sng" dirty="0">
                <a:cs typeface="Calibri" panose="020F0502020204030204" pitchFamily="34" charset="0"/>
              </a:rPr>
              <a:t>book</a:t>
            </a:r>
            <a:r>
              <a:rPr lang="en-GB" altLang="en-US" sz="2200" dirty="0">
                <a:cs typeface="Calibri" panose="020F0502020204030204" pitchFamily="34" charset="0"/>
              </a:rPr>
              <a:t> us tickets for the show.</a:t>
            </a:r>
          </a:p>
          <a:p>
            <a:pPr eaLnBrk="0" fontAlgn="base" hangingPunct="0">
              <a:spcBef>
                <a:spcPct val="0"/>
              </a:spcBef>
              <a:spcAft>
                <a:spcPct val="0"/>
              </a:spcAft>
            </a:pPr>
            <a:endParaRPr lang="en-GB" altLang="en-US" sz="2200" dirty="0"/>
          </a:p>
        </p:txBody>
      </p:sp>
      <p:pic>
        <p:nvPicPr>
          <p:cNvPr id="19" name="Picture 18">
            <a:extLst>
              <a:ext uri="{FF2B5EF4-FFF2-40B4-BE49-F238E27FC236}">
                <a16:creationId xmlns:a16="http://schemas.microsoft.com/office/drawing/2014/main" id="{0E92F2C7-6F69-C94A-B9B6-C5A91DCF5B60}"/>
              </a:ext>
            </a:extLst>
          </p:cNvPr>
          <p:cNvPicPr>
            <a:picLocks noChangeAspect="1"/>
          </p:cNvPicPr>
          <p:nvPr/>
        </p:nvPicPr>
        <p:blipFill>
          <a:blip r:embed="rId2"/>
          <a:stretch>
            <a:fillRect/>
          </a:stretch>
        </p:blipFill>
        <p:spPr>
          <a:xfrm>
            <a:off x="10668000" y="470599"/>
            <a:ext cx="1234846" cy="826857"/>
          </a:xfrm>
          <a:prstGeom prst="rect">
            <a:avLst/>
          </a:prstGeom>
        </p:spPr>
      </p:pic>
      <p:sp>
        <p:nvSpPr>
          <p:cNvPr id="2" name="Rectangle 1">
            <a:extLst>
              <a:ext uri="{FF2B5EF4-FFF2-40B4-BE49-F238E27FC236}">
                <a16:creationId xmlns:a16="http://schemas.microsoft.com/office/drawing/2014/main" id="{D6C7913B-7417-426E-8D29-512E98A58F1C}"/>
              </a:ext>
            </a:extLst>
          </p:cNvPr>
          <p:cNvSpPr/>
          <p:nvPr/>
        </p:nvSpPr>
        <p:spPr>
          <a:xfrm>
            <a:off x="9510993" y="2663159"/>
            <a:ext cx="365805" cy="369332"/>
          </a:xfrm>
          <a:prstGeom prst="rect">
            <a:avLst/>
          </a:prstGeom>
        </p:spPr>
        <p:txBody>
          <a:bodyPr wrap="none">
            <a:spAutoFit/>
          </a:bodyPr>
          <a:lstStyle/>
          <a:p>
            <a:pPr lvl="0" algn="ctr">
              <a:defRPr/>
            </a:pPr>
            <a:r>
              <a:rPr lang="en-GB" dirty="0">
                <a:sym typeface="Wingdings" panose="05000000000000000000" pitchFamily="2" charset="2"/>
              </a:rPr>
              <a:t></a:t>
            </a:r>
            <a:endParaRPr lang="en-GB" dirty="0"/>
          </a:p>
        </p:txBody>
      </p:sp>
      <p:pic>
        <p:nvPicPr>
          <p:cNvPr id="24" name="Picture 23">
            <a:extLst>
              <a:ext uri="{FF2B5EF4-FFF2-40B4-BE49-F238E27FC236}">
                <a16:creationId xmlns:a16="http://schemas.microsoft.com/office/drawing/2014/main" id="{C7155CE0-CFB9-4D02-8411-D9F79CCE3AB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5650772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3 – questions</a:t>
            </a:r>
          </a:p>
        </p:txBody>
      </p:sp>
      <p:sp>
        <p:nvSpPr>
          <p:cNvPr id="8" name="Rectangle 13"/>
          <p:cNvSpPr>
            <a:spLocks noChangeArrowheads="1"/>
          </p:cNvSpPr>
          <p:nvPr/>
        </p:nvSpPr>
        <p:spPr bwMode="auto">
          <a:xfrm>
            <a:off x="1713053" y="1909419"/>
            <a:ext cx="934077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a:t>
            </a:r>
            <a:r>
              <a:rPr lang="en-GB" sz="2200" dirty="0"/>
              <a:t>Max wants to know whether the film is showing at the cinema tomorrow. Write the question that he could ask to find out. </a:t>
            </a:r>
          </a:p>
          <a:p>
            <a:pPr eaLnBrk="0" fontAlgn="base" hangingPunct="0">
              <a:spcBef>
                <a:spcPct val="0"/>
              </a:spcBef>
              <a:spcAft>
                <a:spcPct val="0"/>
              </a:spcAft>
            </a:pPr>
            <a:endParaRPr lang="en-GB" sz="2200" dirty="0"/>
          </a:p>
          <a:p>
            <a:pPr eaLnBrk="0" fontAlgn="base" hangingPunct="0">
              <a:spcBef>
                <a:spcPct val="0"/>
              </a:spcBef>
              <a:spcAft>
                <a:spcPct val="0"/>
              </a:spcAft>
            </a:pPr>
            <a:r>
              <a:rPr lang="en-GB" sz="2200" dirty="0"/>
              <a:t>Remember to punctuate your sentence correctly.</a:t>
            </a:r>
            <a:endParaRPr lang="en-GB" altLang="en-US" sz="2200" dirty="0">
              <a:cs typeface="Calibri" panose="020F0502020204030204" pitchFamily="34" charset="0"/>
            </a:endParaRPr>
          </a:p>
          <a:p>
            <a:pPr eaLnBrk="0" fontAlgn="base" hangingPunct="0">
              <a:spcBef>
                <a:spcPct val="0"/>
              </a:spcBef>
              <a:spcAft>
                <a:spcPct val="0"/>
              </a:spcAft>
            </a:pPr>
            <a:r>
              <a:rPr lang="en-GB" altLang="en-US" sz="1200" dirty="0">
                <a:cs typeface="Calibri" panose="020F0502020204030204" pitchFamily="34" charset="0"/>
              </a:rPr>
              <a:t> </a:t>
            </a:r>
            <a:endParaRPr lang="en-GB" altLang="en-US" sz="800" dirty="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37" name="Rectangle 13"/>
          <p:cNvSpPr>
            <a:spLocks noChangeArrowheads="1"/>
          </p:cNvSpPr>
          <p:nvPr/>
        </p:nvSpPr>
        <p:spPr bwMode="auto">
          <a:xfrm>
            <a:off x="1524000" y="6168492"/>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Write a question which could have the answer </a:t>
            </a:r>
            <a:r>
              <a:rPr lang="en-GB" altLang="en-US" sz="2200" b="1" i="1" u="sng" dirty="0">
                <a:ea typeface="Times New Roman" panose="02020603050405020304" pitchFamily="18" charset="0"/>
                <a:cs typeface="Calibri" panose="020F0502020204030204" pitchFamily="34" charset="0"/>
              </a:rPr>
              <a:t>yesterday</a:t>
            </a:r>
            <a:r>
              <a:rPr lang="en-GB" altLang="en-US" sz="2200" b="1" i="1" dirty="0">
                <a:ea typeface="Times New Roman" panose="02020603050405020304" pitchFamily="18" charset="0"/>
                <a:cs typeface="Calibri" panose="020F0502020204030204" pitchFamily="34" charset="0"/>
              </a:rPr>
              <a:t>.</a:t>
            </a:r>
            <a:endParaRPr lang="en-GB" altLang="en-US" sz="2200" i="1" dirty="0"/>
          </a:p>
          <a:p>
            <a:pPr lvl="0"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lvl="0" eaLnBrk="0" fontAlgn="base" hangingPunct="0">
              <a:spcBef>
                <a:spcPct val="0"/>
              </a:spcBef>
              <a:spcAft>
                <a:spcPct val="0"/>
              </a:spcAft>
            </a:pPr>
            <a:endParaRPr lang="en-GB" altLang="en-US" sz="2200" i="1" dirty="0"/>
          </a:p>
        </p:txBody>
      </p:sp>
      <p:sp>
        <p:nvSpPr>
          <p:cNvPr id="38" name="Rectangle 14"/>
          <p:cNvSpPr>
            <a:spLocks noChangeArrowheads="1"/>
          </p:cNvSpPr>
          <p:nvPr/>
        </p:nvSpPr>
        <p:spPr bwMode="auto">
          <a:xfrm>
            <a:off x="2888868" y="3395202"/>
            <a:ext cx="6624736"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endParaRPr lang="en-GB" altLang="en-US" sz="2200" dirty="0"/>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t>__________________________________________</a:t>
            </a:r>
          </a:p>
        </p:txBody>
      </p:sp>
      <p:sp>
        <p:nvSpPr>
          <p:cNvPr id="39" name="Rectangle 38"/>
          <p:cNvSpPr/>
          <p:nvPr/>
        </p:nvSpPr>
        <p:spPr>
          <a:xfrm>
            <a:off x="8058870" y="479076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1" name="Picture 10">
            <a:extLst>
              <a:ext uri="{FF2B5EF4-FFF2-40B4-BE49-F238E27FC236}">
                <a16:creationId xmlns:a16="http://schemas.microsoft.com/office/drawing/2014/main" id="{8B9FD316-F913-DF49-B008-64F71294FE29}"/>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AD730F7D-0232-498A-BE40-CFB042F62CA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8648176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3 – answers</a:t>
            </a:r>
          </a:p>
        </p:txBody>
      </p:sp>
      <p:sp>
        <p:nvSpPr>
          <p:cNvPr id="8" name="Rectangle 13"/>
          <p:cNvSpPr>
            <a:spLocks noChangeArrowheads="1"/>
          </p:cNvSpPr>
          <p:nvPr/>
        </p:nvSpPr>
        <p:spPr bwMode="auto">
          <a:xfrm>
            <a:off x="1713053" y="1909419"/>
            <a:ext cx="934077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a:t>
            </a:r>
            <a:r>
              <a:rPr lang="en-GB" sz="2200" dirty="0"/>
              <a:t>Max wants to know whether the film is showing at the cinema tomorrow. Write the question that he could ask to find out. </a:t>
            </a:r>
          </a:p>
          <a:p>
            <a:pPr eaLnBrk="0" fontAlgn="base" hangingPunct="0">
              <a:spcBef>
                <a:spcPct val="0"/>
              </a:spcBef>
              <a:spcAft>
                <a:spcPct val="0"/>
              </a:spcAft>
            </a:pPr>
            <a:endParaRPr lang="en-GB" sz="2200" dirty="0"/>
          </a:p>
          <a:p>
            <a:pPr eaLnBrk="0" fontAlgn="base" hangingPunct="0">
              <a:spcBef>
                <a:spcPct val="0"/>
              </a:spcBef>
              <a:spcAft>
                <a:spcPct val="0"/>
              </a:spcAft>
            </a:pPr>
            <a:r>
              <a:rPr lang="en-GB" sz="2200" dirty="0"/>
              <a:t>Remember to punctuate your sentence correctly.</a:t>
            </a:r>
            <a:endParaRPr lang="en-GB" altLang="en-US" sz="2200" dirty="0">
              <a:cs typeface="Calibri" panose="020F0502020204030204" pitchFamily="34" charset="0"/>
            </a:endParaRPr>
          </a:p>
          <a:p>
            <a:pPr eaLnBrk="0" fontAlgn="base" hangingPunct="0">
              <a:spcBef>
                <a:spcPct val="0"/>
              </a:spcBef>
              <a:spcAft>
                <a:spcPct val="0"/>
              </a:spcAft>
            </a:pPr>
            <a:r>
              <a:rPr lang="en-GB" altLang="en-US" sz="1200" dirty="0">
                <a:cs typeface="Calibri" panose="020F0502020204030204" pitchFamily="34" charset="0"/>
              </a:rPr>
              <a:t> </a:t>
            </a:r>
            <a:endParaRPr lang="en-GB" altLang="en-US" sz="800" dirty="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37" name="Rectangle 13"/>
          <p:cNvSpPr>
            <a:spLocks noChangeArrowheads="1"/>
          </p:cNvSpPr>
          <p:nvPr/>
        </p:nvSpPr>
        <p:spPr bwMode="auto">
          <a:xfrm>
            <a:off x="1524000" y="6168492"/>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When was our homework due in?</a:t>
            </a:r>
            <a:endParaRPr lang="en-GB" altLang="en-US" sz="2200" i="1" dirty="0"/>
          </a:p>
          <a:p>
            <a:pPr lvl="0"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lvl="0" eaLnBrk="0" fontAlgn="base" hangingPunct="0">
              <a:spcBef>
                <a:spcPct val="0"/>
              </a:spcBef>
              <a:spcAft>
                <a:spcPct val="0"/>
              </a:spcAft>
            </a:pPr>
            <a:endParaRPr lang="en-GB" altLang="en-US" sz="2200" i="1" dirty="0"/>
          </a:p>
        </p:txBody>
      </p:sp>
      <p:sp>
        <p:nvSpPr>
          <p:cNvPr id="38" name="Rectangle 14"/>
          <p:cNvSpPr>
            <a:spLocks noChangeArrowheads="1"/>
          </p:cNvSpPr>
          <p:nvPr/>
        </p:nvSpPr>
        <p:spPr bwMode="auto">
          <a:xfrm>
            <a:off x="3583349" y="3786856"/>
            <a:ext cx="6624736"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b="1" dirty="0"/>
              <a:t>Is the film showing at the cinema tomorrow?</a:t>
            </a:r>
          </a:p>
        </p:txBody>
      </p:sp>
      <p:sp>
        <p:nvSpPr>
          <p:cNvPr id="39" name="Rectangle 38"/>
          <p:cNvSpPr/>
          <p:nvPr/>
        </p:nvSpPr>
        <p:spPr>
          <a:xfrm>
            <a:off x="8058870" y="479076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1" name="Picture 10">
            <a:extLst>
              <a:ext uri="{FF2B5EF4-FFF2-40B4-BE49-F238E27FC236}">
                <a16:creationId xmlns:a16="http://schemas.microsoft.com/office/drawing/2014/main" id="{8B9FD316-F913-DF49-B008-64F71294FE29}"/>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B6AAAEEF-0EFF-42DF-AA03-FDDCBB5153E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4309154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3 – questions</a:t>
            </a:r>
          </a:p>
        </p:txBody>
      </p:sp>
      <p:sp>
        <p:nvSpPr>
          <p:cNvPr id="8" name="Rectangle 13"/>
          <p:cNvSpPr>
            <a:spLocks noChangeArrowheads="1"/>
          </p:cNvSpPr>
          <p:nvPr/>
        </p:nvSpPr>
        <p:spPr bwMode="auto">
          <a:xfrm>
            <a:off x="2927648" y="1603539"/>
            <a:ext cx="72008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a:t>
            </a:r>
            <a:r>
              <a:rPr lang="en-GB" altLang="en-US" sz="2200" dirty="0">
                <a:latin typeface="Calibri" panose="020F0502020204030204" pitchFamily="34" charset="0"/>
                <a:ea typeface="Times New Roman" panose="02020603050405020304" pitchFamily="18" charset="0"/>
                <a:cs typeface="Calibri" panose="020F0502020204030204" pitchFamily="34" charset="0"/>
              </a:rPr>
              <a:t>Write the correct label in each box.</a:t>
            </a:r>
            <a:endParaRPr lang="en-GB" altLang="en-US" sz="2200" dirty="0"/>
          </a:p>
          <a:p>
            <a:pPr lvl="0" eaLnBrk="0" fontAlgn="base" hangingPunct="0">
              <a:spcBef>
                <a:spcPct val="0"/>
              </a:spcBef>
              <a:spcAft>
                <a:spcPct val="0"/>
              </a:spcAft>
            </a:pPr>
            <a:endParaRPr lang="en-GB" altLang="en-US" sz="2200" dirty="0">
              <a:latin typeface="Arial" panose="020B0604020202020204" pitchFamily="34" charset="0"/>
            </a:endParaRPr>
          </a:p>
          <a:p>
            <a:pPr eaLnBrk="0" fontAlgn="base" hangingPunct="0">
              <a:spcBef>
                <a:spcPct val="0"/>
              </a:spcBef>
              <a:spcAft>
                <a:spcPct val="0"/>
              </a:spcAft>
            </a:pPr>
            <a:endParaRPr lang="en-GB" altLang="en-US" sz="2200" dirty="0"/>
          </a:p>
        </p:txBody>
      </p:sp>
      <p:sp>
        <p:nvSpPr>
          <p:cNvPr id="24" name="Rectangle 23"/>
          <p:cNvSpPr/>
          <p:nvPr/>
        </p:nvSpPr>
        <p:spPr>
          <a:xfrm>
            <a:off x="8407724" y="5078795"/>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524000" y="6209436"/>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Add a subordinate clause to the sentence.</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grpSp>
        <p:nvGrpSpPr>
          <p:cNvPr id="26" name="Group 25"/>
          <p:cNvGrpSpPr/>
          <p:nvPr/>
        </p:nvGrpSpPr>
        <p:grpSpPr>
          <a:xfrm>
            <a:off x="3182407" y="4050179"/>
            <a:ext cx="410051" cy="724679"/>
            <a:chOff x="0" y="0"/>
            <a:chExt cx="213360" cy="403860"/>
          </a:xfrm>
        </p:grpSpPr>
        <p:sp>
          <p:nvSpPr>
            <p:cNvPr id="27" name="Rectangle 26"/>
            <p:cNvSpPr/>
            <p:nvPr/>
          </p:nvSpPr>
          <p:spPr>
            <a:xfrm>
              <a:off x="0" y="19050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b="1" dirty="0"/>
                <a:t>1</a:t>
              </a:r>
            </a:p>
          </p:txBody>
        </p:sp>
        <p:cxnSp>
          <p:nvCxnSpPr>
            <p:cNvPr id="28" name="Straight Arrow Connector 27"/>
            <p:cNvCxnSpPr/>
            <p:nvPr/>
          </p:nvCxnSpPr>
          <p:spPr>
            <a:xfrm flipV="1">
              <a:off x="99060" y="0"/>
              <a:ext cx="0" cy="19050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9" name="Rectangle 8"/>
          <p:cNvSpPr/>
          <p:nvPr/>
        </p:nvSpPr>
        <p:spPr>
          <a:xfrm>
            <a:off x="3111129" y="3662770"/>
            <a:ext cx="6381328" cy="430887"/>
          </a:xfrm>
          <a:prstGeom prst="rect">
            <a:avLst/>
          </a:prstGeom>
        </p:spPr>
        <p:txBody>
          <a:bodyPr wrap="square">
            <a:spAutoFit/>
          </a:bodyPr>
          <a:lstStyle/>
          <a:p>
            <a:r>
              <a:rPr lang="en-GB" sz="2200" dirty="0"/>
              <a:t>The delayed plane was soon ready to take off.</a:t>
            </a:r>
          </a:p>
        </p:txBody>
      </p:sp>
      <p:grpSp>
        <p:nvGrpSpPr>
          <p:cNvPr id="38" name="Group 37"/>
          <p:cNvGrpSpPr/>
          <p:nvPr/>
        </p:nvGrpSpPr>
        <p:grpSpPr>
          <a:xfrm>
            <a:off x="5912916" y="4064528"/>
            <a:ext cx="410051" cy="724679"/>
            <a:chOff x="0" y="0"/>
            <a:chExt cx="213360" cy="403860"/>
          </a:xfrm>
        </p:grpSpPr>
        <p:sp>
          <p:nvSpPr>
            <p:cNvPr id="39" name="Rectangle 38"/>
            <p:cNvSpPr/>
            <p:nvPr/>
          </p:nvSpPr>
          <p:spPr>
            <a:xfrm>
              <a:off x="0" y="19050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cxnSp>
          <p:nvCxnSpPr>
            <p:cNvPr id="40" name="Straight Arrow Connector 39"/>
            <p:cNvCxnSpPr/>
            <p:nvPr/>
          </p:nvCxnSpPr>
          <p:spPr>
            <a:xfrm flipV="1">
              <a:off x="99060" y="0"/>
              <a:ext cx="0" cy="19050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1" name="Group 40"/>
          <p:cNvGrpSpPr/>
          <p:nvPr/>
        </p:nvGrpSpPr>
        <p:grpSpPr>
          <a:xfrm>
            <a:off x="6640106" y="4064528"/>
            <a:ext cx="410051" cy="724679"/>
            <a:chOff x="0" y="0"/>
            <a:chExt cx="213360" cy="403860"/>
          </a:xfrm>
        </p:grpSpPr>
        <p:sp>
          <p:nvSpPr>
            <p:cNvPr id="42" name="Rectangle 41"/>
            <p:cNvSpPr/>
            <p:nvPr/>
          </p:nvSpPr>
          <p:spPr>
            <a:xfrm>
              <a:off x="0" y="19050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cxnSp>
          <p:nvCxnSpPr>
            <p:cNvPr id="43" name="Straight Arrow Connector 42"/>
            <p:cNvCxnSpPr/>
            <p:nvPr/>
          </p:nvCxnSpPr>
          <p:spPr>
            <a:xfrm flipV="1">
              <a:off x="99060" y="0"/>
              <a:ext cx="0" cy="19050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4" name="Group 43"/>
          <p:cNvGrpSpPr/>
          <p:nvPr/>
        </p:nvGrpSpPr>
        <p:grpSpPr>
          <a:xfrm>
            <a:off x="5344215" y="4056938"/>
            <a:ext cx="410051" cy="724679"/>
            <a:chOff x="0" y="0"/>
            <a:chExt cx="213360" cy="403860"/>
          </a:xfrm>
        </p:grpSpPr>
        <p:sp>
          <p:nvSpPr>
            <p:cNvPr id="45" name="Rectangle 44"/>
            <p:cNvSpPr/>
            <p:nvPr/>
          </p:nvSpPr>
          <p:spPr>
            <a:xfrm>
              <a:off x="0" y="19050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cxnSp>
          <p:nvCxnSpPr>
            <p:cNvPr id="46" name="Straight Arrow Connector 45"/>
            <p:cNvCxnSpPr/>
            <p:nvPr/>
          </p:nvCxnSpPr>
          <p:spPr>
            <a:xfrm flipV="1">
              <a:off x="99060" y="0"/>
              <a:ext cx="0" cy="19050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5" name="Table 24"/>
          <p:cNvGraphicFramePr>
            <a:graphicFrameLocks noGrp="1"/>
          </p:cNvGraphicFramePr>
          <p:nvPr>
            <p:extLst>
              <p:ext uri="{D42A27DB-BD31-4B8C-83A1-F6EECF244321}">
                <p14:modId xmlns:p14="http://schemas.microsoft.com/office/powerpoint/2010/main" val="2038491899"/>
              </p:ext>
            </p:extLst>
          </p:nvPr>
        </p:nvGraphicFramePr>
        <p:xfrm>
          <a:off x="2567608" y="2348880"/>
          <a:ext cx="7200800" cy="1080120"/>
        </p:xfrm>
        <a:graphic>
          <a:graphicData uri="http://schemas.openxmlformats.org/drawingml/2006/table">
            <a:tbl>
              <a:tblPr firstRow="1" firstCol="1" bandRow="1">
                <a:tableStyleId>{5C22544A-7EE6-4342-B048-85BDC9FD1C3A}</a:tableStyleId>
              </a:tblPr>
              <a:tblGrid>
                <a:gridCol w="1800200">
                  <a:extLst>
                    <a:ext uri="{9D8B030D-6E8A-4147-A177-3AD203B41FA5}">
                      <a16:colId xmlns:a16="http://schemas.microsoft.com/office/drawing/2014/main" val="20000"/>
                    </a:ext>
                  </a:extLst>
                </a:gridCol>
                <a:gridCol w="1800200">
                  <a:extLst>
                    <a:ext uri="{9D8B030D-6E8A-4147-A177-3AD203B41FA5}">
                      <a16:colId xmlns:a16="http://schemas.microsoft.com/office/drawing/2014/main" val="20001"/>
                    </a:ext>
                  </a:extLst>
                </a:gridCol>
                <a:gridCol w="1800200">
                  <a:extLst>
                    <a:ext uri="{9D8B030D-6E8A-4147-A177-3AD203B41FA5}">
                      <a16:colId xmlns:a16="http://schemas.microsoft.com/office/drawing/2014/main" val="20002"/>
                    </a:ext>
                  </a:extLst>
                </a:gridCol>
                <a:gridCol w="1800200">
                  <a:extLst>
                    <a:ext uri="{9D8B030D-6E8A-4147-A177-3AD203B41FA5}">
                      <a16:colId xmlns:a16="http://schemas.microsoft.com/office/drawing/2014/main" val="20003"/>
                    </a:ext>
                  </a:extLst>
                </a:gridCol>
              </a:tblGrid>
              <a:tr h="108012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Adverb</a:t>
                      </a:r>
                    </a:p>
                    <a:p>
                      <a:pPr algn="ctr">
                        <a:spcAft>
                          <a:spcPts val="0"/>
                        </a:spcAft>
                      </a:pPr>
                      <a:endParaRPr lang="en-GB" sz="10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spcAft>
                          <a:spcPts val="0"/>
                        </a:spcAft>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A</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Adjective</a:t>
                      </a:r>
                    </a:p>
                    <a:p>
                      <a:pPr algn="ctr">
                        <a:spcAft>
                          <a:spcPts val="0"/>
                        </a:spcAft>
                      </a:pPr>
                      <a:endParaRPr lang="en-GB" sz="10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spcAft>
                          <a:spcPts val="0"/>
                        </a:spcAft>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B</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Determiner</a:t>
                      </a:r>
                    </a:p>
                    <a:p>
                      <a:pPr algn="ctr">
                        <a:spcAft>
                          <a:spcPts val="0"/>
                        </a:spcAft>
                      </a:pPr>
                      <a:endParaRPr lang="en-GB" sz="10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spcAft>
                          <a:spcPts val="0"/>
                        </a:spcAft>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C</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Verb</a:t>
                      </a:r>
                    </a:p>
                    <a:p>
                      <a:pPr algn="ctr">
                        <a:spcAft>
                          <a:spcPts val="0"/>
                        </a:spcAft>
                      </a:pPr>
                      <a:endParaRPr lang="en-GB" sz="10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spcAft>
                          <a:spcPts val="0"/>
                        </a:spcAft>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D</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
        <p:nvSpPr>
          <p:cNvPr id="2" name="Rectangle 1">
            <a:extLst>
              <a:ext uri="{FF2B5EF4-FFF2-40B4-BE49-F238E27FC236}">
                <a16:creationId xmlns:a16="http://schemas.microsoft.com/office/drawing/2014/main" id="{6AED0AA0-0B22-4215-B800-33AF51FC4BE7}"/>
              </a:ext>
            </a:extLst>
          </p:cNvPr>
          <p:cNvSpPr/>
          <p:nvPr/>
        </p:nvSpPr>
        <p:spPr>
          <a:xfrm>
            <a:off x="5373338" y="4390636"/>
            <a:ext cx="301686" cy="369332"/>
          </a:xfrm>
          <a:prstGeom prst="rect">
            <a:avLst/>
          </a:prstGeom>
        </p:spPr>
        <p:txBody>
          <a:bodyPr wrap="none">
            <a:spAutoFit/>
          </a:bodyPr>
          <a:lstStyle/>
          <a:p>
            <a:pPr algn="ctr"/>
            <a:r>
              <a:rPr lang="en-GB" b="1" dirty="0"/>
              <a:t>2</a:t>
            </a:r>
          </a:p>
        </p:txBody>
      </p:sp>
      <p:sp>
        <p:nvSpPr>
          <p:cNvPr id="3" name="Rectangle 2">
            <a:extLst>
              <a:ext uri="{FF2B5EF4-FFF2-40B4-BE49-F238E27FC236}">
                <a16:creationId xmlns:a16="http://schemas.microsoft.com/office/drawing/2014/main" id="{D9E4D8ED-48F0-4792-A2B2-BD2784C8338A}"/>
              </a:ext>
            </a:extLst>
          </p:cNvPr>
          <p:cNvSpPr/>
          <p:nvPr/>
        </p:nvSpPr>
        <p:spPr>
          <a:xfrm>
            <a:off x="5967099" y="4383643"/>
            <a:ext cx="301686" cy="369332"/>
          </a:xfrm>
          <a:prstGeom prst="rect">
            <a:avLst/>
          </a:prstGeom>
        </p:spPr>
        <p:txBody>
          <a:bodyPr wrap="square">
            <a:spAutoFit/>
          </a:bodyPr>
          <a:lstStyle/>
          <a:p>
            <a:pPr algn="ctr"/>
            <a:r>
              <a:rPr lang="en-GB" b="1" dirty="0"/>
              <a:t>3</a:t>
            </a:r>
          </a:p>
        </p:txBody>
      </p:sp>
      <p:sp>
        <p:nvSpPr>
          <p:cNvPr id="4" name="Rectangle 3">
            <a:extLst>
              <a:ext uri="{FF2B5EF4-FFF2-40B4-BE49-F238E27FC236}">
                <a16:creationId xmlns:a16="http://schemas.microsoft.com/office/drawing/2014/main" id="{D4E154C7-973E-4FD5-9219-20CFC4E98169}"/>
              </a:ext>
            </a:extLst>
          </p:cNvPr>
          <p:cNvSpPr/>
          <p:nvPr/>
        </p:nvSpPr>
        <p:spPr>
          <a:xfrm>
            <a:off x="6694288" y="4405526"/>
            <a:ext cx="301686" cy="369332"/>
          </a:xfrm>
          <a:prstGeom prst="rect">
            <a:avLst/>
          </a:prstGeom>
        </p:spPr>
        <p:txBody>
          <a:bodyPr wrap="none">
            <a:spAutoFit/>
          </a:bodyPr>
          <a:lstStyle/>
          <a:p>
            <a:pPr algn="ctr"/>
            <a:r>
              <a:rPr lang="en-GB" b="1" dirty="0"/>
              <a:t>4</a:t>
            </a:r>
          </a:p>
        </p:txBody>
      </p:sp>
      <p:pic>
        <p:nvPicPr>
          <p:cNvPr id="30" name="Picture 29">
            <a:extLst>
              <a:ext uri="{FF2B5EF4-FFF2-40B4-BE49-F238E27FC236}">
                <a16:creationId xmlns:a16="http://schemas.microsoft.com/office/drawing/2014/main" id="{DD2E09FA-1057-E34D-AA06-D4D1F38A1C30}"/>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31" name="Picture 30">
            <a:extLst>
              <a:ext uri="{FF2B5EF4-FFF2-40B4-BE49-F238E27FC236}">
                <a16:creationId xmlns:a16="http://schemas.microsoft.com/office/drawing/2014/main" id="{60306043-645D-43B9-8498-66F37DB7A53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8467082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3 – answers</a:t>
            </a:r>
          </a:p>
        </p:txBody>
      </p:sp>
      <p:sp>
        <p:nvSpPr>
          <p:cNvPr id="8" name="Rectangle 13"/>
          <p:cNvSpPr>
            <a:spLocks noChangeArrowheads="1"/>
          </p:cNvSpPr>
          <p:nvPr/>
        </p:nvSpPr>
        <p:spPr bwMode="auto">
          <a:xfrm>
            <a:off x="2927648" y="1603539"/>
            <a:ext cx="72008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a:t>
            </a:r>
            <a:r>
              <a:rPr lang="en-GB" altLang="en-US" sz="2200" dirty="0">
                <a:latin typeface="Calibri" panose="020F0502020204030204" pitchFamily="34" charset="0"/>
                <a:ea typeface="Times New Roman" panose="02020603050405020304" pitchFamily="18" charset="0"/>
                <a:cs typeface="Calibri" panose="020F0502020204030204" pitchFamily="34" charset="0"/>
              </a:rPr>
              <a:t>Write the correct label in each box.</a:t>
            </a:r>
            <a:endParaRPr lang="en-GB" altLang="en-US" sz="2200" dirty="0"/>
          </a:p>
          <a:p>
            <a:pPr lvl="0" eaLnBrk="0" fontAlgn="base" hangingPunct="0">
              <a:spcBef>
                <a:spcPct val="0"/>
              </a:spcBef>
              <a:spcAft>
                <a:spcPct val="0"/>
              </a:spcAft>
            </a:pPr>
            <a:endParaRPr lang="en-GB" altLang="en-US" sz="2200" dirty="0">
              <a:latin typeface="Arial" panose="020B0604020202020204" pitchFamily="34" charset="0"/>
            </a:endParaRPr>
          </a:p>
          <a:p>
            <a:pPr eaLnBrk="0" fontAlgn="base" hangingPunct="0">
              <a:spcBef>
                <a:spcPct val="0"/>
              </a:spcBef>
              <a:spcAft>
                <a:spcPct val="0"/>
              </a:spcAft>
            </a:pPr>
            <a:endParaRPr lang="en-GB" altLang="en-US" sz="2200" dirty="0"/>
          </a:p>
        </p:txBody>
      </p:sp>
      <p:sp>
        <p:nvSpPr>
          <p:cNvPr id="24" name="Rectangle 23"/>
          <p:cNvSpPr/>
          <p:nvPr/>
        </p:nvSpPr>
        <p:spPr>
          <a:xfrm>
            <a:off x="8407724" y="5078795"/>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524000" y="6040159"/>
            <a:ext cx="9144000"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The delayed plane was soon ready to take off even though one of the passengers was still missing.</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grpSp>
        <p:nvGrpSpPr>
          <p:cNvPr id="26" name="Group 25"/>
          <p:cNvGrpSpPr/>
          <p:nvPr/>
        </p:nvGrpSpPr>
        <p:grpSpPr>
          <a:xfrm>
            <a:off x="3182407" y="4050179"/>
            <a:ext cx="410051" cy="724679"/>
            <a:chOff x="0" y="0"/>
            <a:chExt cx="213360" cy="403860"/>
          </a:xfrm>
        </p:grpSpPr>
        <p:sp>
          <p:nvSpPr>
            <p:cNvPr id="27" name="Rectangle 26"/>
            <p:cNvSpPr/>
            <p:nvPr/>
          </p:nvSpPr>
          <p:spPr>
            <a:xfrm>
              <a:off x="0" y="19050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b="1" dirty="0"/>
                <a:t>C</a:t>
              </a:r>
            </a:p>
          </p:txBody>
        </p:sp>
        <p:cxnSp>
          <p:nvCxnSpPr>
            <p:cNvPr id="28" name="Straight Arrow Connector 27"/>
            <p:cNvCxnSpPr/>
            <p:nvPr/>
          </p:nvCxnSpPr>
          <p:spPr>
            <a:xfrm flipV="1">
              <a:off x="99060" y="0"/>
              <a:ext cx="0" cy="19050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9" name="Rectangle 8"/>
          <p:cNvSpPr/>
          <p:nvPr/>
        </p:nvSpPr>
        <p:spPr>
          <a:xfrm>
            <a:off x="3111129" y="3662770"/>
            <a:ext cx="6381328" cy="430887"/>
          </a:xfrm>
          <a:prstGeom prst="rect">
            <a:avLst/>
          </a:prstGeom>
        </p:spPr>
        <p:txBody>
          <a:bodyPr wrap="square">
            <a:spAutoFit/>
          </a:bodyPr>
          <a:lstStyle/>
          <a:p>
            <a:r>
              <a:rPr lang="en-GB" sz="2200" dirty="0"/>
              <a:t>The delayed plane was soon ready to take off.</a:t>
            </a:r>
          </a:p>
        </p:txBody>
      </p:sp>
      <p:grpSp>
        <p:nvGrpSpPr>
          <p:cNvPr id="38" name="Group 37"/>
          <p:cNvGrpSpPr/>
          <p:nvPr/>
        </p:nvGrpSpPr>
        <p:grpSpPr>
          <a:xfrm>
            <a:off x="5912916" y="4064528"/>
            <a:ext cx="410051" cy="724679"/>
            <a:chOff x="0" y="0"/>
            <a:chExt cx="213360" cy="403860"/>
          </a:xfrm>
        </p:grpSpPr>
        <p:sp>
          <p:nvSpPr>
            <p:cNvPr id="39" name="Rectangle 38"/>
            <p:cNvSpPr/>
            <p:nvPr/>
          </p:nvSpPr>
          <p:spPr>
            <a:xfrm>
              <a:off x="0" y="19050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cxnSp>
          <p:nvCxnSpPr>
            <p:cNvPr id="40" name="Straight Arrow Connector 39"/>
            <p:cNvCxnSpPr/>
            <p:nvPr/>
          </p:nvCxnSpPr>
          <p:spPr>
            <a:xfrm flipV="1">
              <a:off x="99060" y="0"/>
              <a:ext cx="0" cy="19050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1" name="Group 40"/>
          <p:cNvGrpSpPr/>
          <p:nvPr/>
        </p:nvGrpSpPr>
        <p:grpSpPr>
          <a:xfrm>
            <a:off x="6640106" y="4064528"/>
            <a:ext cx="410051" cy="724679"/>
            <a:chOff x="0" y="0"/>
            <a:chExt cx="213360" cy="403860"/>
          </a:xfrm>
        </p:grpSpPr>
        <p:sp>
          <p:nvSpPr>
            <p:cNvPr id="42" name="Rectangle 41"/>
            <p:cNvSpPr/>
            <p:nvPr/>
          </p:nvSpPr>
          <p:spPr>
            <a:xfrm>
              <a:off x="0" y="19050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cxnSp>
          <p:nvCxnSpPr>
            <p:cNvPr id="43" name="Straight Arrow Connector 42"/>
            <p:cNvCxnSpPr/>
            <p:nvPr/>
          </p:nvCxnSpPr>
          <p:spPr>
            <a:xfrm flipV="1">
              <a:off x="99060" y="0"/>
              <a:ext cx="0" cy="19050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4" name="Group 43"/>
          <p:cNvGrpSpPr/>
          <p:nvPr/>
        </p:nvGrpSpPr>
        <p:grpSpPr>
          <a:xfrm>
            <a:off x="5344215" y="4056938"/>
            <a:ext cx="410051" cy="724679"/>
            <a:chOff x="0" y="0"/>
            <a:chExt cx="213360" cy="403860"/>
          </a:xfrm>
        </p:grpSpPr>
        <p:sp>
          <p:nvSpPr>
            <p:cNvPr id="45" name="Rectangle 44"/>
            <p:cNvSpPr/>
            <p:nvPr/>
          </p:nvSpPr>
          <p:spPr>
            <a:xfrm>
              <a:off x="0" y="19050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cxnSp>
          <p:nvCxnSpPr>
            <p:cNvPr id="46" name="Straight Arrow Connector 45"/>
            <p:cNvCxnSpPr/>
            <p:nvPr/>
          </p:nvCxnSpPr>
          <p:spPr>
            <a:xfrm flipV="1">
              <a:off x="99060" y="0"/>
              <a:ext cx="0" cy="19050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5" name="Table 24"/>
          <p:cNvGraphicFramePr>
            <a:graphicFrameLocks noGrp="1"/>
          </p:cNvGraphicFramePr>
          <p:nvPr/>
        </p:nvGraphicFramePr>
        <p:xfrm>
          <a:off x="2567608" y="2348880"/>
          <a:ext cx="7200800" cy="1080120"/>
        </p:xfrm>
        <a:graphic>
          <a:graphicData uri="http://schemas.openxmlformats.org/drawingml/2006/table">
            <a:tbl>
              <a:tblPr firstRow="1" firstCol="1" bandRow="1">
                <a:tableStyleId>{5C22544A-7EE6-4342-B048-85BDC9FD1C3A}</a:tableStyleId>
              </a:tblPr>
              <a:tblGrid>
                <a:gridCol w="1800200">
                  <a:extLst>
                    <a:ext uri="{9D8B030D-6E8A-4147-A177-3AD203B41FA5}">
                      <a16:colId xmlns:a16="http://schemas.microsoft.com/office/drawing/2014/main" val="20000"/>
                    </a:ext>
                  </a:extLst>
                </a:gridCol>
                <a:gridCol w="1800200">
                  <a:extLst>
                    <a:ext uri="{9D8B030D-6E8A-4147-A177-3AD203B41FA5}">
                      <a16:colId xmlns:a16="http://schemas.microsoft.com/office/drawing/2014/main" val="20001"/>
                    </a:ext>
                  </a:extLst>
                </a:gridCol>
                <a:gridCol w="1800200">
                  <a:extLst>
                    <a:ext uri="{9D8B030D-6E8A-4147-A177-3AD203B41FA5}">
                      <a16:colId xmlns:a16="http://schemas.microsoft.com/office/drawing/2014/main" val="20002"/>
                    </a:ext>
                  </a:extLst>
                </a:gridCol>
                <a:gridCol w="1800200">
                  <a:extLst>
                    <a:ext uri="{9D8B030D-6E8A-4147-A177-3AD203B41FA5}">
                      <a16:colId xmlns:a16="http://schemas.microsoft.com/office/drawing/2014/main" val="20003"/>
                    </a:ext>
                  </a:extLst>
                </a:gridCol>
              </a:tblGrid>
              <a:tr h="108012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Adverb</a:t>
                      </a:r>
                    </a:p>
                    <a:p>
                      <a:pPr algn="ctr">
                        <a:spcAft>
                          <a:spcPts val="0"/>
                        </a:spcAft>
                      </a:pPr>
                      <a:endParaRPr lang="en-GB" sz="10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spcAft>
                          <a:spcPts val="0"/>
                        </a:spcAft>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A</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Adjective</a:t>
                      </a:r>
                    </a:p>
                    <a:p>
                      <a:pPr algn="ctr">
                        <a:spcAft>
                          <a:spcPts val="0"/>
                        </a:spcAft>
                      </a:pPr>
                      <a:endParaRPr lang="en-GB" sz="10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spcAft>
                          <a:spcPts val="0"/>
                        </a:spcAft>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B</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Determiner</a:t>
                      </a:r>
                    </a:p>
                    <a:p>
                      <a:pPr algn="ctr">
                        <a:spcAft>
                          <a:spcPts val="0"/>
                        </a:spcAft>
                      </a:pPr>
                      <a:endParaRPr lang="en-GB" sz="10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spcAft>
                          <a:spcPts val="0"/>
                        </a:spcAft>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C</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Verb</a:t>
                      </a:r>
                    </a:p>
                    <a:p>
                      <a:pPr algn="ctr">
                        <a:spcAft>
                          <a:spcPts val="0"/>
                        </a:spcAft>
                      </a:pPr>
                      <a:endParaRPr lang="en-GB" sz="10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spcAft>
                          <a:spcPts val="0"/>
                        </a:spcAft>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D</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
        <p:nvSpPr>
          <p:cNvPr id="2" name="Rectangle 1">
            <a:extLst>
              <a:ext uri="{FF2B5EF4-FFF2-40B4-BE49-F238E27FC236}">
                <a16:creationId xmlns:a16="http://schemas.microsoft.com/office/drawing/2014/main" id="{6AED0AA0-0B22-4215-B800-33AF51FC4BE7}"/>
              </a:ext>
            </a:extLst>
          </p:cNvPr>
          <p:cNvSpPr/>
          <p:nvPr/>
        </p:nvSpPr>
        <p:spPr>
          <a:xfrm>
            <a:off x="5358911" y="4390636"/>
            <a:ext cx="330540" cy="369332"/>
          </a:xfrm>
          <a:prstGeom prst="rect">
            <a:avLst/>
          </a:prstGeom>
        </p:spPr>
        <p:txBody>
          <a:bodyPr wrap="none">
            <a:spAutoFit/>
          </a:bodyPr>
          <a:lstStyle/>
          <a:p>
            <a:pPr algn="ctr"/>
            <a:r>
              <a:rPr lang="en-GB" b="1" dirty="0"/>
              <a:t>D</a:t>
            </a:r>
          </a:p>
        </p:txBody>
      </p:sp>
      <p:sp>
        <p:nvSpPr>
          <p:cNvPr id="3" name="Rectangle 2">
            <a:extLst>
              <a:ext uri="{FF2B5EF4-FFF2-40B4-BE49-F238E27FC236}">
                <a16:creationId xmlns:a16="http://schemas.microsoft.com/office/drawing/2014/main" id="{D9E4D8ED-48F0-4792-A2B2-BD2784C8338A}"/>
              </a:ext>
            </a:extLst>
          </p:cNvPr>
          <p:cNvSpPr/>
          <p:nvPr/>
        </p:nvSpPr>
        <p:spPr>
          <a:xfrm>
            <a:off x="5967099" y="4383643"/>
            <a:ext cx="301686" cy="369332"/>
          </a:xfrm>
          <a:prstGeom prst="rect">
            <a:avLst/>
          </a:prstGeom>
        </p:spPr>
        <p:txBody>
          <a:bodyPr wrap="square">
            <a:spAutoFit/>
          </a:bodyPr>
          <a:lstStyle/>
          <a:p>
            <a:pPr algn="ctr"/>
            <a:r>
              <a:rPr lang="en-GB" b="1" dirty="0"/>
              <a:t>A</a:t>
            </a:r>
          </a:p>
        </p:txBody>
      </p:sp>
      <p:sp>
        <p:nvSpPr>
          <p:cNvPr id="4" name="Rectangle 3">
            <a:extLst>
              <a:ext uri="{FF2B5EF4-FFF2-40B4-BE49-F238E27FC236}">
                <a16:creationId xmlns:a16="http://schemas.microsoft.com/office/drawing/2014/main" id="{D4E154C7-973E-4FD5-9219-20CFC4E98169}"/>
              </a:ext>
            </a:extLst>
          </p:cNvPr>
          <p:cNvSpPr/>
          <p:nvPr/>
        </p:nvSpPr>
        <p:spPr>
          <a:xfrm>
            <a:off x="6687876" y="4405526"/>
            <a:ext cx="314510" cy="369332"/>
          </a:xfrm>
          <a:prstGeom prst="rect">
            <a:avLst/>
          </a:prstGeom>
        </p:spPr>
        <p:txBody>
          <a:bodyPr wrap="none">
            <a:spAutoFit/>
          </a:bodyPr>
          <a:lstStyle/>
          <a:p>
            <a:pPr algn="ctr"/>
            <a:r>
              <a:rPr lang="en-GB" b="1" dirty="0"/>
              <a:t>B</a:t>
            </a:r>
          </a:p>
        </p:txBody>
      </p:sp>
      <p:pic>
        <p:nvPicPr>
          <p:cNvPr id="30" name="Picture 29">
            <a:extLst>
              <a:ext uri="{FF2B5EF4-FFF2-40B4-BE49-F238E27FC236}">
                <a16:creationId xmlns:a16="http://schemas.microsoft.com/office/drawing/2014/main" id="{DD2E09FA-1057-E34D-AA06-D4D1F38A1C30}"/>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31" name="Picture 30">
            <a:extLst>
              <a:ext uri="{FF2B5EF4-FFF2-40B4-BE49-F238E27FC236}">
                <a16:creationId xmlns:a16="http://schemas.microsoft.com/office/drawing/2014/main" id="{69C2FD2B-A78E-4C52-B7E4-C73A7C15B3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6065429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4 – questions</a:t>
            </a:r>
          </a:p>
        </p:txBody>
      </p:sp>
      <p:sp>
        <p:nvSpPr>
          <p:cNvPr id="23" name="Rectangle 13"/>
          <p:cNvSpPr>
            <a:spLocks noChangeArrowheads="1"/>
          </p:cNvSpPr>
          <p:nvPr/>
        </p:nvSpPr>
        <p:spPr bwMode="auto">
          <a:xfrm>
            <a:off x="178618" y="6002680"/>
            <a:ext cx="11454771"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Change the first sentence so that it is written in the present progressive tense. </a:t>
            </a:r>
          </a:p>
          <a:p>
            <a:pPr algn="ctr" eaLnBrk="0" fontAlgn="base" hangingPunct="0">
              <a:spcBef>
                <a:spcPct val="0"/>
              </a:spcBef>
              <a:spcAft>
                <a:spcPct val="0"/>
              </a:spcAft>
            </a:pPr>
            <a:r>
              <a:rPr lang="en-GB" altLang="en-US" sz="2200" b="1" i="1" dirty="0">
                <a:ea typeface="Times New Roman" panose="02020603050405020304" pitchFamily="18" charset="0"/>
                <a:cs typeface="Calibri" panose="020F0502020204030204" pitchFamily="34" charset="0"/>
              </a:rPr>
              <a:t>You may change some of the words.</a:t>
            </a:r>
            <a:endParaRPr lang="en-GB" altLang="en-US" sz="2200" i="1" dirty="0"/>
          </a:p>
        </p:txBody>
      </p:sp>
      <p:sp>
        <p:nvSpPr>
          <p:cNvPr id="11" name="Rectangle 13">
            <a:extLst>
              <a:ext uri="{FF2B5EF4-FFF2-40B4-BE49-F238E27FC236}">
                <a16:creationId xmlns:a16="http://schemas.microsoft.com/office/drawing/2014/main" id="{9040161A-E18B-4845-8004-023DA42ED89F}"/>
              </a:ext>
            </a:extLst>
          </p:cNvPr>
          <p:cNvSpPr>
            <a:spLocks noChangeArrowheads="1"/>
          </p:cNvSpPr>
          <p:nvPr/>
        </p:nvSpPr>
        <p:spPr bwMode="auto">
          <a:xfrm>
            <a:off x="1990846" y="1537773"/>
            <a:ext cx="7830317"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Which </a:t>
            </a:r>
            <a:r>
              <a:rPr lang="en-GB" altLang="en-US" sz="2200" b="1" dirty="0">
                <a:ea typeface="Times New Roman" panose="02020603050405020304" pitchFamily="18" charset="0"/>
                <a:cs typeface="Calibri" panose="020F0502020204030204" pitchFamily="34" charset="0"/>
              </a:rPr>
              <a:t>two</a:t>
            </a:r>
            <a:r>
              <a:rPr lang="en-GB" altLang="en-US" sz="2200" dirty="0">
                <a:ea typeface="Times New Roman" panose="02020603050405020304" pitchFamily="18" charset="0"/>
                <a:cs typeface="Calibri" panose="020F0502020204030204" pitchFamily="34" charset="0"/>
              </a:rPr>
              <a:t> sentences use punctuation to show </a:t>
            </a:r>
            <a:r>
              <a:rPr lang="en-GB" altLang="en-US" sz="2200" b="1" dirty="0">
                <a:ea typeface="Times New Roman" panose="02020603050405020304" pitchFamily="18" charset="0"/>
                <a:cs typeface="Calibri" panose="020F0502020204030204" pitchFamily="34" charset="0"/>
              </a:rPr>
              <a:t>parenthesis</a:t>
            </a:r>
            <a:r>
              <a:rPr lang="en-GB" altLang="en-US" sz="2200" dirty="0">
                <a:ea typeface="Times New Roman" panose="02020603050405020304" pitchFamily="18" charset="0"/>
                <a:cs typeface="Calibri" panose="020F0502020204030204" pitchFamily="34" charset="0"/>
              </a:rPr>
              <a:t>?</a:t>
            </a:r>
            <a:endParaRPr lang="en-GB" altLang="en-US" sz="2200" dirty="0"/>
          </a:p>
          <a:p>
            <a:pPr eaLnBrk="0" fontAlgn="base" hangingPunct="0">
              <a:spcBef>
                <a:spcPct val="0"/>
              </a:spcBef>
              <a:spcAft>
                <a:spcPct val="0"/>
              </a:spcAft>
            </a:pPr>
            <a:endParaRPr lang="en-GB" altLang="en-US" sz="2200" dirty="0"/>
          </a:p>
        </p:txBody>
      </p:sp>
      <p:grpSp>
        <p:nvGrpSpPr>
          <p:cNvPr id="12" name="Group 11">
            <a:extLst>
              <a:ext uri="{FF2B5EF4-FFF2-40B4-BE49-F238E27FC236}">
                <a16:creationId xmlns:a16="http://schemas.microsoft.com/office/drawing/2014/main" id="{E785B95A-5F62-4490-ADC8-C8D3554F374C}"/>
              </a:ext>
            </a:extLst>
          </p:cNvPr>
          <p:cNvGrpSpPr/>
          <p:nvPr/>
        </p:nvGrpSpPr>
        <p:grpSpPr>
          <a:xfrm>
            <a:off x="8324958" y="2006617"/>
            <a:ext cx="2038571" cy="3920589"/>
            <a:chOff x="7110309" y="2132856"/>
            <a:chExt cx="2038571" cy="3920589"/>
          </a:xfrm>
        </p:grpSpPr>
        <p:grpSp>
          <p:nvGrpSpPr>
            <p:cNvPr id="13" name="Group 12">
              <a:extLst>
                <a:ext uri="{FF2B5EF4-FFF2-40B4-BE49-F238E27FC236}">
                  <a16:creationId xmlns:a16="http://schemas.microsoft.com/office/drawing/2014/main" id="{A9BBB3B4-188B-4CA7-977C-1D303BBA44A2}"/>
                </a:ext>
              </a:extLst>
            </p:cNvPr>
            <p:cNvGrpSpPr/>
            <p:nvPr/>
          </p:nvGrpSpPr>
          <p:grpSpPr>
            <a:xfrm>
              <a:off x="7110309" y="2132856"/>
              <a:ext cx="1155316" cy="3259656"/>
              <a:chOff x="7110309" y="2132856"/>
              <a:chExt cx="1155316" cy="3259656"/>
            </a:xfrm>
          </p:grpSpPr>
          <p:grpSp>
            <p:nvGrpSpPr>
              <p:cNvPr id="15" name="Group 14">
                <a:extLst>
                  <a:ext uri="{FF2B5EF4-FFF2-40B4-BE49-F238E27FC236}">
                    <a16:creationId xmlns:a16="http://schemas.microsoft.com/office/drawing/2014/main" id="{C53C5C3A-29EE-4CA5-8535-01D22EF9631F}"/>
                  </a:ext>
                </a:extLst>
              </p:cNvPr>
              <p:cNvGrpSpPr/>
              <p:nvPr/>
            </p:nvGrpSpPr>
            <p:grpSpPr>
              <a:xfrm>
                <a:off x="7455015" y="2703983"/>
                <a:ext cx="441266" cy="2688529"/>
                <a:chOff x="0" y="-69120"/>
                <a:chExt cx="218794" cy="1463228"/>
              </a:xfrm>
            </p:grpSpPr>
            <p:sp>
              <p:nvSpPr>
                <p:cNvPr id="17" name="Rectangle 16">
                  <a:extLst>
                    <a:ext uri="{FF2B5EF4-FFF2-40B4-BE49-F238E27FC236}">
                      <a16:creationId xmlns:a16="http://schemas.microsoft.com/office/drawing/2014/main" id="{962C17C9-CF82-47CA-AA9D-E88F48B76545}"/>
                    </a:ext>
                  </a:extLst>
                </p:cNvPr>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1</a:t>
                  </a:r>
                </a:p>
              </p:txBody>
            </p:sp>
            <p:sp>
              <p:nvSpPr>
                <p:cNvPr id="18" name="Rectangle 17">
                  <a:extLst>
                    <a:ext uri="{FF2B5EF4-FFF2-40B4-BE49-F238E27FC236}">
                      <a16:creationId xmlns:a16="http://schemas.microsoft.com/office/drawing/2014/main" id="{CC7347C8-B125-42A1-BE93-F5CC6F46FE1E}"/>
                    </a:ext>
                  </a:extLst>
                </p:cNvPr>
                <p:cNvSpPr/>
                <p:nvPr/>
              </p:nvSpPr>
              <p:spPr>
                <a:xfrm>
                  <a:off x="5434" y="328486"/>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2</a:t>
                  </a:r>
                </a:p>
              </p:txBody>
            </p:sp>
            <p:sp>
              <p:nvSpPr>
                <p:cNvPr id="19" name="Rectangle 18">
                  <a:extLst>
                    <a:ext uri="{FF2B5EF4-FFF2-40B4-BE49-F238E27FC236}">
                      <a16:creationId xmlns:a16="http://schemas.microsoft.com/office/drawing/2014/main" id="{2AFC16AE-D65E-45AD-803D-CC67A506E5C4}"/>
                    </a:ext>
                  </a:extLst>
                </p:cNvPr>
                <p:cNvSpPr/>
                <p:nvPr/>
              </p:nvSpPr>
              <p:spPr>
                <a:xfrm>
                  <a:off x="0" y="80795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3</a:t>
                  </a:r>
                </a:p>
              </p:txBody>
            </p:sp>
            <p:sp>
              <p:nvSpPr>
                <p:cNvPr id="20" name="Rectangle 19">
                  <a:extLst>
                    <a:ext uri="{FF2B5EF4-FFF2-40B4-BE49-F238E27FC236}">
                      <a16:creationId xmlns:a16="http://schemas.microsoft.com/office/drawing/2014/main" id="{216D9A58-601E-4B68-804E-16FDA0830E7A}"/>
                    </a:ext>
                  </a:extLst>
                </p:cNvPr>
                <p:cNvSpPr/>
                <p:nvPr/>
              </p:nvSpPr>
              <p:spPr>
                <a:xfrm>
                  <a:off x="5434" y="1180748"/>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4</a:t>
                  </a:r>
                </a:p>
              </p:txBody>
            </p:sp>
          </p:grpSp>
          <p:sp>
            <p:nvSpPr>
              <p:cNvPr id="16" name="Rectangle 15">
                <a:extLst>
                  <a:ext uri="{FF2B5EF4-FFF2-40B4-BE49-F238E27FC236}">
                    <a16:creationId xmlns:a16="http://schemas.microsoft.com/office/drawing/2014/main" id="{6801BA4D-6F7B-4474-AD7F-A26DC4F6C7BD}"/>
                  </a:ext>
                </a:extLst>
              </p:cNvPr>
              <p:cNvSpPr/>
              <p:nvPr/>
            </p:nvSpPr>
            <p:spPr>
              <a:xfrm>
                <a:off x="7110309" y="2132856"/>
                <a:ext cx="1155316"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two</a:t>
                </a:r>
                <a:endParaRPr lang="en-GB" sz="2200" dirty="0"/>
              </a:p>
            </p:txBody>
          </p:sp>
        </p:grpSp>
        <p:sp>
          <p:nvSpPr>
            <p:cNvPr id="14" name="Rectangle 13">
              <a:extLst>
                <a:ext uri="{FF2B5EF4-FFF2-40B4-BE49-F238E27FC236}">
                  <a16:creationId xmlns:a16="http://schemas.microsoft.com/office/drawing/2014/main" id="{D5FB9AD3-CFC4-408F-9F5D-8483433E0E04}"/>
                </a:ext>
              </a:extLst>
            </p:cNvPr>
            <p:cNvSpPr/>
            <p:nvPr/>
          </p:nvSpPr>
          <p:spPr>
            <a:xfrm>
              <a:off x="8064147" y="5284004"/>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22" name="Rectangle 14">
            <a:extLst>
              <a:ext uri="{FF2B5EF4-FFF2-40B4-BE49-F238E27FC236}">
                <a16:creationId xmlns:a16="http://schemas.microsoft.com/office/drawing/2014/main" id="{AC714962-8F67-4E77-BD8A-F4989D62C134}"/>
              </a:ext>
            </a:extLst>
          </p:cNvPr>
          <p:cNvSpPr>
            <a:spLocks noChangeArrowheads="1"/>
          </p:cNvSpPr>
          <p:nvPr/>
        </p:nvSpPr>
        <p:spPr bwMode="auto">
          <a:xfrm>
            <a:off x="1093069" y="2518681"/>
            <a:ext cx="6870313"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sz="2200" dirty="0"/>
              <a:t>Last night, we went to the theatre.</a:t>
            </a:r>
          </a:p>
          <a:p>
            <a:r>
              <a:rPr lang="en-GB" sz="2200" dirty="0"/>
              <a:t> </a:t>
            </a:r>
          </a:p>
          <a:p>
            <a:r>
              <a:rPr lang="en-GB" sz="2200" dirty="0"/>
              <a:t>Although we were late, we managed to get a seat, some popcorn and a drink.</a:t>
            </a:r>
          </a:p>
          <a:p>
            <a:r>
              <a:rPr lang="en-GB" sz="2200" dirty="0"/>
              <a:t> </a:t>
            </a:r>
          </a:p>
          <a:p>
            <a:r>
              <a:rPr lang="en-GB" sz="2200" dirty="0"/>
              <a:t>Our seats, in the middle of the row, gave us a perfect view.</a:t>
            </a:r>
          </a:p>
          <a:p>
            <a:r>
              <a:rPr lang="en-GB" sz="2200" dirty="0"/>
              <a:t> </a:t>
            </a:r>
          </a:p>
          <a:p>
            <a:r>
              <a:rPr lang="en-GB" sz="2200" dirty="0"/>
              <a:t>All of us – including my mum – enjoyed it very much.</a:t>
            </a:r>
          </a:p>
          <a:p>
            <a:pPr eaLnBrk="0" fontAlgn="base" hangingPunct="0">
              <a:spcBef>
                <a:spcPct val="0"/>
              </a:spcBef>
              <a:spcAft>
                <a:spcPct val="0"/>
              </a:spcAft>
            </a:pPr>
            <a:endParaRPr lang="en-GB" altLang="en-US" sz="2200" dirty="0"/>
          </a:p>
        </p:txBody>
      </p:sp>
      <p:pic>
        <p:nvPicPr>
          <p:cNvPr id="21" name="Picture 20">
            <a:extLst>
              <a:ext uri="{FF2B5EF4-FFF2-40B4-BE49-F238E27FC236}">
                <a16:creationId xmlns:a16="http://schemas.microsoft.com/office/drawing/2014/main" id="{5CDD9F63-0220-AF4D-9D7B-99B4ED96ED77}"/>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4" name="Picture 23">
            <a:extLst>
              <a:ext uri="{FF2B5EF4-FFF2-40B4-BE49-F238E27FC236}">
                <a16:creationId xmlns:a16="http://schemas.microsoft.com/office/drawing/2014/main" id="{899BE3CB-028D-47C4-822D-BB6DF9D505E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0501915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4 – answers</a:t>
            </a:r>
          </a:p>
        </p:txBody>
      </p:sp>
      <p:sp>
        <p:nvSpPr>
          <p:cNvPr id="23" name="Rectangle 13"/>
          <p:cNvSpPr>
            <a:spLocks noChangeArrowheads="1"/>
          </p:cNvSpPr>
          <p:nvPr/>
        </p:nvSpPr>
        <p:spPr bwMode="auto">
          <a:xfrm>
            <a:off x="339832" y="6277349"/>
            <a:ext cx="11454771"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Tonight, I am going to the theatre.</a:t>
            </a:r>
            <a:endParaRPr lang="en-GB" altLang="en-US" sz="2200" i="1" dirty="0"/>
          </a:p>
        </p:txBody>
      </p:sp>
      <p:sp>
        <p:nvSpPr>
          <p:cNvPr id="11" name="Rectangle 13">
            <a:extLst>
              <a:ext uri="{FF2B5EF4-FFF2-40B4-BE49-F238E27FC236}">
                <a16:creationId xmlns:a16="http://schemas.microsoft.com/office/drawing/2014/main" id="{9040161A-E18B-4845-8004-023DA42ED89F}"/>
              </a:ext>
            </a:extLst>
          </p:cNvPr>
          <p:cNvSpPr>
            <a:spLocks noChangeArrowheads="1"/>
          </p:cNvSpPr>
          <p:nvPr/>
        </p:nvSpPr>
        <p:spPr bwMode="auto">
          <a:xfrm>
            <a:off x="1990846" y="1537773"/>
            <a:ext cx="7830317"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Which </a:t>
            </a:r>
            <a:r>
              <a:rPr lang="en-GB" altLang="en-US" sz="2200" b="1" dirty="0">
                <a:ea typeface="Times New Roman" panose="02020603050405020304" pitchFamily="18" charset="0"/>
                <a:cs typeface="Calibri" panose="020F0502020204030204" pitchFamily="34" charset="0"/>
              </a:rPr>
              <a:t>two</a:t>
            </a:r>
            <a:r>
              <a:rPr lang="en-GB" altLang="en-US" sz="2200" dirty="0">
                <a:ea typeface="Times New Roman" panose="02020603050405020304" pitchFamily="18" charset="0"/>
                <a:cs typeface="Calibri" panose="020F0502020204030204" pitchFamily="34" charset="0"/>
              </a:rPr>
              <a:t> sentences use punctuation to show </a:t>
            </a:r>
            <a:r>
              <a:rPr lang="en-GB" altLang="en-US" sz="2200" b="1" dirty="0">
                <a:ea typeface="Times New Roman" panose="02020603050405020304" pitchFamily="18" charset="0"/>
                <a:cs typeface="Calibri" panose="020F0502020204030204" pitchFamily="34" charset="0"/>
              </a:rPr>
              <a:t>parenthesis</a:t>
            </a:r>
            <a:r>
              <a:rPr lang="en-GB" altLang="en-US" sz="2200" dirty="0">
                <a:ea typeface="Times New Roman" panose="02020603050405020304" pitchFamily="18" charset="0"/>
                <a:cs typeface="Calibri" panose="020F0502020204030204" pitchFamily="34" charset="0"/>
              </a:rPr>
              <a:t>?</a:t>
            </a:r>
            <a:endParaRPr lang="en-GB" altLang="en-US" sz="2200" dirty="0"/>
          </a:p>
          <a:p>
            <a:pPr eaLnBrk="0" fontAlgn="base" hangingPunct="0">
              <a:spcBef>
                <a:spcPct val="0"/>
              </a:spcBef>
              <a:spcAft>
                <a:spcPct val="0"/>
              </a:spcAft>
            </a:pPr>
            <a:endParaRPr lang="en-GB" altLang="en-US" sz="2200" dirty="0"/>
          </a:p>
        </p:txBody>
      </p:sp>
      <p:grpSp>
        <p:nvGrpSpPr>
          <p:cNvPr id="12" name="Group 11">
            <a:extLst>
              <a:ext uri="{FF2B5EF4-FFF2-40B4-BE49-F238E27FC236}">
                <a16:creationId xmlns:a16="http://schemas.microsoft.com/office/drawing/2014/main" id="{E785B95A-5F62-4490-ADC8-C8D3554F374C}"/>
              </a:ext>
            </a:extLst>
          </p:cNvPr>
          <p:cNvGrpSpPr/>
          <p:nvPr/>
        </p:nvGrpSpPr>
        <p:grpSpPr>
          <a:xfrm>
            <a:off x="8324958" y="2006617"/>
            <a:ext cx="2038571" cy="3920589"/>
            <a:chOff x="7110309" y="2132856"/>
            <a:chExt cx="2038571" cy="3920589"/>
          </a:xfrm>
        </p:grpSpPr>
        <p:grpSp>
          <p:nvGrpSpPr>
            <p:cNvPr id="13" name="Group 12">
              <a:extLst>
                <a:ext uri="{FF2B5EF4-FFF2-40B4-BE49-F238E27FC236}">
                  <a16:creationId xmlns:a16="http://schemas.microsoft.com/office/drawing/2014/main" id="{A9BBB3B4-188B-4CA7-977C-1D303BBA44A2}"/>
                </a:ext>
              </a:extLst>
            </p:cNvPr>
            <p:cNvGrpSpPr/>
            <p:nvPr/>
          </p:nvGrpSpPr>
          <p:grpSpPr>
            <a:xfrm>
              <a:off x="7110309" y="2132856"/>
              <a:ext cx="1155316" cy="3259656"/>
              <a:chOff x="7110309" y="2132856"/>
              <a:chExt cx="1155316" cy="3259656"/>
            </a:xfrm>
          </p:grpSpPr>
          <p:grpSp>
            <p:nvGrpSpPr>
              <p:cNvPr id="15" name="Group 14">
                <a:extLst>
                  <a:ext uri="{FF2B5EF4-FFF2-40B4-BE49-F238E27FC236}">
                    <a16:creationId xmlns:a16="http://schemas.microsoft.com/office/drawing/2014/main" id="{C53C5C3A-29EE-4CA5-8535-01D22EF9631F}"/>
                  </a:ext>
                </a:extLst>
              </p:cNvPr>
              <p:cNvGrpSpPr/>
              <p:nvPr/>
            </p:nvGrpSpPr>
            <p:grpSpPr>
              <a:xfrm>
                <a:off x="7455015" y="2703983"/>
                <a:ext cx="441266" cy="2688529"/>
                <a:chOff x="0" y="-69120"/>
                <a:chExt cx="218794" cy="1463228"/>
              </a:xfrm>
            </p:grpSpPr>
            <p:sp>
              <p:nvSpPr>
                <p:cNvPr id="17" name="Rectangle 16">
                  <a:extLst>
                    <a:ext uri="{FF2B5EF4-FFF2-40B4-BE49-F238E27FC236}">
                      <a16:creationId xmlns:a16="http://schemas.microsoft.com/office/drawing/2014/main" id="{962C17C9-CF82-47CA-AA9D-E88F48B76545}"/>
                    </a:ext>
                  </a:extLst>
                </p:cNvPr>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18" name="Rectangle 17">
                  <a:extLst>
                    <a:ext uri="{FF2B5EF4-FFF2-40B4-BE49-F238E27FC236}">
                      <a16:creationId xmlns:a16="http://schemas.microsoft.com/office/drawing/2014/main" id="{CC7347C8-B125-42A1-BE93-F5CC6F46FE1E}"/>
                    </a:ext>
                  </a:extLst>
                </p:cNvPr>
                <p:cNvSpPr/>
                <p:nvPr/>
              </p:nvSpPr>
              <p:spPr>
                <a:xfrm>
                  <a:off x="5434" y="328486"/>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19" name="Rectangle 18">
                  <a:extLst>
                    <a:ext uri="{FF2B5EF4-FFF2-40B4-BE49-F238E27FC236}">
                      <a16:creationId xmlns:a16="http://schemas.microsoft.com/office/drawing/2014/main" id="{2AFC16AE-D65E-45AD-803D-CC67A506E5C4}"/>
                    </a:ext>
                  </a:extLst>
                </p:cNvPr>
                <p:cNvSpPr/>
                <p:nvPr/>
              </p:nvSpPr>
              <p:spPr>
                <a:xfrm>
                  <a:off x="0" y="80795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sym typeface="Wingdings" panose="05000000000000000000" pitchFamily="2" charset="2"/>
                    </a:rPr>
                    <a:t></a:t>
                  </a:r>
                  <a:endParaRPr lang="en-GB" sz="2200" b="1" dirty="0"/>
                </a:p>
              </p:txBody>
            </p:sp>
            <p:sp>
              <p:nvSpPr>
                <p:cNvPr id="20" name="Rectangle 19">
                  <a:extLst>
                    <a:ext uri="{FF2B5EF4-FFF2-40B4-BE49-F238E27FC236}">
                      <a16:creationId xmlns:a16="http://schemas.microsoft.com/office/drawing/2014/main" id="{216D9A58-601E-4B68-804E-16FDA0830E7A}"/>
                    </a:ext>
                  </a:extLst>
                </p:cNvPr>
                <p:cNvSpPr/>
                <p:nvPr/>
              </p:nvSpPr>
              <p:spPr>
                <a:xfrm>
                  <a:off x="5434" y="1180748"/>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sym typeface="Wingdings" panose="05000000000000000000" pitchFamily="2" charset="2"/>
                    </a:rPr>
                    <a:t></a:t>
                  </a:r>
                  <a:endParaRPr lang="en-GB" sz="2200" b="1" dirty="0"/>
                </a:p>
              </p:txBody>
            </p:sp>
          </p:grpSp>
          <p:sp>
            <p:nvSpPr>
              <p:cNvPr id="16" name="Rectangle 15">
                <a:extLst>
                  <a:ext uri="{FF2B5EF4-FFF2-40B4-BE49-F238E27FC236}">
                    <a16:creationId xmlns:a16="http://schemas.microsoft.com/office/drawing/2014/main" id="{6801BA4D-6F7B-4474-AD7F-A26DC4F6C7BD}"/>
                  </a:ext>
                </a:extLst>
              </p:cNvPr>
              <p:cNvSpPr/>
              <p:nvPr/>
            </p:nvSpPr>
            <p:spPr>
              <a:xfrm>
                <a:off x="7110309" y="2132856"/>
                <a:ext cx="1155316"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two</a:t>
                </a:r>
                <a:endParaRPr lang="en-GB" sz="2200" dirty="0"/>
              </a:p>
            </p:txBody>
          </p:sp>
        </p:grpSp>
        <p:sp>
          <p:nvSpPr>
            <p:cNvPr id="14" name="Rectangle 13">
              <a:extLst>
                <a:ext uri="{FF2B5EF4-FFF2-40B4-BE49-F238E27FC236}">
                  <a16:creationId xmlns:a16="http://schemas.microsoft.com/office/drawing/2014/main" id="{D5FB9AD3-CFC4-408F-9F5D-8483433E0E04}"/>
                </a:ext>
              </a:extLst>
            </p:cNvPr>
            <p:cNvSpPr/>
            <p:nvPr/>
          </p:nvSpPr>
          <p:spPr>
            <a:xfrm>
              <a:off x="8064147" y="5284004"/>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22" name="Rectangle 14">
            <a:extLst>
              <a:ext uri="{FF2B5EF4-FFF2-40B4-BE49-F238E27FC236}">
                <a16:creationId xmlns:a16="http://schemas.microsoft.com/office/drawing/2014/main" id="{AC714962-8F67-4E77-BD8A-F4989D62C134}"/>
              </a:ext>
            </a:extLst>
          </p:cNvPr>
          <p:cNvSpPr>
            <a:spLocks noChangeArrowheads="1"/>
          </p:cNvSpPr>
          <p:nvPr/>
        </p:nvSpPr>
        <p:spPr bwMode="auto">
          <a:xfrm>
            <a:off x="1093069" y="2518681"/>
            <a:ext cx="6870313"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sz="2200" dirty="0"/>
              <a:t>Last night, we went to the theatre.</a:t>
            </a:r>
          </a:p>
          <a:p>
            <a:r>
              <a:rPr lang="en-GB" sz="2200" dirty="0"/>
              <a:t> </a:t>
            </a:r>
          </a:p>
          <a:p>
            <a:r>
              <a:rPr lang="en-GB" sz="2200" dirty="0"/>
              <a:t>Although we were late, we managed to get a seat, some popcorn and a drink.</a:t>
            </a:r>
          </a:p>
          <a:p>
            <a:r>
              <a:rPr lang="en-GB" sz="2200" dirty="0"/>
              <a:t> </a:t>
            </a:r>
          </a:p>
          <a:p>
            <a:r>
              <a:rPr lang="en-GB" sz="2200" dirty="0"/>
              <a:t>Our seats, in the middle of the row, gave us a perfect view.</a:t>
            </a:r>
          </a:p>
          <a:p>
            <a:r>
              <a:rPr lang="en-GB" sz="2200" dirty="0"/>
              <a:t> </a:t>
            </a:r>
          </a:p>
          <a:p>
            <a:r>
              <a:rPr lang="en-GB" sz="2200" dirty="0"/>
              <a:t>All of us – including my mum – enjoyed it very much.</a:t>
            </a:r>
          </a:p>
          <a:p>
            <a:pPr eaLnBrk="0" fontAlgn="base" hangingPunct="0">
              <a:spcBef>
                <a:spcPct val="0"/>
              </a:spcBef>
              <a:spcAft>
                <a:spcPct val="0"/>
              </a:spcAft>
            </a:pPr>
            <a:endParaRPr lang="en-GB" altLang="en-US" sz="2200" dirty="0"/>
          </a:p>
        </p:txBody>
      </p:sp>
      <p:pic>
        <p:nvPicPr>
          <p:cNvPr id="21" name="Picture 20">
            <a:extLst>
              <a:ext uri="{FF2B5EF4-FFF2-40B4-BE49-F238E27FC236}">
                <a16:creationId xmlns:a16="http://schemas.microsoft.com/office/drawing/2014/main" id="{5CDD9F63-0220-AF4D-9D7B-99B4ED96ED77}"/>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4" name="Picture 23">
            <a:extLst>
              <a:ext uri="{FF2B5EF4-FFF2-40B4-BE49-F238E27FC236}">
                <a16:creationId xmlns:a16="http://schemas.microsoft.com/office/drawing/2014/main" id="{88B09484-B508-4013-AE94-A01FE2B0DA4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5907541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4 – questions</a:t>
            </a:r>
          </a:p>
        </p:txBody>
      </p:sp>
      <p:sp>
        <p:nvSpPr>
          <p:cNvPr id="23" name="Rectangle 13"/>
          <p:cNvSpPr>
            <a:spLocks noChangeArrowheads="1"/>
          </p:cNvSpPr>
          <p:nvPr/>
        </p:nvSpPr>
        <p:spPr bwMode="auto">
          <a:xfrm>
            <a:off x="1662568" y="6196411"/>
            <a:ext cx="878497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Add a relative clause to the sentence above.</a:t>
            </a:r>
            <a:endParaRPr lang="en-GB" altLang="en-US" sz="2200" i="1" dirty="0"/>
          </a:p>
          <a:p>
            <a:pPr algn="ctr" eaLnBrk="0" fontAlgn="base" hangingPunct="0">
              <a:spcBef>
                <a:spcPct val="0"/>
              </a:spcBef>
              <a:spcAft>
                <a:spcPct val="0"/>
              </a:spcAft>
            </a:pPr>
            <a:endParaRPr lang="en-GB" altLang="en-US" sz="2200" i="1" dirty="0"/>
          </a:p>
        </p:txBody>
      </p:sp>
      <p:sp>
        <p:nvSpPr>
          <p:cNvPr id="11" name="Rectangle 13">
            <a:extLst>
              <a:ext uri="{FF2B5EF4-FFF2-40B4-BE49-F238E27FC236}">
                <a16:creationId xmlns:a16="http://schemas.microsoft.com/office/drawing/2014/main" id="{3A6F0035-01E5-4713-8890-006F0601E527}"/>
              </a:ext>
            </a:extLst>
          </p:cNvPr>
          <p:cNvSpPr>
            <a:spLocks noChangeArrowheads="1"/>
          </p:cNvSpPr>
          <p:nvPr/>
        </p:nvSpPr>
        <p:spPr bwMode="auto">
          <a:xfrm>
            <a:off x="2588235" y="1864036"/>
            <a:ext cx="6933641"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Underline the </a:t>
            </a:r>
            <a:r>
              <a:rPr lang="en-GB" altLang="en-US" sz="2200" b="1" dirty="0">
                <a:ea typeface="Times New Roman" panose="02020603050405020304" pitchFamily="18" charset="0"/>
                <a:cs typeface="Calibri" panose="020F0502020204030204" pitchFamily="34" charset="0"/>
              </a:rPr>
              <a:t>subject</a:t>
            </a:r>
            <a:r>
              <a:rPr lang="en-GB" altLang="en-US" sz="2200" dirty="0">
                <a:ea typeface="Times New Roman" panose="02020603050405020304" pitchFamily="18" charset="0"/>
                <a:cs typeface="Calibri" panose="020F0502020204030204" pitchFamily="34" charset="0"/>
              </a:rPr>
              <a:t> of the sentence below.</a:t>
            </a:r>
            <a:endParaRPr lang="en-GB" altLang="en-US" sz="2200" dirty="0"/>
          </a:p>
          <a:p>
            <a:pPr eaLnBrk="0" fontAlgn="base" hangingPunct="0">
              <a:spcBef>
                <a:spcPct val="0"/>
              </a:spcBef>
              <a:spcAft>
                <a:spcPct val="0"/>
              </a:spcAft>
            </a:pPr>
            <a:endParaRPr lang="en-GB" altLang="en-US" sz="2200" dirty="0"/>
          </a:p>
        </p:txBody>
      </p:sp>
      <p:sp>
        <p:nvSpPr>
          <p:cNvPr id="13" name="Rectangle 12">
            <a:extLst>
              <a:ext uri="{FF2B5EF4-FFF2-40B4-BE49-F238E27FC236}">
                <a16:creationId xmlns:a16="http://schemas.microsoft.com/office/drawing/2014/main" id="{19DC7F00-734E-4345-902D-D0A901E520A0}"/>
              </a:ext>
            </a:extLst>
          </p:cNvPr>
          <p:cNvSpPr/>
          <p:nvPr/>
        </p:nvSpPr>
        <p:spPr>
          <a:xfrm>
            <a:off x="9927832" y="5063837"/>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14" name="Rectangle 14">
            <a:extLst>
              <a:ext uri="{FF2B5EF4-FFF2-40B4-BE49-F238E27FC236}">
                <a16:creationId xmlns:a16="http://schemas.microsoft.com/office/drawing/2014/main" id="{DCAA542C-EB01-4CBC-BB32-4447C028B9B7}"/>
              </a:ext>
            </a:extLst>
          </p:cNvPr>
          <p:cNvSpPr>
            <a:spLocks noChangeArrowheads="1"/>
          </p:cNvSpPr>
          <p:nvPr/>
        </p:nvSpPr>
        <p:spPr bwMode="auto">
          <a:xfrm>
            <a:off x="2349661" y="3081541"/>
            <a:ext cx="7578171"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cs typeface="Calibri" panose="020F0502020204030204" pitchFamily="34" charset="0"/>
              </a:rPr>
              <a:t>The ballroom dancer spun elegantly around the dance floor.</a:t>
            </a:r>
          </a:p>
        </p:txBody>
      </p:sp>
      <p:pic>
        <p:nvPicPr>
          <p:cNvPr id="12" name="Picture 11">
            <a:extLst>
              <a:ext uri="{FF2B5EF4-FFF2-40B4-BE49-F238E27FC236}">
                <a16:creationId xmlns:a16="http://schemas.microsoft.com/office/drawing/2014/main" id="{9B55FAB3-E69E-FC49-AF4D-1BAEB7004C8A}"/>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0AD9BC99-A5A3-4888-9DBD-2FB5A0C6A55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6506812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4 – answers</a:t>
            </a:r>
          </a:p>
        </p:txBody>
      </p:sp>
      <p:sp>
        <p:nvSpPr>
          <p:cNvPr id="23" name="Rectangle 13"/>
          <p:cNvSpPr>
            <a:spLocks noChangeArrowheads="1"/>
          </p:cNvSpPr>
          <p:nvPr/>
        </p:nvSpPr>
        <p:spPr bwMode="auto">
          <a:xfrm>
            <a:off x="420701" y="5539568"/>
            <a:ext cx="11350598"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a:t>
            </a:r>
            <a:r>
              <a:rPr lang="en-GB" altLang="en-US" sz="2200" i="1" dirty="0">
                <a:ea typeface="Times New Roman" panose="02020603050405020304" pitchFamily="18" charset="0"/>
                <a:cs typeface="Calibri" panose="020F0502020204030204" pitchFamily="34" charset="0"/>
              </a:rPr>
              <a:t>The ballroom dancer</a:t>
            </a:r>
            <a:r>
              <a:rPr lang="en-GB" altLang="en-US" sz="2200" b="1" i="1" dirty="0">
                <a:ea typeface="Times New Roman" panose="02020603050405020304" pitchFamily="18" charset="0"/>
                <a:cs typeface="Calibri" panose="020F0502020204030204" pitchFamily="34" charset="0"/>
              </a:rPr>
              <a:t>, who was only nineteen years old, </a:t>
            </a:r>
            <a:r>
              <a:rPr lang="en-GB" altLang="en-US" sz="2200" i="1" dirty="0">
                <a:ea typeface="Times New Roman" panose="02020603050405020304" pitchFamily="18" charset="0"/>
                <a:cs typeface="Calibri" panose="020F0502020204030204" pitchFamily="34" charset="0"/>
              </a:rPr>
              <a:t>spun elegantly around the dance floor. </a:t>
            </a:r>
            <a:r>
              <a:rPr lang="en-GB" altLang="en-US" sz="2200" dirty="0">
                <a:cs typeface="Calibri" panose="020F0502020204030204" pitchFamily="34" charset="0"/>
              </a:rPr>
              <a:t>The </a:t>
            </a:r>
            <a:r>
              <a:rPr lang="en-GB" altLang="en-US" sz="2200" u="sng" dirty="0">
                <a:cs typeface="Calibri" panose="020F0502020204030204" pitchFamily="34" charset="0"/>
              </a:rPr>
              <a:t>ballroom dancer</a:t>
            </a:r>
            <a:r>
              <a:rPr lang="en-GB" altLang="en-US" sz="2200" dirty="0">
                <a:cs typeface="Calibri" panose="020F0502020204030204" pitchFamily="34" charset="0"/>
              </a:rPr>
              <a:t> spun elegantly around the dance floor</a:t>
            </a:r>
            <a:r>
              <a:rPr lang="en-GB" altLang="en-US" sz="2200" b="1" dirty="0">
                <a:cs typeface="Calibri" panose="020F0502020204030204" pitchFamily="34" charset="0"/>
              </a:rPr>
              <a:t>,</a:t>
            </a:r>
            <a:r>
              <a:rPr lang="en-GB" altLang="en-US" sz="2200" dirty="0">
                <a:cs typeface="Calibri" panose="020F0502020204030204" pitchFamily="34" charset="0"/>
              </a:rPr>
              <a:t> (accept as correct with or without a comma here) </a:t>
            </a:r>
            <a:r>
              <a:rPr lang="en-GB" altLang="en-US" sz="2200" b="1" dirty="0">
                <a:cs typeface="Calibri" panose="020F0502020204030204" pitchFamily="34" charset="0"/>
              </a:rPr>
              <a:t>which was lit by a glitter ball.</a:t>
            </a:r>
            <a:endParaRPr lang="en-GB" altLang="en-US" sz="2200" dirty="0">
              <a:cs typeface="Calibri" panose="020F0502020204030204" pitchFamily="34" charset="0"/>
            </a:endParaRPr>
          </a:p>
          <a:p>
            <a:pPr algn="ctr" eaLnBrk="0" fontAlgn="base" hangingPunct="0">
              <a:spcBef>
                <a:spcPct val="0"/>
              </a:spcBef>
              <a:spcAft>
                <a:spcPct val="0"/>
              </a:spcAft>
            </a:pPr>
            <a:endParaRPr lang="en-GB" altLang="en-US" sz="2200" i="1" dirty="0"/>
          </a:p>
        </p:txBody>
      </p:sp>
      <p:sp>
        <p:nvSpPr>
          <p:cNvPr id="11" name="Rectangle 13">
            <a:extLst>
              <a:ext uri="{FF2B5EF4-FFF2-40B4-BE49-F238E27FC236}">
                <a16:creationId xmlns:a16="http://schemas.microsoft.com/office/drawing/2014/main" id="{3A6F0035-01E5-4713-8890-006F0601E527}"/>
              </a:ext>
            </a:extLst>
          </p:cNvPr>
          <p:cNvSpPr>
            <a:spLocks noChangeArrowheads="1"/>
          </p:cNvSpPr>
          <p:nvPr/>
        </p:nvSpPr>
        <p:spPr bwMode="auto">
          <a:xfrm>
            <a:off x="2588235" y="1864036"/>
            <a:ext cx="6933641"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Underline the </a:t>
            </a:r>
            <a:r>
              <a:rPr lang="en-GB" altLang="en-US" sz="2200" b="1" dirty="0">
                <a:ea typeface="Times New Roman" panose="02020603050405020304" pitchFamily="18" charset="0"/>
                <a:cs typeface="Calibri" panose="020F0502020204030204" pitchFamily="34" charset="0"/>
              </a:rPr>
              <a:t>subject</a:t>
            </a:r>
            <a:r>
              <a:rPr lang="en-GB" altLang="en-US" sz="2200" dirty="0">
                <a:ea typeface="Times New Roman" panose="02020603050405020304" pitchFamily="18" charset="0"/>
                <a:cs typeface="Calibri" panose="020F0502020204030204" pitchFamily="34" charset="0"/>
              </a:rPr>
              <a:t> of the sentence below.</a:t>
            </a:r>
            <a:endParaRPr lang="en-GB" altLang="en-US" sz="2200" dirty="0"/>
          </a:p>
          <a:p>
            <a:pPr eaLnBrk="0" fontAlgn="base" hangingPunct="0">
              <a:spcBef>
                <a:spcPct val="0"/>
              </a:spcBef>
              <a:spcAft>
                <a:spcPct val="0"/>
              </a:spcAft>
            </a:pPr>
            <a:endParaRPr lang="en-GB" altLang="en-US" sz="2200" dirty="0"/>
          </a:p>
        </p:txBody>
      </p:sp>
      <p:sp>
        <p:nvSpPr>
          <p:cNvPr id="13" name="Rectangle 12">
            <a:extLst>
              <a:ext uri="{FF2B5EF4-FFF2-40B4-BE49-F238E27FC236}">
                <a16:creationId xmlns:a16="http://schemas.microsoft.com/office/drawing/2014/main" id="{19DC7F00-734E-4345-902D-D0A901E520A0}"/>
              </a:ext>
            </a:extLst>
          </p:cNvPr>
          <p:cNvSpPr/>
          <p:nvPr/>
        </p:nvSpPr>
        <p:spPr>
          <a:xfrm>
            <a:off x="9927832" y="4600850"/>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14" name="Rectangle 14">
            <a:extLst>
              <a:ext uri="{FF2B5EF4-FFF2-40B4-BE49-F238E27FC236}">
                <a16:creationId xmlns:a16="http://schemas.microsoft.com/office/drawing/2014/main" id="{DCAA542C-EB01-4CBC-BB32-4447C028B9B7}"/>
              </a:ext>
            </a:extLst>
          </p:cNvPr>
          <p:cNvSpPr>
            <a:spLocks noChangeArrowheads="1"/>
          </p:cNvSpPr>
          <p:nvPr/>
        </p:nvSpPr>
        <p:spPr bwMode="auto">
          <a:xfrm>
            <a:off x="2349661" y="3081541"/>
            <a:ext cx="7578171"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cs typeface="Calibri" panose="020F0502020204030204" pitchFamily="34" charset="0"/>
              </a:rPr>
              <a:t>The </a:t>
            </a:r>
            <a:r>
              <a:rPr lang="en-GB" altLang="en-US" sz="2200" u="sng" dirty="0">
                <a:cs typeface="Calibri" panose="020F0502020204030204" pitchFamily="34" charset="0"/>
              </a:rPr>
              <a:t>ballroom dancer</a:t>
            </a:r>
            <a:r>
              <a:rPr lang="en-GB" altLang="en-US" sz="2200" dirty="0">
                <a:cs typeface="Calibri" panose="020F0502020204030204" pitchFamily="34" charset="0"/>
              </a:rPr>
              <a:t> spun elegantly around the dance floor.</a:t>
            </a:r>
          </a:p>
        </p:txBody>
      </p:sp>
      <p:pic>
        <p:nvPicPr>
          <p:cNvPr id="12" name="Picture 11">
            <a:extLst>
              <a:ext uri="{FF2B5EF4-FFF2-40B4-BE49-F238E27FC236}">
                <a16:creationId xmlns:a16="http://schemas.microsoft.com/office/drawing/2014/main" id="{9B55FAB3-E69E-FC49-AF4D-1BAEB7004C8A}"/>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33F84528-2297-496A-9B60-455F1962957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972619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4 – questions</a:t>
            </a:r>
          </a:p>
        </p:txBody>
      </p:sp>
      <p:sp>
        <p:nvSpPr>
          <p:cNvPr id="8" name="Rectangle 13"/>
          <p:cNvSpPr>
            <a:spLocks noChangeArrowheads="1"/>
          </p:cNvSpPr>
          <p:nvPr/>
        </p:nvSpPr>
        <p:spPr bwMode="auto">
          <a:xfrm>
            <a:off x="1882179" y="1669141"/>
            <a:ext cx="6933641"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Which sentence is the </a:t>
            </a:r>
            <a:r>
              <a:rPr lang="en-GB" altLang="en-US" sz="2200" b="1" dirty="0">
                <a:ea typeface="Times New Roman" panose="02020603050405020304" pitchFamily="18" charset="0"/>
                <a:cs typeface="Calibri" panose="020F0502020204030204" pitchFamily="34" charset="0"/>
              </a:rPr>
              <a:t>most formal</a:t>
            </a: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23" name="Rectangle 13"/>
          <p:cNvSpPr>
            <a:spLocks noChangeArrowheads="1"/>
          </p:cNvSpPr>
          <p:nvPr/>
        </p:nvSpPr>
        <p:spPr bwMode="auto">
          <a:xfrm>
            <a:off x="1222730" y="6376478"/>
            <a:ext cx="8784976"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Identify the verb forms or tenses in each of the sentences.</a:t>
            </a:r>
            <a:endParaRPr lang="en-GB" altLang="en-US" sz="2200" i="1" dirty="0"/>
          </a:p>
        </p:txBody>
      </p:sp>
      <p:grpSp>
        <p:nvGrpSpPr>
          <p:cNvPr id="26" name="Group 25">
            <a:extLst>
              <a:ext uri="{FF2B5EF4-FFF2-40B4-BE49-F238E27FC236}">
                <a16:creationId xmlns:a16="http://schemas.microsoft.com/office/drawing/2014/main" id="{E11CB483-4210-48AF-813E-9AF9D4399C8B}"/>
              </a:ext>
            </a:extLst>
          </p:cNvPr>
          <p:cNvGrpSpPr/>
          <p:nvPr/>
        </p:nvGrpSpPr>
        <p:grpSpPr>
          <a:xfrm>
            <a:off x="8378614" y="2195057"/>
            <a:ext cx="1143262" cy="3754663"/>
            <a:chOff x="7110309" y="2132856"/>
            <a:chExt cx="1143262" cy="3754663"/>
          </a:xfrm>
        </p:grpSpPr>
        <p:grpSp>
          <p:nvGrpSpPr>
            <p:cNvPr id="27" name="Group 26">
              <a:extLst>
                <a:ext uri="{FF2B5EF4-FFF2-40B4-BE49-F238E27FC236}">
                  <a16:creationId xmlns:a16="http://schemas.microsoft.com/office/drawing/2014/main" id="{765C6234-B8AF-4AB8-99C1-0CC7F62968DC}"/>
                </a:ext>
              </a:extLst>
            </p:cNvPr>
            <p:cNvGrpSpPr/>
            <p:nvPr/>
          </p:nvGrpSpPr>
          <p:grpSpPr>
            <a:xfrm>
              <a:off x="7110309" y="2132856"/>
              <a:ext cx="1143262" cy="2966718"/>
              <a:chOff x="7110309" y="2132856"/>
              <a:chExt cx="1143262" cy="2966718"/>
            </a:xfrm>
          </p:grpSpPr>
          <p:grpSp>
            <p:nvGrpSpPr>
              <p:cNvPr id="29" name="Group 28">
                <a:extLst>
                  <a:ext uri="{FF2B5EF4-FFF2-40B4-BE49-F238E27FC236}">
                    <a16:creationId xmlns:a16="http://schemas.microsoft.com/office/drawing/2014/main" id="{CD595F37-AA2F-4ED2-8D67-11DDCC56DBBD}"/>
                  </a:ext>
                </a:extLst>
              </p:cNvPr>
              <p:cNvGrpSpPr/>
              <p:nvPr/>
            </p:nvGrpSpPr>
            <p:grpSpPr>
              <a:xfrm>
                <a:off x="7455015" y="2703983"/>
                <a:ext cx="443007" cy="2395591"/>
                <a:chOff x="0" y="-69120"/>
                <a:chExt cx="219657" cy="1303797"/>
              </a:xfrm>
            </p:grpSpPr>
            <p:sp>
              <p:nvSpPr>
                <p:cNvPr id="31" name="Rectangle 30">
                  <a:extLst>
                    <a:ext uri="{FF2B5EF4-FFF2-40B4-BE49-F238E27FC236}">
                      <a16:creationId xmlns:a16="http://schemas.microsoft.com/office/drawing/2014/main" id="{980227DD-9D66-4D9C-99F4-CEADBB9959A1}"/>
                    </a:ext>
                  </a:extLst>
                </p:cNvPr>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1</a:t>
                  </a:r>
                </a:p>
              </p:txBody>
            </p:sp>
            <p:sp>
              <p:nvSpPr>
                <p:cNvPr id="32" name="Rectangle 31">
                  <a:extLst>
                    <a:ext uri="{FF2B5EF4-FFF2-40B4-BE49-F238E27FC236}">
                      <a16:creationId xmlns:a16="http://schemas.microsoft.com/office/drawing/2014/main" id="{92434CEB-1D4E-4D80-8736-0C5E62624803}"/>
                    </a:ext>
                  </a:extLst>
                </p:cNvPr>
                <p:cNvSpPr/>
                <p:nvPr/>
              </p:nvSpPr>
              <p:spPr>
                <a:xfrm>
                  <a:off x="6297" y="289291"/>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2</a:t>
                  </a:r>
                </a:p>
              </p:txBody>
            </p:sp>
            <p:sp>
              <p:nvSpPr>
                <p:cNvPr id="33" name="Rectangle 32">
                  <a:extLst>
                    <a:ext uri="{FF2B5EF4-FFF2-40B4-BE49-F238E27FC236}">
                      <a16:creationId xmlns:a16="http://schemas.microsoft.com/office/drawing/2014/main" id="{311760C0-47AC-4ED1-8705-E724079F564E}"/>
                    </a:ext>
                  </a:extLst>
                </p:cNvPr>
                <p:cNvSpPr/>
                <p:nvPr/>
              </p:nvSpPr>
              <p:spPr>
                <a:xfrm>
                  <a:off x="5434" y="657063"/>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3</a:t>
                  </a:r>
                </a:p>
              </p:txBody>
            </p:sp>
            <p:sp>
              <p:nvSpPr>
                <p:cNvPr id="34" name="Rectangle 33">
                  <a:extLst>
                    <a:ext uri="{FF2B5EF4-FFF2-40B4-BE49-F238E27FC236}">
                      <a16:creationId xmlns:a16="http://schemas.microsoft.com/office/drawing/2014/main" id="{479228A2-014C-4E2D-AA14-0C3FC6167ACD}"/>
                    </a:ext>
                  </a:extLst>
                </p:cNvPr>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4</a:t>
                  </a:r>
                </a:p>
              </p:txBody>
            </p:sp>
          </p:grpSp>
          <p:sp>
            <p:nvSpPr>
              <p:cNvPr id="30" name="Rectangle 29">
                <a:extLst>
                  <a:ext uri="{FF2B5EF4-FFF2-40B4-BE49-F238E27FC236}">
                    <a16:creationId xmlns:a16="http://schemas.microsoft.com/office/drawing/2014/main" id="{790ABBF4-07E4-4A55-8063-767015C57BA6}"/>
                  </a:ext>
                </a:extLst>
              </p:cNvPr>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28" name="Rectangle 27">
              <a:extLst>
                <a:ext uri="{FF2B5EF4-FFF2-40B4-BE49-F238E27FC236}">
                  <a16:creationId xmlns:a16="http://schemas.microsoft.com/office/drawing/2014/main" id="{DD7775D9-995C-4342-9E9F-68E5F99AF875}"/>
                </a:ext>
              </a:extLst>
            </p:cNvPr>
            <p:cNvSpPr/>
            <p:nvPr/>
          </p:nvSpPr>
          <p:spPr>
            <a:xfrm>
              <a:off x="7138760" y="5118078"/>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35" name="Rectangle 14">
            <a:extLst>
              <a:ext uri="{FF2B5EF4-FFF2-40B4-BE49-F238E27FC236}">
                <a16:creationId xmlns:a16="http://schemas.microsoft.com/office/drawing/2014/main" id="{37A83FF4-85C3-4C6A-AD7A-BF9B8898BD7F}"/>
              </a:ext>
            </a:extLst>
          </p:cNvPr>
          <p:cNvSpPr>
            <a:spLocks noChangeArrowheads="1"/>
          </p:cNvSpPr>
          <p:nvPr/>
        </p:nvSpPr>
        <p:spPr bwMode="auto">
          <a:xfrm>
            <a:off x="1354238" y="2766184"/>
            <a:ext cx="6304192" cy="246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It was obvious he couldn’t do it.</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cs typeface="Calibri" panose="020F0502020204030204" pitchFamily="34" charset="0"/>
              </a:rPr>
              <a:t>I suggested that he be excused from the lesson.</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cs typeface="Calibri" panose="020F0502020204030204" pitchFamily="34" charset="0"/>
              </a:rPr>
              <a:t>She was really desperate to get cracking with the task.</a:t>
            </a:r>
            <a:endParaRPr lang="en-GB" altLang="en-US" sz="2200" dirty="0"/>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cs typeface="Calibri" panose="020F0502020204030204" pitchFamily="34" charset="0"/>
              </a:rPr>
              <a:t>It’s impossible to tell whether it’s raining or not.</a:t>
            </a:r>
            <a:endParaRPr lang="en-GB" altLang="en-US" sz="2200" dirty="0"/>
          </a:p>
        </p:txBody>
      </p:sp>
      <p:pic>
        <p:nvPicPr>
          <p:cNvPr id="17" name="Picture 16">
            <a:extLst>
              <a:ext uri="{FF2B5EF4-FFF2-40B4-BE49-F238E27FC236}">
                <a16:creationId xmlns:a16="http://schemas.microsoft.com/office/drawing/2014/main" id="{0B4B8E3C-AE81-6F49-A611-00D144800B6D}"/>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8" name="Picture 17">
            <a:extLst>
              <a:ext uri="{FF2B5EF4-FFF2-40B4-BE49-F238E27FC236}">
                <a16:creationId xmlns:a16="http://schemas.microsoft.com/office/drawing/2014/main" id="{F1C94057-D08D-4CF0-9CA6-5B18209A2B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5472318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4 – answers</a:t>
            </a:r>
          </a:p>
        </p:txBody>
      </p:sp>
      <p:sp>
        <p:nvSpPr>
          <p:cNvPr id="8" name="Rectangle 13"/>
          <p:cNvSpPr>
            <a:spLocks noChangeArrowheads="1"/>
          </p:cNvSpPr>
          <p:nvPr/>
        </p:nvSpPr>
        <p:spPr bwMode="auto">
          <a:xfrm>
            <a:off x="1882179" y="1669141"/>
            <a:ext cx="6933641"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Which sentence is the </a:t>
            </a:r>
            <a:r>
              <a:rPr lang="en-GB" altLang="en-US" sz="2200" b="1" dirty="0">
                <a:ea typeface="Times New Roman" panose="02020603050405020304" pitchFamily="18" charset="0"/>
                <a:cs typeface="Calibri" panose="020F0502020204030204" pitchFamily="34" charset="0"/>
              </a:rPr>
              <a:t>most formal</a:t>
            </a: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23" name="Rectangle 13"/>
          <p:cNvSpPr>
            <a:spLocks noChangeArrowheads="1"/>
          </p:cNvSpPr>
          <p:nvPr/>
        </p:nvSpPr>
        <p:spPr bwMode="auto">
          <a:xfrm>
            <a:off x="327544" y="6285473"/>
            <a:ext cx="11532312"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1. past tense/ modal verb  2. past tense/ subjunctive  3. past tense  4. present tense</a:t>
            </a:r>
            <a:endParaRPr lang="en-GB" altLang="en-US" sz="2200" i="1" dirty="0"/>
          </a:p>
        </p:txBody>
      </p:sp>
      <p:grpSp>
        <p:nvGrpSpPr>
          <p:cNvPr id="26" name="Group 25">
            <a:extLst>
              <a:ext uri="{FF2B5EF4-FFF2-40B4-BE49-F238E27FC236}">
                <a16:creationId xmlns:a16="http://schemas.microsoft.com/office/drawing/2014/main" id="{E11CB483-4210-48AF-813E-9AF9D4399C8B}"/>
              </a:ext>
            </a:extLst>
          </p:cNvPr>
          <p:cNvGrpSpPr/>
          <p:nvPr/>
        </p:nvGrpSpPr>
        <p:grpSpPr>
          <a:xfrm>
            <a:off x="8378614" y="2195057"/>
            <a:ext cx="1143262" cy="3754663"/>
            <a:chOff x="7110309" y="2132856"/>
            <a:chExt cx="1143262" cy="3754663"/>
          </a:xfrm>
        </p:grpSpPr>
        <p:grpSp>
          <p:nvGrpSpPr>
            <p:cNvPr id="27" name="Group 26">
              <a:extLst>
                <a:ext uri="{FF2B5EF4-FFF2-40B4-BE49-F238E27FC236}">
                  <a16:creationId xmlns:a16="http://schemas.microsoft.com/office/drawing/2014/main" id="{765C6234-B8AF-4AB8-99C1-0CC7F62968DC}"/>
                </a:ext>
              </a:extLst>
            </p:cNvPr>
            <p:cNvGrpSpPr/>
            <p:nvPr/>
          </p:nvGrpSpPr>
          <p:grpSpPr>
            <a:xfrm>
              <a:off x="7110309" y="2132856"/>
              <a:ext cx="1143262" cy="2966718"/>
              <a:chOff x="7110309" y="2132856"/>
              <a:chExt cx="1143262" cy="2966718"/>
            </a:xfrm>
          </p:grpSpPr>
          <p:grpSp>
            <p:nvGrpSpPr>
              <p:cNvPr id="29" name="Group 28">
                <a:extLst>
                  <a:ext uri="{FF2B5EF4-FFF2-40B4-BE49-F238E27FC236}">
                    <a16:creationId xmlns:a16="http://schemas.microsoft.com/office/drawing/2014/main" id="{CD595F37-AA2F-4ED2-8D67-11DDCC56DBBD}"/>
                  </a:ext>
                </a:extLst>
              </p:cNvPr>
              <p:cNvGrpSpPr/>
              <p:nvPr/>
            </p:nvGrpSpPr>
            <p:grpSpPr>
              <a:xfrm>
                <a:off x="7455015" y="2703983"/>
                <a:ext cx="443007" cy="2395591"/>
                <a:chOff x="0" y="-69120"/>
                <a:chExt cx="219657" cy="1303797"/>
              </a:xfrm>
            </p:grpSpPr>
            <p:sp>
              <p:nvSpPr>
                <p:cNvPr id="31" name="Rectangle 30">
                  <a:extLst>
                    <a:ext uri="{FF2B5EF4-FFF2-40B4-BE49-F238E27FC236}">
                      <a16:creationId xmlns:a16="http://schemas.microsoft.com/office/drawing/2014/main" id="{980227DD-9D66-4D9C-99F4-CEADBB9959A1}"/>
                    </a:ext>
                  </a:extLst>
                </p:cNvPr>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32" name="Rectangle 31">
                  <a:extLst>
                    <a:ext uri="{FF2B5EF4-FFF2-40B4-BE49-F238E27FC236}">
                      <a16:creationId xmlns:a16="http://schemas.microsoft.com/office/drawing/2014/main" id="{92434CEB-1D4E-4D80-8736-0C5E62624803}"/>
                    </a:ext>
                  </a:extLst>
                </p:cNvPr>
                <p:cNvSpPr/>
                <p:nvPr/>
              </p:nvSpPr>
              <p:spPr>
                <a:xfrm>
                  <a:off x="6297" y="289291"/>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sym typeface="Wingdings" panose="05000000000000000000" pitchFamily="2" charset="2"/>
                    </a:rPr>
                    <a:t></a:t>
                  </a:r>
                  <a:endParaRPr lang="en-GB" sz="2200" b="1" dirty="0"/>
                </a:p>
              </p:txBody>
            </p:sp>
            <p:sp>
              <p:nvSpPr>
                <p:cNvPr id="33" name="Rectangle 32">
                  <a:extLst>
                    <a:ext uri="{FF2B5EF4-FFF2-40B4-BE49-F238E27FC236}">
                      <a16:creationId xmlns:a16="http://schemas.microsoft.com/office/drawing/2014/main" id="{311760C0-47AC-4ED1-8705-E724079F564E}"/>
                    </a:ext>
                  </a:extLst>
                </p:cNvPr>
                <p:cNvSpPr/>
                <p:nvPr/>
              </p:nvSpPr>
              <p:spPr>
                <a:xfrm>
                  <a:off x="5434" y="657063"/>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34" name="Rectangle 33">
                  <a:extLst>
                    <a:ext uri="{FF2B5EF4-FFF2-40B4-BE49-F238E27FC236}">
                      <a16:creationId xmlns:a16="http://schemas.microsoft.com/office/drawing/2014/main" id="{479228A2-014C-4E2D-AA14-0C3FC6167ACD}"/>
                    </a:ext>
                  </a:extLst>
                </p:cNvPr>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grpSp>
          <p:sp>
            <p:nvSpPr>
              <p:cNvPr id="30" name="Rectangle 29">
                <a:extLst>
                  <a:ext uri="{FF2B5EF4-FFF2-40B4-BE49-F238E27FC236}">
                    <a16:creationId xmlns:a16="http://schemas.microsoft.com/office/drawing/2014/main" id="{790ABBF4-07E4-4A55-8063-767015C57BA6}"/>
                  </a:ext>
                </a:extLst>
              </p:cNvPr>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28" name="Rectangle 27">
              <a:extLst>
                <a:ext uri="{FF2B5EF4-FFF2-40B4-BE49-F238E27FC236}">
                  <a16:creationId xmlns:a16="http://schemas.microsoft.com/office/drawing/2014/main" id="{DD7775D9-995C-4342-9E9F-68E5F99AF875}"/>
                </a:ext>
              </a:extLst>
            </p:cNvPr>
            <p:cNvSpPr/>
            <p:nvPr/>
          </p:nvSpPr>
          <p:spPr>
            <a:xfrm>
              <a:off x="7138760" y="5118078"/>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35" name="Rectangle 14">
            <a:extLst>
              <a:ext uri="{FF2B5EF4-FFF2-40B4-BE49-F238E27FC236}">
                <a16:creationId xmlns:a16="http://schemas.microsoft.com/office/drawing/2014/main" id="{37A83FF4-85C3-4C6A-AD7A-BF9B8898BD7F}"/>
              </a:ext>
            </a:extLst>
          </p:cNvPr>
          <p:cNvSpPr>
            <a:spLocks noChangeArrowheads="1"/>
          </p:cNvSpPr>
          <p:nvPr/>
        </p:nvSpPr>
        <p:spPr bwMode="auto">
          <a:xfrm>
            <a:off x="1354238" y="2766184"/>
            <a:ext cx="6304192" cy="246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It was obvious he couldn’t do it.</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cs typeface="Calibri" panose="020F0502020204030204" pitchFamily="34" charset="0"/>
              </a:rPr>
              <a:t>I suggested that he be excused from the lesson.</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cs typeface="Calibri" panose="020F0502020204030204" pitchFamily="34" charset="0"/>
              </a:rPr>
              <a:t>She was really desperate to get cracking with the task.</a:t>
            </a:r>
            <a:endParaRPr lang="en-GB" altLang="en-US" sz="2200" dirty="0"/>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cs typeface="Calibri" panose="020F0502020204030204" pitchFamily="34" charset="0"/>
              </a:rPr>
              <a:t>It’s impossible to tell whether it’s raining or not.</a:t>
            </a:r>
            <a:endParaRPr lang="en-GB" altLang="en-US" sz="2200" dirty="0"/>
          </a:p>
        </p:txBody>
      </p:sp>
      <p:pic>
        <p:nvPicPr>
          <p:cNvPr id="17" name="Picture 16">
            <a:extLst>
              <a:ext uri="{FF2B5EF4-FFF2-40B4-BE49-F238E27FC236}">
                <a16:creationId xmlns:a16="http://schemas.microsoft.com/office/drawing/2014/main" id="{0B4B8E3C-AE81-6F49-A611-00D144800B6D}"/>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8" name="Picture 17">
            <a:extLst>
              <a:ext uri="{FF2B5EF4-FFF2-40B4-BE49-F238E27FC236}">
                <a16:creationId xmlns:a16="http://schemas.microsoft.com/office/drawing/2014/main" id="{E34A1424-F4A2-4494-AAA6-6B4C08DA773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2617708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5 – questions</a:t>
            </a:r>
          </a:p>
        </p:txBody>
      </p:sp>
      <p:sp>
        <p:nvSpPr>
          <p:cNvPr id="8" name="Rectangle 13"/>
          <p:cNvSpPr>
            <a:spLocks noChangeArrowheads="1"/>
          </p:cNvSpPr>
          <p:nvPr/>
        </p:nvSpPr>
        <p:spPr bwMode="auto">
          <a:xfrm>
            <a:off x="1824842" y="1751194"/>
            <a:ext cx="8003059"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a:t>
            </a:r>
            <a:r>
              <a:rPr lang="en-GB" sz="2200" dirty="0"/>
              <a:t>Add a </a:t>
            </a:r>
            <a:r>
              <a:rPr lang="en-GB" sz="2200" b="1" dirty="0"/>
              <a:t>suffix</a:t>
            </a:r>
            <a:r>
              <a:rPr lang="en-GB" sz="2200" dirty="0"/>
              <a:t> to the words in the boxes to complete the sentences</a:t>
            </a:r>
            <a:r>
              <a:rPr lang="en-GB" altLang="en-US" sz="2200" dirty="0">
                <a:ea typeface="Times New Roman" panose="02020603050405020304" pitchFamily="18" charset="0"/>
                <a:cs typeface="Calibri" panose="020F0502020204030204" pitchFamily="34" charset="0"/>
              </a:rPr>
              <a:t>.  </a:t>
            </a: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p:txBody>
      </p:sp>
      <p:sp>
        <p:nvSpPr>
          <p:cNvPr id="21" name="Rectangle 14"/>
          <p:cNvSpPr>
            <a:spLocks noChangeArrowheads="1"/>
          </p:cNvSpPr>
          <p:nvPr/>
        </p:nvSpPr>
        <p:spPr bwMode="auto">
          <a:xfrm>
            <a:off x="2005284" y="2533552"/>
            <a:ext cx="8942256" cy="246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It was  ______________ to see the puppy left out in the cold.</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Her ______________ was plain to see as the plate was beautifully decorated.</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p:txBody>
      </p:sp>
      <p:sp>
        <p:nvSpPr>
          <p:cNvPr id="24" name="Rectangle 23"/>
          <p:cNvSpPr/>
          <p:nvPr/>
        </p:nvSpPr>
        <p:spPr>
          <a:xfrm>
            <a:off x="8616281" y="515719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093069" y="6008522"/>
            <a:ext cx="9697551"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How many different suffixes can you list? </a:t>
            </a:r>
          </a:p>
          <a:p>
            <a:pPr algn="ctr" eaLnBrk="0" fontAlgn="base" hangingPunct="0">
              <a:spcBef>
                <a:spcPct val="0"/>
              </a:spcBef>
              <a:spcAft>
                <a:spcPct val="0"/>
              </a:spcAft>
            </a:pPr>
            <a:r>
              <a:rPr lang="en-GB" altLang="en-US" sz="2200" b="1" i="1" dirty="0">
                <a:ea typeface="Times New Roman" panose="02020603050405020304" pitchFamily="18" charset="0"/>
                <a:cs typeface="Calibri" panose="020F0502020204030204" pitchFamily="34" charset="0"/>
              </a:rPr>
              <a:t>Identify two root words which each of them can be added to.  </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grpSp>
        <p:nvGrpSpPr>
          <p:cNvPr id="10" name="Group 9"/>
          <p:cNvGrpSpPr/>
          <p:nvPr/>
        </p:nvGrpSpPr>
        <p:grpSpPr>
          <a:xfrm>
            <a:off x="2764268" y="2959076"/>
            <a:ext cx="2118340" cy="756054"/>
            <a:chOff x="-12451" y="158671"/>
            <a:chExt cx="1051560" cy="445211"/>
          </a:xfrm>
        </p:grpSpPr>
        <p:sp>
          <p:nvSpPr>
            <p:cNvPr id="11" name="Rectangle 10"/>
            <p:cNvSpPr/>
            <p:nvPr/>
          </p:nvSpPr>
          <p:spPr>
            <a:xfrm>
              <a:off x="-12451" y="313711"/>
              <a:ext cx="1051560" cy="29017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100" b="1" dirty="0">
                  <a:ea typeface="Times New Roman" panose="02020603050405020304" pitchFamily="18" charset="0"/>
                  <a:cs typeface="Times New Roman" panose="02020603050405020304" pitchFamily="18" charset="0"/>
                </a:rPr>
                <a:t> </a:t>
              </a:r>
              <a:r>
                <a:rPr lang="en-GB" sz="2200" b="1" dirty="0">
                  <a:ea typeface="Times New Roman" panose="02020603050405020304" pitchFamily="18" charset="0"/>
                  <a:cs typeface="Times New Roman" panose="02020603050405020304" pitchFamily="18" charset="0"/>
                </a:rPr>
                <a:t>pity</a:t>
              </a:r>
            </a:p>
          </p:txBody>
        </p:sp>
        <p:cxnSp>
          <p:nvCxnSpPr>
            <p:cNvPr id="12" name="Straight Arrow Connector 11"/>
            <p:cNvCxnSpPr/>
            <p:nvPr/>
          </p:nvCxnSpPr>
          <p:spPr>
            <a:xfrm flipH="1" flipV="1">
              <a:off x="511424" y="158671"/>
              <a:ext cx="1905" cy="14874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7" name="Group 16"/>
          <p:cNvGrpSpPr/>
          <p:nvPr/>
        </p:nvGrpSpPr>
        <p:grpSpPr>
          <a:xfrm>
            <a:off x="2490986" y="4628435"/>
            <a:ext cx="2118340" cy="756054"/>
            <a:chOff x="-12451" y="158671"/>
            <a:chExt cx="1051560" cy="445211"/>
          </a:xfrm>
        </p:grpSpPr>
        <p:sp>
          <p:nvSpPr>
            <p:cNvPr id="18" name="Rectangle 17"/>
            <p:cNvSpPr/>
            <p:nvPr/>
          </p:nvSpPr>
          <p:spPr>
            <a:xfrm>
              <a:off x="-12451" y="313711"/>
              <a:ext cx="1051560" cy="29017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100" b="1" dirty="0">
                  <a:ea typeface="Times New Roman" panose="02020603050405020304" pitchFamily="18" charset="0"/>
                  <a:cs typeface="Times New Roman" panose="02020603050405020304" pitchFamily="18" charset="0"/>
                </a:rPr>
                <a:t> </a:t>
              </a:r>
              <a:r>
                <a:rPr lang="en-GB" sz="2200" b="1" dirty="0">
                  <a:ea typeface="Times New Roman" panose="02020603050405020304" pitchFamily="18" charset="0"/>
                  <a:cs typeface="Times New Roman" panose="02020603050405020304" pitchFamily="18" charset="0"/>
                </a:rPr>
                <a:t>creative</a:t>
              </a:r>
            </a:p>
          </p:txBody>
        </p:sp>
        <p:cxnSp>
          <p:nvCxnSpPr>
            <p:cNvPr id="19" name="Straight Arrow Connector 18"/>
            <p:cNvCxnSpPr/>
            <p:nvPr/>
          </p:nvCxnSpPr>
          <p:spPr>
            <a:xfrm flipH="1" flipV="1">
              <a:off x="511424" y="158671"/>
              <a:ext cx="1905" cy="14874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pic>
        <p:nvPicPr>
          <p:cNvPr id="20" name="Picture 19">
            <a:extLst>
              <a:ext uri="{FF2B5EF4-FFF2-40B4-BE49-F238E27FC236}">
                <a16:creationId xmlns:a16="http://schemas.microsoft.com/office/drawing/2014/main" id="{085A8477-5C8B-8042-92C4-89F85BFBF669}"/>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5" name="Picture 14">
            <a:extLst>
              <a:ext uri="{FF2B5EF4-FFF2-40B4-BE49-F238E27FC236}">
                <a16:creationId xmlns:a16="http://schemas.microsoft.com/office/drawing/2014/main" id="{E1F8335D-7473-45A1-8944-F3E4638324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5684676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5 – answers</a:t>
            </a:r>
          </a:p>
        </p:txBody>
      </p:sp>
      <p:sp>
        <p:nvSpPr>
          <p:cNvPr id="8" name="Rectangle 13"/>
          <p:cNvSpPr>
            <a:spLocks noChangeArrowheads="1"/>
          </p:cNvSpPr>
          <p:nvPr/>
        </p:nvSpPr>
        <p:spPr bwMode="auto">
          <a:xfrm>
            <a:off x="1824842" y="1751194"/>
            <a:ext cx="8003059"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a:t>
            </a:r>
            <a:r>
              <a:rPr lang="en-GB" sz="2200" dirty="0"/>
              <a:t>Add a </a:t>
            </a:r>
            <a:r>
              <a:rPr lang="en-GB" sz="2200" b="1" dirty="0"/>
              <a:t>suffix</a:t>
            </a:r>
            <a:r>
              <a:rPr lang="en-GB" sz="2200" dirty="0"/>
              <a:t> to the words in the boxes to complete the sentences</a:t>
            </a:r>
            <a:r>
              <a:rPr lang="en-GB" altLang="en-US" sz="2200" dirty="0">
                <a:ea typeface="Times New Roman" panose="02020603050405020304" pitchFamily="18" charset="0"/>
                <a:cs typeface="Calibri" panose="020F0502020204030204" pitchFamily="34" charset="0"/>
              </a:rPr>
              <a:t>.  </a:t>
            </a: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p:txBody>
      </p:sp>
      <p:sp>
        <p:nvSpPr>
          <p:cNvPr id="21" name="Rectangle 14"/>
          <p:cNvSpPr>
            <a:spLocks noChangeArrowheads="1"/>
          </p:cNvSpPr>
          <p:nvPr/>
        </p:nvSpPr>
        <p:spPr bwMode="auto">
          <a:xfrm>
            <a:off x="2083720" y="2567880"/>
            <a:ext cx="8389861" cy="246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It was  </a:t>
            </a:r>
            <a:r>
              <a:rPr lang="en-GB" altLang="en-US" sz="2200" b="1" dirty="0">
                <a:ea typeface="Times New Roman" panose="02020603050405020304" pitchFamily="18" charset="0"/>
                <a:cs typeface="Calibri" panose="020F0502020204030204" pitchFamily="34" charset="0"/>
              </a:rPr>
              <a:t>pitiful  </a:t>
            </a:r>
            <a:r>
              <a:rPr lang="en-GB" altLang="en-US" sz="2200" dirty="0">
                <a:ea typeface="Times New Roman" panose="02020603050405020304" pitchFamily="18" charset="0"/>
                <a:cs typeface="Calibri" panose="020F0502020204030204" pitchFamily="34" charset="0"/>
              </a:rPr>
              <a:t> to see the puppy left out in the cold.</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Her </a:t>
            </a:r>
            <a:r>
              <a:rPr lang="en-GB" altLang="en-US" sz="2200" b="1" dirty="0">
                <a:ea typeface="Times New Roman" panose="02020603050405020304" pitchFamily="18" charset="0"/>
                <a:cs typeface="Calibri" panose="020F0502020204030204" pitchFamily="34" charset="0"/>
              </a:rPr>
              <a:t> creativity </a:t>
            </a:r>
            <a:r>
              <a:rPr lang="en-GB" altLang="en-US" sz="2200" dirty="0">
                <a:ea typeface="Times New Roman" panose="02020603050405020304" pitchFamily="18" charset="0"/>
                <a:cs typeface="Calibri" panose="020F0502020204030204" pitchFamily="34" charset="0"/>
              </a:rPr>
              <a:t> was plain to see as the plate was beautifully decorated.</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p:txBody>
      </p:sp>
      <p:sp>
        <p:nvSpPr>
          <p:cNvPr id="24" name="Rectangle 23"/>
          <p:cNvSpPr/>
          <p:nvPr/>
        </p:nvSpPr>
        <p:spPr>
          <a:xfrm>
            <a:off x="8616281" y="515719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352460" y="6223011"/>
            <a:ext cx="9697551"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a:t>
            </a:r>
            <a:r>
              <a:rPr lang="en-GB" altLang="en-US" sz="2200" b="1" i="1" dirty="0" err="1">
                <a:ea typeface="Times New Roman" panose="02020603050405020304" pitchFamily="18" charset="0"/>
                <a:cs typeface="Calibri" panose="020F0502020204030204" pitchFamily="34" charset="0"/>
              </a:rPr>
              <a:t>ly</a:t>
            </a:r>
            <a:r>
              <a:rPr lang="en-GB" altLang="en-US" sz="2200" b="1" i="1" dirty="0">
                <a:ea typeface="Times New Roman" panose="02020603050405020304" pitchFamily="18" charset="0"/>
                <a:cs typeface="Calibri" panose="020F0502020204030204" pitchFamily="34" charset="0"/>
              </a:rPr>
              <a:t>, -</a:t>
            </a:r>
            <a:r>
              <a:rPr lang="en-GB" altLang="en-US" sz="2200" b="1" i="1" dirty="0" err="1">
                <a:ea typeface="Times New Roman" panose="02020603050405020304" pitchFamily="18" charset="0"/>
                <a:cs typeface="Calibri" panose="020F0502020204030204" pitchFamily="34" charset="0"/>
              </a:rPr>
              <a:t>ment</a:t>
            </a:r>
            <a:r>
              <a:rPr lang="en-GB" altLang="en-US" sz="2200" b="1" i="1" dirty="0">
                <a:ea typeface="Times New Roman" panose="02020603050405020304" pitchFamily="18" charset="0"/>
                <a:cs typeface="Calibri" panose="020F0502020204030204" pitchFamily="34" charset="0"/>
              </a:rPr>
              <a:t>, -</a:t>
            </a:r>
            <a:r>
              <a:rPr lang="en-GB" altLang="en-US" sz="2200" b="1" i="1" dirty="0" err="1">
                <a:ea typeface="Times New Roman" panose="02020603050405020304" pitchFamily="18" charset="0"/>
                <a:cs typeface="Calibri" panose="020F0502020204030204" pitchFamily="34" charset="0"/>
              </a:rPr>
              <a:t>ful</a:t>
            </a:r>
            <a:r>
              <a:rPr lang="en-GB" altLang="en-US" sz="2200" b="1" i="1" dirty="0">
                <a:ea typeface="Times New Roman" panose="02020603050405020304" pitchFamily="18" charset="0"/>
                <a:cs typeface="Calibri" panose="020F0502020204030204" pitchFamily="34" charset="0"/>
              </a:rPr>
              <a:t>, -ness …</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grpSp>
        <p:nvGrpSpPr>
          <p:cNvPr id="10" name="Group 9"/>
          <p:cNvGrpSpPr/>
          <p:nvPr/>
        </p:nvGrpSpPr>
        <p:grpSpPr>
          <a:xfrm>
            <a:off x="2405453" y="2982534"/>
            <a:ext cx="2118340" cy="756054"/>
            <a:chOff x="-12451" y="158671"/>
            <a:chExt cx="1051560" cy="445211"/>
          </a:xfrm>
        </p:grpSpPr>
        <p:sp>
          <p:nvSpPr>
            <p:cNvPr id="11" name="Rectangle 10"/>
            <p:cNvSpPr/>
            <p:nvPr/>
          </p:nvSpPr>
          <p:spPr>
            <a:xfrm>
              <a:off x="-12451" y="313711"/>
              <a:ext cx="1051560" cy="29017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100" b="1" dirty="0">
                  <a:ea typeface="Times New Roman" panose="02020603050405020304" pitchFamily="18" charset="0"/>
                  <a:cs typeface="Times New Roman" panose="02020603050405020304" pitchFamily="18" charset="0"/>
                </a:rPr>
                <a:t> </a:t>
              </a:r>
              <a:r>
                <a:rPr lang="en-GB" sz="2200" b="1" dirty="0">
                  <a:ea typeface="Times New Roman" panose="02020603050405020304" pitchFamily="18" charset="0"/>
                  <a:cs typeface="Times New Roman" panose="02020603050405020304" pitchFamily="18" charset="0"/>
                </a:rPr>
                <a:t>pity</a:t>
              </a:r>
            </a:p>
          </p:txBody>
        </p:sp>
        <p:cxnSp>
          <p:nvCxnSpPr>
            <p:cNvPr id="12" name="Straight Arrow Connector 11"/>
            <p:cNvCxnSpPr/>
            <p:nvPr/>
          </p:nvCxnSpPr>
          <p:spPr>
            <a:xfrm flipH="1" flipV="1">
              <a:off x="511424" y="158671"/>
              <a:ext cx="1905" cy="14874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7" name="Group 16"/>
          <p:cNvGrpSpPr/>
          <p:nvPr/>
        </p:nvGrpSpPr>
        <p:grpSpPr>
          <a:xfrm>
            <a:off x="2213194" y="4652066"/>
            <a:ext cx="2118340" cy="756054"/>
            <a:chOff x="-12451" y="158671"/>
            <a:chExt cx="1051560" cy="445211"/>
          </a:xfrm>
        </p:grpSpPr>
        <p:sp>
          <p:nvSpPr>
            <p:cNvPr id="18" name="Rectangle 17"/>
            <p:cNvSpPr/>
            <p:nvPr/>
          </p:nvSpPr>
          <p:spPr>
            <a:xfrm>
              <a:off x="-12451" y="313711"/>
              <a:ext cx="1051560" cy="29017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100" b="1" dirty="0">
                  <a:ea typeface="Times New Roman" panose="02020603050405020304" pitchFamily="18" charset="0"/>
                  <a:cs typeface="Times New Roman" panose="02020603050405020304" pitchFamily="18" charset="0"/>
                </a:rPr>
                <a:t> </a:t>
              </a:r>
              <a:r>
                <a:rPr lang="en-GB" sz="2200" b="1" dirty="0">
                  <a:ea typeface="Times New Roman" panose="02020603050405020304" pitchFamily="18" charset="0"/>
                  <a:cs typeface="Times New Roman" panose="02020603050405020304" pitchFamily="18" charset="0"/>
                </a:rPr>
                <a:t>creative</a:t>
              </a:r>
            </a:p>
          </p:txBody>
        </p:sp>
        <p:cxnSp>
          <p:nvCxnSpPr>
            <p:cNvPr id="19" name="Straight Arrow Connector 18"/>
            <p:cNvCxnSpPr/>
            <p:nvPr/>
          </p:nvCxnSpPr>
          <p:spPr>
            <a:xfrm flipH="1" flipV="1">
              <a:off x="511424" y="158671"/>
              <a:ext cx="1905" cy="14874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pic>
        <p:nvPicPr>
          <p:cNvPr id="20" name="Picture 19">
            <a:extLst>
              <a:ext uri="{FF2B5EF4-FFF2-40B4-BE49-F238E27FC236}">
                <a16:creationId xmlns:a16="http://schemas.microsoft.com/office/drawing/2014/main" id="{085A8477-5C8B-8042-92C4-89F85BFBF669}"/>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5" name="Picture 14">
            <a:extLst>
              <a:ext uri="{FF2B5EF4-FFF2-40B4-BE49-F238E27FC236}">
                <a16:creationId xmlns:a16="http://schemas.microsoft.com/office/drawing/2014/main" id="{B104FFA4-F6AD-411C-A1A4-0A066DDEA08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7751073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5 – questions</a:t>
            </a:r>
          </a:p>
        </p:txBody>
      </p:sp>
      <p:sp>
        <p:nvSpPr>
          <p:cNvPr id="8" name="Rectangle 13"/>
          <p:cNvSpPr>
            <a:spLocks noChangeArrowheads="1"/>
          </p:cNvSpPr>
          <p:nvPr/>
        </p:nvSpPr>
        <p:spPr bwMode="auto">
          <a:xfrm>
            <a:off x="1703512" y="1827714"/>
            <a:ext cx="8064897"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a:t>
            </a:r>
            <a:r>
              <a:rPr lang="en-GB" sz="2200" dirty="0"/>
              <a:t>Circle the </a:t>
            </a:r>
            <a:r>
              <a:rPr lang="en-GB" sz="2200" b="1" dirty="0"/>
              <a:t>possessive pronoun </a:t>
            </a:r>
            <a:r>
              <a:rPr lang="en-GB" sz="2200" dirty="0"/>
              <a:t>in the sentence below.</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1794076" y="2667799"/>
            <a:ext cx="7627092"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cs typeface="Calibri" panose="020F0502020204030204" pitchFamily="34" charset="0"/>
              </a:rPr>
              <a:t>After Jemma had borrowed my pencil for the third time, I asked her if she knew where hers was.</a:t>
            </a:r>
          </a:p>
        </p:txBody>
      </p:sp>
      <p:sp>
        <p:nvSpPr>
          <p:cNvPr id="24" name="Rectangle 23"/>
          <p:cNvSpPr/>
          <p:nvPr/>
        </p:nvSpPr>
        <p:spPr>
          <a:xfrm>
            <a:off x="9552573" y="4957854"/>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361728" y="5797939"/>
            <a:ext cx="8748464"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Write a sentence with a group of words that could be replaced by the possessive pronoun </a:t>
            </a:r>
            <a:r>
              <a:rPr lang="en-GB" altLang="en-US" sz="2200" b="1" i="1" u="sng" dirty="0">
                <a:ea typeface="Times New Roman" panose="02020603050405020304" pitchFamily="18" charset="0"/>
                <a:cs typeface="Calibri" panose="020F0502020204030204" pitchFamily="34" charset="0"/>
              </a:rPr>
              <a:t>mine</a:t>
            </a:r>
            <a:r>
              <a:rPr lang="en-GB" altLang="en-US" sz="2200" b="1" i="1" dirty="0">
                <a:ea typeface="Times New Roman" panose="02020603050405020304" pitchFamily="18" charset="0"/>
                <a:cs typeface="Calibri" panose="020F0502020204030204" pitchFamily="34" charset="0"/>
              </a:rPr>
              <a:t>.</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11" name="Picture 10">
            <a:extLst>
              <a:ext uri="{FF2B5EF4-FFF2-40B4-BE49-F238E27FC236}">
                <a16:creationId xmlns:a16="http://schemas.microsoft.com/office/drawing/2014/main" id="{53AC363D-A241-7F4A-BAC2-8289DF7DD287}"/>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63F84729-7000-4DCE-ACF1-F61C6EACAC2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4220768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5 – answers</a:t>
            </a:r>
          </a:p>
        </p:txBody>
      </p:sp>
      <p:sp>
        <p:nvSpPr>
          <p:cNvPr id="8" name="Rectangle 13"/>
          <p:cNvSpPr>
            <a:spLocks noChangeArrowheads="1"/>
          </p:cNvSpPr>
          <p:nvPr/>
        </p:nvSpPr>
        <p:spPr bwMode="auto">
          <a:xfrm>
            <a:off x="1703512" y="1827714"/>
            <a:ext cx="8064897"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a:t>
            </a:r>
            <a:r>
              <a:rPr lang="en-GB" sz="2200" dirty="0"/>
              <a:t>Circle the </a:t>
            </a:r>
            <a:r>
              <a:rPr lang="en-GB" sz="2200" b="1" dirty="0"/>
              <a:t>possessive pronoun </a:t>
            </a:r>
            <a:r>
              <a:rPr lang="en-GB" sz="2200" dirty="0"/>
              <a:t>in the sentence below.</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1794076" y="2667799"/>
            <a:ext cx="7627092"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cs typeface="Calibri" panose="020F0502020204030204" pitchFamily="34" charset="0"/>
              </a:rPr>
              <a:t>After Jemma had borrowed my pencil for the third time, I asked her if she knew where hers was.</a:t>
            </a:r>
          </a:p>
        </p:txBody>
      </p:sp>
      <p:sp>
        <p:nvSpPr>
          <p:cNvPr id="24" name="Rectangle 23"/>
          <p:cNvSpPr/>
          <p:nvPr/>
        </p:nvSpPr>
        <p:spPr>
          <a:xfrm>
            <a:off x="9552573" y="4957854"/>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703512" y="6032012"/>
            <a:ext cx="8748464"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Here’s your coat; please can you pass </a:t>
            </a:r>
            <a:r>
              <a:rPr lang="en-GB" altLang="en-US" sz="2200" b="1" i="1" u="sng" dirty="0">
                <a:ea typeface="Times New Roman" panose="02020603050405020304" pitchFamily="18" charset="0"/>
                <a:cs typeface="Calibri" panose="020F0502020204030204" pitchFamily="34" charset="0"/>
              </a:rPr>
              <a:t>my coat</a:t>
            </a:r>
            <a:r>
              <a:rPr lang="en-GB" altLang="en-US" sz="2200" b="1" i="1" dirty="0">
                <a:ea typeface="Times New Roman" panose="02020603050405020304" pitchFamily="18" charset="0"/>
                <a:cs typeface="Calibri" panose="020F0502020204030204" pitchFamily="34" charset="0"/>
              </a:rPr>
              <a:t>?</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11" name="Picture 10">
            <a:extLst>
              <a:ext uri="{FF2B5EF4-FFF2-40B4-BE49-F238E27FC236}">
                <a16:creationId xmlns:a16="http://schemas.microsoft.com/office/drawing/2014/main" id="{53AC363D-A241-7F4A-BAC2-8289DF7DD287}"/>
              </a:ext>
            </a:extLst>
          </p:cNvPr>
          <p:cNvPicPr>
            <a:picLocks noChangeAspect="1"/>
          </p:cNvPicPr>
          <p:nvPr/>
        </p:nvPicPr>
        <p:blipFill>
          <a:blip r:embed="rId2"/>
          <a:stretch>
            <a:fillRect/>
          </a:stretch>
        </p:blipFill>
        <p:spPr>
          <a:xfrm>
            <a:off x="10668000" y="470599"/>
            <a:ext cx="1234846" cy="826857"/>
          </a:xfrm>
          <a:prstGeom prst="rect">
            <a:avLst/>
          </a:prstGeom>
        </p:spPr>
      </p:pic>
      <p:sp>
        <p:nvSpPr>
          <p:cNvPr id="9" name="Oval 8">
            <a:extLst>
              <a:ext uri="{FF2B5EF4-FFF2-40B4-BE49-F238E27FC236}">
                <a16:creationId xmlns:a16="http://schemas.microsoft.com/office/drawing/2014/main" id="{4926D8E1-BF95-4ED5-BFA5-12703DDE7166}"/>
              </a:ext>
            </a:extLst>
          </p:cNvPr>
          <p:cNvSpPr/>
          <p:nvPr/>
        </p:nvSpPr>
        <p:spPr>
          <a:xfrm>
            <a:off x="4437862" y="3090441"/>
            <a:ext cx="612360" cy="33855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id="{D6A12F69-DBAC-4D79-836E-A65B0F3CEE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2423556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5 – questions</a:t>
            </a:r>
          </a:p>
        </p:txBody>
      </p:sp>
      <p:sp>
        <p:nvSpPr>
          <p:cNvPr id="23" name="Rectangle 13"/>
          <p:cNvSpPr>
            <a:spLocks noChangeArrowheads="1"/>
          </p:cNvSpPr>
          <p:nvPr/>
        </p:nvSpPr>
        <p:spPr bwMode="auto">
          <a:xfrm>
            <a:off x="1290522" y="6019767"/>
            <a:ext cx="8784976"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Identify the subordinating conjunction and the coordinating conjunction in the sentences above.</a:t>
            </a:r>
            <a:endParaRPr lang="en-GB" altLang="en-US" sz="2200" i="1" dirty="0"/>
          </a:p>
          <a:p>
            <a:pPr eaLnBrk="0" fontAlgn="base" hangingPunct="0">
              <a:spcBef>
                <a:spcPct val="0"/>
              </a:spcBef>
              <a:spcAft>
                <a:spcPct val="0"/>
              </a:spcAft>
            </a:pPr>
            <a:endParaRPr lang="en-GB" altLang="en-US" sz="2200" i="1" dirty="0"/>
          </a:p>
        </p:txBody>
      </p:sp>
      <p:sp>
        <p:nvSpPr>
          <p:cNvPr id="11" name="Rectangle 13">
            <a:extLst>
              <a:ext uri="{FF2B5EF4-FFF2-40B4-BE49-F238E27FC236}">
                <a16:creationId xmlns:a16="http://schemas.microsoft.com/office/drawing/2014/main" id="{9040161A-E18B-4845-8004-023DA42ED89F}"/>
              </a:ext>
            </a:extLst>
          </p:cNvPr>
          <p:cNvSpPr>
            <a:spLocks noChangeArrowheads="1"/>
          </p:cNvSpPr>
          <p:nvPr/>
        </p:nvSpPr>
        <p:spPr bwMode="auto">
          <a:xfrm>
            <a:off x="2216190" y="1544682"/>
            <a:ext cx="6933641"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Which sentence is written in </a:t>
            </a:r>
            <a:r>
              <a:rPr lang="en-GB" altLang="en-US" sz="2200" b="1" dirty="0">
                <a:ea typeface="Times New Roman" panose="02020603050405020304" pitchFamily="18" charset="0"/>
                <a:cs typeface="Calibri" panose="020F0502020204030204" pitchFamily="34" charset="0"/>
              </a:rPr>
              <a:t>Standard English</a:t>
            </a:r>
            <a:r>
              <a:rPr lang="en-GB" altLang="en-US" sz="2200" dirty="0">
                <a:ea typeface="Times New Roman" panose="02020603050405020304" pitchFamily="18" charset="0"/>
                <a:cs typeface="Calibri" panose="020F0502020204030204" pitchFamily="34" charset="0"/>
              </a:rPr>
              <a:t>?</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grpSp>
        <p:nvGrpSpPr>
          <p:cNvPr id="12" name="Group 11">
            <a:extLst>
              <a:ext uri="{FF2B5EF4-FFF2-40B4-BE49-F238E27FC236}">
                <a16:creationId xmlns:a16="http://schemas.microsoft.com/office/drawing/2014/main" id="{E785B95A-5F62-4490-ADC8-C8D3554F374C}"/>
              </a:ext>
            </a:extLst>
          </p:cNvPr>
          <p:cNvGrpSpPr/>
          <p:nvPr/>
        </p:nvGrpSpPr>
        <p:grpSpPr>
          <a:xfrm>
            <a:off x="8186062" y="2110790"/>
            <a:ext cx="1143262" cy="3754663"/>
            <a:chOff x="7110309" y="2132856"/>
            <a:chExt cx="1143262" cy="3754663"/>
          </a:xfrm>
        </p:grpSpPr>
        <p:grpSp>
          <p:nvGrpSpPr>
            <p:cNvPr id="13" name="Group 12">
              <a:extLst>
                <a:ext uri="{FF2B5EF4-FFF2-40B4-BE49-F238E27FC236}">
                  <a16:creationId xmlns:a16="http://schemas.microsoft.com/office/drawing/2014/main" id="{A9BBB3B4-188B-4CA7-977C-1D303BBA44A2}"/>
                </a:ext>
              </a:extLst>
            </p:cNvPr>
            <p:cNvGrpSpPr/>
            <p:nvPr/>
          </p:nvGrpSpPr>
          <p:grpSpPr>
            <a:xfrm>
              <a:off x="7110309" y="2132856"/>
              <a:ext cx="1143262" cy="2966718"/>
              <a:chOff x="7110309" y="2132856"/>
              <a:chExt cx="1143262" cy="2966718"/>
            </a:xfrm>
          </p:grpSpPr>
          <p:grpSp>
            <p:nvGrpSpPr>
              <p:cNvPr id="15" name="Group 14">
                <a:extLst>
                  <a:ext uri="{FF2B5EF4-FFF2-40B4-BE49-F238E27FC236}">
                    <a16:creationId xmlns:a16="http://schemas.microsoft.com/office/drawing/2014/main" id="{C53C5C3A-29EE-4CA5-8535-01D22EF9631F}"/>
                  </a:ext>
                </a:extLst>
              </p:cNvPr>
              <p:cNvGrpSpPr/>
              <p:nvPr/>
            </p:nvGrpSpPr>
            <p:grpSpPr>
              <a:xfrm>
                <a:off x="7455015" y="2703983"/>
                <a:ext cx="443007" cy="2395591"/>
                <a:chOff x="0" y="-69120"/>
                <a:chExt cx="219657" cy="1303797"/>
              </a:xfrm>
            </p:grpSpPr>
            <p:sp>
              <p:nvSpPr>
                <p:cNvPr id="17" name="Rectangle 16">
                  <a:extLst>
                    <a:ext uri="{FF2B5EF4-FFF2-40B4-BE49-F238E27FC236}">
                      <a16:creationId xmlns:a16="http://schemas.microsoft.com/office/drawing/2014/main" id="{962C17C9-CF82-47CA-AA9D-E88F48B76545}"/>
                    </a:ext>
                  </a:extLst>
                </p:cNvPr>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1</a:t>
                  </a:r>
                </a:p>
              </p:txBody>
            </p:sp>
            <p:sp>
              <p:nvSpPr>
                <p:cNvPr id="18" name="Rectangle 17">
                  <a:extLst>
                    <a:ext uri="{FF2B5EF4-FFF2-40B4-BE49-F238E27FC236}">
                      <a16:creationId xmlns:a16="http://schemas.microsoft.com/office/drawing/2014/main" id="{CC7347C8-B125-42A1-BE93-F5CC6F46FE1E}"/>
                    </a:ext>
                  </a:extLst>
                </p:cNvPr>
                <p:cNvSpPr/>
                <p:nvPr/>
              </p:nvSpPr>
              <p:spPr>
                <a:xfrm>
                  <a:off x="6297" y="289291"/>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2</a:t>
                  </a:r>
                </a:p>
              </p:txBody>
            </p:sp>
            <p:sp>
              <p:nvSpPr>
                <p:cNvPr id="19" name="Rectangle 18">
                  <a:extLst>
                    <a:ext uri="{FF2B5EF4-FFF2-40B4-BE49-F238E27FC236}">
                      <a16:creationId xmlns:a16="http://schemas.microsoft.com/office/drawing/2014/main" id="{2AFC16AE-D65E-45AD-803D-CC67A506E5C4}"/>
                    </a:ext>
                  </a:extLst>
                </p:cNvPr>
                <p:cNvSpPr/>
                <p:nvPr/>
              </p:nvSpPr>
              <p:spPr>
                <a:xfrm>
                  <a:off x="5434" y="657063"/>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3</a:t>
                  </a:r>
                </a:p>
              </p:txBody>
            </p:sp>
            <p:sp>
              <p:nvSpPr>
                <p:cNvPr id="20" name="Rectangle 19">
                  <a:extLst>
                    <a:ext uri="{FF2B5EF4-FFF2-40B4-BE49-F238E27FC236}">
                      <a16:creationId xmlns:a16="http://schemas.microsoft.com/office/drawing/2014/main" id="{216D9A58-601E-4B68-804E-16FDA0830E7A}"/>
                    </a:ext>
                  </a:extLst>
                </p:cNvPr>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4</a:t>
                  </a:r>
                </a:p>
              </p:txBody>
            </p:sp>
          </p:grpSp>
          <p:sp>
            <p:nvSpPr>
              <p:cNvPr id="16" name="Rectangle 15">
                <a:extLst>
                  <a:ext uri="{FF2B5EF4-FFF2-40B4-BE49-F238E27FC236}">
                    <a16:creationId xmlns:a16="http://schemas.microsoft.com/office/drawing/2014/main" id="{6801BA4D-6F7B-4474-AD7F-A26DC4F6C7BD}"/>
                  </a:ext>
                </a:extLst>
              </p:cNvPr>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14" name="Rectangle 13">
              <a:extLst>
                <a:ext uri="{FF2B5EF4-FFF2-40B4-BE49-F238E27FC236}">
                  <a16:creationId xmlns:a16="http://schemas.microsoft.com/office/drawing/2014/main" id="{D5FB9AD3-CFC4-408F-9F5D-8483433E0E04}"/>
                </a:ext>
              </a:extLst>
            </p:cNvPr>
            <p:cNvSpPr/>
            <p:nvPr/>
          </p:nvSpPr>
          <p:spPr>
            <a:xfrm>
              <a:off x="7138760" y="5118078"/>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22" name="Rectangle 14">
            <a:extLst>
              <a:ext uri="{FF2B5EF4-FFF2-40B4-BE49-F238E27FC236}">
                <a16:creationId xmlns:a16="http://schemas.microsoft.com/office/drawing/2014/main" id="{AC714962-8F67-4E77-BD8A-F4989D62C134}"/>
              </a:ext>
            </a:extLst>
          </p:cNvPr>
          <p:cNvSpPr>
            <a:spLocks noChangeArrowheads="1"/>
          </p:cNvSpPr>
          <p:nvPr/>
        </p:nvSpPr>
        <p:spPr bwMode="auto">
          <a:xfrm>
            <a:off x="868101" y="2644459"/>
            <a:ext cx="6790329"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sz="2200" dirty="0"/>
              <a:t>After a while, the children was too tired to run any more.</a:t>
            </a:r>
          </a:p>
          <a:p>
            <a:r>
              <a:rPr lang="en-GB" sz="2200" dirty="0"/>
              <a:t> </a:t>
            </a:r>
          </a:p>
          <a:p>
            <a:r>
              <a:rPr lang="en-GB" sz="2200" dirty="0"/>
              <a:t>Once the rain come, the match was postponed.</a:t>
            </a:r>
          </a:p>
          <a:p>
            <a:r>
              <a:rPr lang="en-GB" sz="2200" dirty="0"/>
              <a:t> </a:t>
            </a:r>
          </a:p>
          <a:p>
            <a:r>
              <a:rPr lang="en-GB" sz="2200" dirty="0"/>
              <a:t>The time had come for them to take their places.</a:t>
            </a:r>
          </a:p>
          <a:p>
            <a:r>
              <a:rPr lang="en-GB" sz="2200" dirty="0"/>
              <a:t> </a:t>
            </a:r>
          </a:p>
          <a:p>
            <a:r>
              <a:rPr lang="en-GB" sz="2200" dirty="0"/>
              <a:t>They done their best but it wasn’t good enough.</a:t>
            </a:r>
          </a:p>
          <a:p>
            <a:pPr eaLnBrk="0" fontAlgn="base" hangingPunct="0">
              <a:spcBef>
                <a:spcPct val="0"/>
              </a:spcBef>
              <a:spcAft>
                <a:spcPct val="0"/>
              </a:spcAft>
            </a:pPr>
            <a:endParaRPr lang="en-GB" altLang="en-US" sz="2200" dirty="0"/>
          </a:p>
        </p:txBody>
      </p:sp>
      <p:pic>
        <p:nvPicPr>
          <p:cNvPr id="21" name="Picture 20">
            <a:extLst>
              <a:ext uri="{FF2B5EF4-FFF2-40B4-BE49-F238E27FC236}">
                <a16:creationId xmlns:a16="http://schemas.microsoft.com/office/drawing/2014/main" id="{5CDD9F63-0220-AF4D-9D7B-99B4ED96ED77}"/>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4" name="Picture 23">
            <a:extLst>
              <a:ext uri="{FF2B5EF4-FFF2-40B4-BE49-F238E27FC236}">
                <a16:creationId xmlns:a16="http://schemas.microsoft.com/office/drawing/2014/main" id="{AF010F94-8AAE-46B4-894C-DF83E3F88C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911268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5 – answers</a:t>
            </a:r>
          </a:p>
        </p:txBody>
      </p:sp>
      <p:sp>
        <p:nvSpPr>
          <p:cNvPr id="23" name="Rectangle 13"/>
          <p:cNvSpPr>
            <a:spLocks noChangeArrowheads="1"/>
          </p:cNvSpPr>
          <p:nvPr/>
        </p:nvSpPr>
        <p:spPr bwMode="auto">
          <a:xfrm>
            <a:off x="1415632" y="6304069"/>
            <a:ext cx="9356531"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a:t>
            </a:r>
            <a:r>
              <a:rPr lang="en-GB" altLang="en-US" sz="2200" i="1" dirty="0">
                <a:ea typeface="Times New Roman" panose="02020603050405020304" pitchFamily="18" charset="0"/>
                <a:cs typeface="Calibri" panose="020F0502020204030204" pitchFamily="34" charset="0"/>
              </a:rPr>
              <a:t>subordinating conjunction = </a:t>
            </a:r>
            <a:r>
              <a:rPr lang="en-GB" altLang="en-US" sz="2200" b="1" i="1" dirty="0">
                <a:ea typeface="Times New Roman" panose="02020603050405020304" pitchFamily="18" charset="0"/>
                <a:cs typeface="Calibri" panose="020F0502020204030204" pitchFamily="34" charset="0"/>
              </a:rPr>
              <a:t>once</a:t>
            </a:r>
            <a:r>
              <a:rPr lang="en-GB" altLang="en-US" sz="2200" i="1" dirty="0">
                <a:ea typeface="Times New Roman" panose="02020603050405020304" pitchFamily="18" charset="0"/>
                <a:cs typeface="Calibri" panose="020F0502020204030204" pitchFamily="34" charset="0"/>
              </a:rPr>
              <a:t>; coordinating conjunction = </a:t>
            </a:r>
            <a:r>
              <a:rPr lang="en-GB" altLang="en-US" sz="2200" b="1" i="1" dirty="0">
                <a:ea typeface="Times New Roman" panose="02020603050405020304" pitchFamily="18" charset="0"/>
                <a:cs typeface="Calibri" panose="020F0502020204030204" pitchFamily="34" charset="0"/>
              </a:rPr>
              <a:t>but</a:t>
            </a:r>
            <a:endParaRPr lang="en-GB" altLang="en-US" sz="2200" b="1" i="1" dirty="0"/>
          </a:p>
        </p:txBody>
      </p:sp>
      <p:sp>
        <p:nvSpPr>
          <p:cNvPr id="11" name="Rectangle 13">
            <a:extLst>
              <a:ext uri="{FF2B5EF4-FFF2-40B4-BE49-F238E27FC236}">
                <a16:creationId xmlns:a16="http://schemas.microsoft.com/office/drawing/2014/main" id="{9040161A-E18B-4845-8004-023DA42ED89F}"/>
              </a:ext>
            </a:extLst>
          </p:cNvPr>
          <p:cNvSpPr>
            <a:spLocks noChangeArrowheads="1"/>
          </p:cNvSpPr>
          <p:nvPr/>
        </p:nvSpPr>
        <p:spPr bwMode="auto">
          <a:xfrm>
            <a:off x="2216190" y="1544682"/>
            <a:ext cx="6933641"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Which sentence is written in </a:t>
            </a:r>
            <a:r>
              <a:rPr lang="en-GB" altLang="en-US" sz="2200" b="1" dirty="0">
                <a:ea typeface="Times New Roman" panose="02020603050405020304" pitchFamily="18" charset="0"/>
                <a:cs typeface="Calibri" panose="020F0502020204030204" pitchFamily="34" charset="0"/>
              </a:rPr>
              <a:t>Standard English</a:t>
            </a:r>
            <a:r>
              <a:rPr lang="en-GB" altLang="en-US" sz="2200" dirty="0">
                <a:ea typeface="Times New Roman" panose="02020603050405020304" pitchFamily="18" charset="0"/>
                <a:cs typeface="Calibri" panose="020F0502020204030204" pitchFamily="34" charset="0"/>
              </a:rPr>
              <a:t>?</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grpSp>
        <p:nvGrpSpPr>
          <p:cNvPr id="12" name="Group 11">
            <a:extLst>
              <a:ext uri="{FF2B5EF4-FFF2-40B4-BE49-F238E27FC236}">
                <a16:creationId xmlns:a16="http://schemas.microsoft.com/office/drawing/2014/main" id="{E785B95A-5F62-4490-ADC8-C8D3554F374C}"/>
              </a:ext>
            </a:extLst>
          </p:cNvPr>
          <p:cNvGrpSpPr/>
          <p:nvPr/>
        </p:nvGrpSpPr>
        <p:grpSpPr>
          <a:xfrm>
            <a:off x="8186062" y="2110790"/>
            <a:ext cx="1143262" cy="3754663"/>
            <a:chOff x="7110309" y="2132856"/>
            <a:chExt cx="1143262" cy="3754663"/>
          </a:xfrm>
        </p:grpSpPr>
        <p:grpSp>
          <p:nvGrpSpPr>
            <p:cNvPr id="13" name="Group 12">
              <a:extLst>
                <a:ext uri="{FF2B5EF4-FFF2-40B4-BE49-F238E27FC236}">
                  <a16:creationId xmlns:a16="http://schemas.microsoft.com/office/drawing/2014/main" id="{A9BBB3B4-188B-4CA7-977C-1D303BBA44A2}"/>
                </a:ext>
              </a:extLst>
            </p:cNvPr>
            <p:cNvGrpSpPr/>
            <p:nvPr/>
          </p:nvGrpSpPr>
          <p:grpSpPr>
            <a:xfrm>
              <a:off x="7110309" y="2132856"/>
              <a:ext cx="1143262" cy="2966718"/>
              <a:chOff x="7110309" y="2132856"/>
              <a:chExt cx="1143262" cy="2966718"/>
            </a:xfrm>
          </p:grpSpPr>
          <p:grpSp>
            <p:nvGrpSpPr>
              <p:cNvPr id="15" name="Group 14">
                <a:extLst>
                  <a:ext uri="{FF2B5EF4-FFF2-40B4-BE49-F238E27FC236}">
                    <a16:creationId xmlns:a16="http://schemas.microsoft.com/office/drawing/2014/main" id="{C53C5C3A-29EE-4CA5-8535-01D22EF9631F}"/>
                  </a:ext>
                </a:extLst>
              </p:cNvPr>
              <p:cNvGrpSpPr/>
              <p:nvPr/>
            </p:nvGrpSpPr>
            <p:grpSpPr>
              <a:xfrm>
                <a:off x="7455015" y="2703983"/>
                <a:ext cx="443007" cy="2395591"/>
                <a:chOff x="0" y="-69120"/>
                <a:chExt cx="219657" cy="1303797"/>
              </a:xfrm>
            </p:grpSpPr>
            <p:sp>
              <p:nvSpPr>
                <p:cNvPr id="17" name="Rectangle 16">
                  <a:extLst>
                    <a:ext uri="{FF2B5EF4-FFF2-40B4-BE49-F238E27FC236}">
                      <a16:creationId xmlns:a16="http://schemas.microsoft.com/office/drawing/2014/main" id="{962C17C9-CF82-47CA-AA9D-E88F48B76545}"/>
                    </a:ext>
                  </a:extLst>
                </p:cNvPr>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18" name="Rectangle 17">
                  <a:extLst>
                    <a:ext uri="{FF2B5EF4-FFF2-40B4-BE49-F238E27FC236}">
                      <a16:creationId xmlns:a16="http://schemas.microsoft.com/office/drawing/2014/main" id="{CC7347C8-B125-42A1-BE93-F5CC6F46FE1E}"/>
                    </a:ext>
                  </a:extLst>
                </p:cNvPr>
                <p:cNvSpPr/>
                <p:nvPr/>
              </p:nvSpPr>
              <p:spPr>
                <a:xfrm>
                  <a:off x="6297" y="289291"/>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19" name="Rectangle 18">
                  <a:extLst>
                    <a:ext uri="{FF2B5EF4-FFF2-40B4-BE49-F238E27FC236}">
                      <a16:creationId xmlns:a16="http://schemas.microsoft.com/office/drawing/2014/main" id="{2AFC16AE-D65E-45AD-803D-CC67A506E5C4}"/>
                    </a:ext>
                  </a:extLst>
                </p:cNvPr>
                <p:cNvSpPr/>
                <p:nvPr/>
              </p:nvSpPr>
              <p:spPr>
                <a:xfrm>
                  <a:off x="5434" y="657063"/>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sym typeface="Wingdings" panose="05000000000000000000" pitchFamily="2" charset="2"/>
                    </a:rPr>
                    <a:t></a:t>
                  </a:r>
                  <a:endParaRPr lang="en-GB" sz="2200" b="1" dirty="0"/>
                </a:p>
              </p:txBody>
            </p:sp>
            <p:sp>
              <p:nvSpPr>
                <p:cNvPr id="20" name="Rectangle 19">
                  <a:extLst>
                    <a:ext uri="{FF2B5EF4-FFF2-40B4-BE49-F238E27FC236}">
                      <a16:creationId xmlns:a16="http://schemas.microsoft.com/office/drawing/2014/main" id="{216D9A58-601E-4B68-804E-16FDA0830E7A}"/>
                    </a:ext>
                  </a:extLst>
                </p:cNvPr>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grpSp>
          <p:sp>
            <p:nvSpPr>
              <p:cNvPr id="16" name="Rectangle 15">
                <a:extLst>
                  <a:ext uri="{FF2B5EF4-FFF2-40B4-BE49-F238E27FC236}">
                    <a16:creationId xmlns:a16="http://schemas.microsoft.com/office/drawing/2014/main" id="{6801BA4D-6F7B-4474-AD7F-A26DC4F6C7BD}"/>
                  </a:ext>
                </a:extLst>
              </p:cNvPr>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14" name="Rectangle 13">
              <a:extLst>
                <a:ext uri="{FF2B5EF4-FFF2-40B4-BE49-F238E27FC236}">
                  <a16:creationId xmlns:a16="http://schemas.microsoft.com/office/drawing/2014/main" id="{D5FB9AD3-CFC4-408F-9F5D-8483433E0E04}"/>
                </a:ext>
              </a:extLst>
            </p:cNvPr>
            <p:cNvSpPr/>
            <p:nvPr/>
          </p:nvSpPr>
          <p:spPr>
            <a:xfrm>
              <a:off x="7138760" y="5118078"/>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22" name="Rectangle 14">
            <a:extLst>
              <a:ext uri="{FF2B5EF4-FFF2-40B4-BE49-F238E27FC236}">
                <a16:creationId xmlns:a16="http://schemas.microsoft.com/office/drawing/2014/main" id="{AC714962-8F67-4E77-BD8A-F4989D62C134}"/>
              </a:ext>
            </a:extLst>
          </p:cNvPr>
          <p:cNvSpPr>
            <a:spLocks noChangeArrowheads="1"/>
          </p:cNvSpPr>
          <p:nvPr/>
        </p:nvSpPr>
        <p:spPr bwMode="auto">
          <a:xfrm>
            <a:off x="868101" y="2644459"/>
            <a:ext cx="6790329"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sz="2200" dirty="0"/>
              <a:t>After a while, the children was too tired to run any more.</a:t>
            </a:r>
          </a:p>
          <a:p>
            <a:r>
              <a:rPr lang="en-GB" sz="2200" dirty="0"/>
              <a:t> </a:t>
            </a:r>
          </a:p>
          <a:p>
            <a:r>
              <a:rPr lang="en-GB" sz="2200" dirty="0"/>
              <a:t>Once the rain come, the match was postponed.</a:t>
            </a:r>
          </a:p>
          <a:p>
            <a:r>
              <a:rPr lang="en-GB" sz="2200" dirty="0"/>
              <a:t> </a:t>
            </a:r>
          </a:p>
          <a:p>
            <a:r>
              <a:rPr lang="en-GB" sz="2200" dirty="0"/>
              <a:t>The time had come for them to take their places.</a:t>
            </a:r>
          </a:p>
          <a:p>
            <a:r>
              <a:rPr lang="en-GB" sz="2200" dirty="0"/>
              <a:t> </a:t>
            </a:r>
          </a:p>
          <a:p>
            <a:r>
              <a:rPr lang="en-GB" sz="2200" dirty="0"/>
              <a:t>They done their best but it wasn’t good enough.</a:t>
            </a:r>
          </a:p>
          <a:p>
            <a:pPr eaLnBrk="0" fontAlgn="base" hangingPunct="0">
              <a:spcBef>
                <a:spcPct val="0"/>
              </a:spcBef>
              <a:spcAft>
                <a:spcPct val="0"/>
              </a:spcAft>
            </a:pPr>
            <a:endParaRPr lang="en-GB" altLang="en-US" sz="2200" dirty="0"/>
          </a:p>
        </p:txBody>
      </p:sp>
      <p:pic>
        <p:nvPicPr>
          <p:cNvPr id="21" name="Picture 20">
            <a:extLst>
              <a:ext uri="{FF2B5EF4-FFF2-40B4-BE49-F238E27FC236}">
                <a16:creationId xmlns:a16="http://schemas.microsoft.com/office/drawing/2014/main" id="{5CDD9F63-0220-AF4D-9D7B-99B4ED96ED77}"/>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4" name="Picture 23">
            <a:extLst>
              <a:ext uri="{FF2B5EF4-FFF2-40B4-BE49-F238E27FC236}">
                <a16:creationId xmlns:a16="http://schemas.microsoft.com/office/drawing/2014/main" id="{78DB83B5-A1F3-425A-BAEC-516CFE36729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737593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6 – questions</a:t>
            </a:r>
          </a:p>
        </p:txBody>
      </p:sp>
      <p:sp>
        <p:nvSpPr>
          <p:cNvPr id="8" name="Rectangle 13"/>
          <p:cNvSpPr>
            <a:spLocks noChangeArrowheads="1"/>
          </p:cNvSpPr>
          <p:nvPr/>
        </p:nvSpPr>
        <p:spPr bwMode="auto">
          <a:xfrm>
            <a:off x="2037078" y="1608616"/>
            <a:ext cx="8117843"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a:t>
            </a:r>
            <a:r>
              <a:rPr lang="en-GB" sz="2200" dirty="0"/>
              <a:t>What is the grammatical term for the underlined words in the sentence below?</a:t>
            </a: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p:txBody>
      </p:sp>
      <p:sp>
        <p:nvSpPr>
          <p:cNvPr id="21" name="Rectangle 14"/>
          <p:cNvSpPr>
            <a:spLocks noChangeArrowheads="1"/>
          </p:cNvSpPr>
          <p:nvPr/>
        </p:nvSpPr>
        <p:spPr bwMode="auto">
          <a:xfrm>
            <a:off x="2688190" y="3207598"/>
            <a:ext cx="6638164"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I wore </a:t>
            </a:r>
            <a:r>
              <a:rPr lang="en-GB" altLang="en-US" sz="2200" u="sng" dirty="0">
                <a:ea typeface="Times New Roman" panose="02020603050405020304" pitchFamily="18" charset="0"/>
                <a:cs typeface="Calibri" panose="020F0502020204030204" pitchFamily="34" charset="0"/>
              </a:rPr>
              <a:t>a lime green dress with a bow around the middle</a:t>
            </a:r>
            <a:r>
              <a:rPr lang="en-GB" altLang="en-US" sz="2200" dirty="0">
                <a:ea typeface="Times New Roman" panose="02020603050405020304" pitchFamily="18" charset="0"/>
                <a:cs typeface="Calibri" panose="020F0502020204030204" pitchFamily="34" charset="0"/>
              </a:rPr>
              <a:t>.</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_________________________________</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p:txBody>
      </p:sp>
      <p:sp>
        <p:nvSpPr>
          <p:cNvPr id="24" name="Rectangle 23"/>
          <p:cNvSpPr/>
          <p:nvPr/>
        </p:nvSpPr>
        <p:spPr>
          <a:xfrm>
            <a:off x="8616281" y="515719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703512" y="6154844"/>
            <a:ext cx="8784976"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Write an explanation for the function of a semi-colon.</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20" name="Picture 19">
            <a:extLst>
              <a:ext uri="{FF2B5EF4-FFF2-40B4-BE49-F238E27FC236}">
                <a16:creationId xmlns:a16="http://schemas.microsoft.com/office/drawing/2014/main" id="{085A8477-5C8B-8042-92C4-89F85BFBF669}"/>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1660A7FB-026B-449B-A761-4783E60B7A8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0103739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6 – answers</a:t>
            </a:r>
          </a:p>
        </p:txBody>
      </p:sp>
      <p:sp>
        <p:nvSpPr>
          <p:cNvPr id="8" name="Rectangle 13"/>
          <p:cNvSpPr>
            <a:spLocks noChangeArrowheads="1"/>
          </p:cNvSpPr>
          <p:nvPr/>
        </p:nvSpPr>
        <p:spPr bwMode="auto">
          <a:xfrm>
            <a:off x="2037078" y="1608616"/>
            <a:ext cx="8117843"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a:t>
            </a:r>
            <a:r>
              <a:rPr lang="en-GB" sz="2200" dirty="0"/>
              <a:t>What is the grammatical term for the underlined words in the sentence below?</a:t>
            </a: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p:txBody>
      </p:sp>
      <p:sp>
        <p:nvSpPr>
          <p:cNvPr id="21" name="Rectangle 14"/>
          <p:cNvSpPr>
            <a:spLocks noChangeArrowheads="1"/>
          </p:cNvSpPr>
          <p:nvPr/>
        </p:nvSpPr>
        <p:spPr bwMode="auto">
          <a:xfrm>
            <a:off x="2688190" y="3207598"/>
            <a:ext cx="6638164"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I wore </a:t>
            </a:r>
            <a:r>
              <a:rPr lang="en-GB" altLang="en-US" sz="2200" u="sng" dirty="0">
                <a:ea typeface="Times New Roman" panose="02020603050405020304" pitchFamily="18" charset="0"/>
                <a:cs typeface="Calibri" panose="020F0502020204030204" pitchFamily="34" charset="0"/>
              </a:rPr>
              <a:t>a lime green dress with a bow around the middle</a:t>
            </a:r>
            <a:r>
              <a:rPr lang="en-GB" altLang="en-US" sz="2200" dirty="0">
                <a:ea typeface="Times New Roman" panose="02020603050405020304" pitchFamily="18" charset="0"/>
                <a:cs typeface="Calibri" panose="020F0502020204030204" pitchFamily="34" charset="0"/>
              </a:rPr>
              <a:t>.</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b="1" dirty="0">
                <a:ea typeface="Times New Roman" panose="02020603050405020304" pitchFamily="18" charset="0"/>
                <a:cs typeface="Calibri" panose="020F0502020204030204" pitchFamily="34" charset="0"/>
              </a:rPr>
              <a:t>noun phrase</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p:txBody>
      </p:sp>
      <p:sp>
        <p:nvSpPr>
          <p:cNvPr id="24" name="Rectangle 23"/>
          <p:cNvSpPr/>
          <p:nvPr/>
        </p:nvSpPr>
        <p:spPr>
          <a:xfrm>
            <a:off x="8616281" y="515719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703512" y="5985567"/>
            <a:ext cx="8784976"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The function of a semi-colon is to link two complete sentences on the same theme and to separate longer items in a list.</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20" name="Picture 19">
            <a:extLst>
              <a:ext uri="{FF2B5EF4-FFF2-40B4-BE49-F238E27FC236}">
                <a16:creationId xmlns:a16="http://schemas.microsoft.com/office/drawing/2014/main" id="{085A8477-5C8B-8042-92C4-89F85BFBF669}"/>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49EDEF3A-463B-4BB9-A753-432A9D0BFB4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610377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6 – questions</a:t>
            </a:r>
          </a:p>
        </p:txBody>
      </p:sp>
      <p:sp>
        <p:nvSpPr>
          <p:cNvPr id="8" name="Rectangle 13"/>
          <p:cNvSpPr>
            <a:spLocks noChangeArrowheads="1"/>
          </p:cNvSpPr>
          <p:nvPr/>
        </p:nvSpPr>
        <p:spPr bwMode="auto">
          <a:xfrm>
            <a:off x="2132735" y="1788457"/>
            <a:ext cx="8137001"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a:t>
            </a:r>
            <a:r>
              <a:rPr lang="en-GB" altLang="en-US" sz="2200" b="1" dirty="0">
                <a:ea typeface="Times New Roman" panose="02020603050405020304" pitchFamily="18" charset="0"/>
                <a:cs typeface="Calibri" panose="020F0502020204030204" pitchFamily="34" charset="0"/>
              </a:rPr>
              <a:t>. </a:t>
            </a:r>
            <a:r>
              <a:rPr lang="en-GB" altLang="en-US" sz="2200" dirty="0">
                <a:ea typeface="Times New Roman" panose="02020603050405020304" pitchFamily="18" charset="0"/>
                <a:cs typeface="Calibri" panose="020F0502020204030204" pitchFamily="34" charset="0"/>
              </a:rPr>
              <a:t>Rewrite the underlined verb in the sentence below so that it is in the </a:t>
            </a:r>
            <a:r>
              <a:rPr lang="en-GB" altLang="en-US" sz="2200" b="1" dirty="0">
                <a:ea typeface="Times New Roman" panose="02020603050405020304" pitchFamily="18" charset="0"/>
                <a:cs typeface="Calibri" panose="020F0502020204030204" pitchFamily="34" charset="0"/>
              </a:rPr>
              <a:t>present progressive</a:t>
            </a:r>
            <a:r>
              <a:rPr lang="en-GB" altLang="en-US" sz="2200" dirty="0">
                <a:ea typeface="Times New Roman" panose="02020603050405020304" pitchFamily="18" charset="0"/>
                <a:cs typeface="Calibri" panose="020F0502020204030204" pitchFamily="34" charset="0"/>
              </a:rPr>
              <a:t>.</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2783632" y="3263498"/>
            <a:ext cx="6624736"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I </a:t>
            </a:r>
            <a:r>
              <a:rPr lang="en-GB" altLang="en-US" sz="2200" u="sng" dirty="0">
                <a:ea typeface="Times New Roman" panose="02020603050405020304" pitchFamily="18" charset="0"/>
                <a:cs typeface="Calibri" panose="020F0502020204030204" pitchFamily="34" charset="0"/>
              </a:rPr>
              <a:t>threw</a:t>
            </a:r>
            <a:r>
              <a:rPr lang="en-GB" altLang="en-US" sz="2200" dirty="0">
                <a:ea typeface="Times New Roman" panose="02020603050405020304" pitchFamily="18" charset="0"/>
                <a:cs typeface="Calibri" panose="020F0502020204030204" pitchFamily="34" charset="0"/>
              </a:rPr>
              <a:t> the ball.</a:t>
            </a:r>
            <a:endParaRPr lang="en-GB" altLang="en-US" sz="2200" dirty="0">
              <a:cs typeface="Calibri" panose="020F0502020204030204" pitchFamily="34" charset="0"/>
            </a:endParaRPr>
          </a:p>
        </p:txBody>
      </p:sp>
      <p:sp>
        <p:nvSpPr>
          <p:cNvPr id="24" name="Rectangle 23"/>
          <p:cNvSpPr/>
          <p:nvPr/>
        </p:nvSpPr>
        <p:spPr>
          <a:xfrm>
            <a:off x="8407724" y="4365105"/>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524000" y="6127548"/>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Add an adverbial phrase to the sentence above.</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11" name="Picture 10">
            <a:extLst>
              <a:ext uri="{FF2B5EF4-FFF2-40B4-BE49-F238E27FC236}">
                <a16:creationId xmlns:a16="http://schemas.microsoft.com/office/drawing/2014/main" id="{762C3AF9-795B-6C47-A26A-E7AAF182559E}"/>
              </a:ext>
            </a:extLst>
          </p:cNvPr>
          <p:cNvPicPr>
            <a:picLocks noChangeAspect="1"/>
          </p:cNvPicPr>
          <p:nvPr/>
        </p:nvPicPr>
        <p:blipFill>
          <a:blip r:embed="rId2"/>
          <a:stretch>
            <a:fillRect/>
          </a:stretch>
        </p:blipFill>
        <p:spPr>
          <a:xfrm>
            <a:off x="10668000" y="470599"/>
            <a:ext cx="1234846" cy="826857"/>
          </a:xfrm>
          <a:prstGeom prst="rect">
            <a:avLst/>
          </a:prstGeom>
        </p:spPr>
      </p:pic>
      <p:grpSp>
        <p:nvGrpSpPr>
          <p:cNvPr id="9" name="Group 8">
            <a:extLst>
              <a:ext uri="{FF2B5EF4-FFF2-40B4-BE49-F238E27FC236}">
                <a16:creationId xmlns:a16="http://schemas.microsoft.com/office/drawing/2014/main" id="{80A15749-9643-47A8-933C-3C57244C5087}"/>
              </a:ext>
            </a:extLst>
          </p:cNvPr>
          <p:cNvGrpSpPr/>
          <p:nvPr/>
        </p:nvGrpSpPr>
        <p:grpSpPr>
          <a:xfrm>
            <a:off x="2278131" y="3674018"/>
            <a:ext cx="2118340" cy="756054"/>
            <a:chOff x="-12451" y="158671"/>
            <a:chExt cx="1051560" cy="445211"/>
          </a:xfrm>
        </p:grpSpPr>
        <p:sp>
          <p:nvSpPr>
            <p:cNvPr id="12" name="Rectangle 11">
              <a:extLst>
                <a:ext uri="{FF2B5EF4-FFF2-40B4-BE49-F238E27FC236}">
                  <a16:creationId xmlns:a16="http://schemas.microsoft.com/office/drawing/2014/main" id="{A7606D68-F9CB-45D3-9A25-2DCBA67071F6}"/>
                </a:ext>
              </a:extLst>
            </p:cNvPr>
            <p:cNvSpPr/>
            <p:nvPr/>
          </p:nvSpPr>
          <p:spPr>
            <a:xfrm>
              <a:off x="-12451" y="313711"/>
              <a:ext cx="1051560" cy="29017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100" b="1" dirty="0">
                  <a:ea typeface="Times New Roman" panose="02020603050405020304" pitchFamily="18" charset="0"/>
                  <a:cs typeface="Times New Roman" panose="02020603050405020304" pitchFamily="18" charset="0"/>
                </a:rPr>
                <a:t> </a:t>
              </a:r>
              <a:endParaRPr lang="en-GB" sz="2200" b="1" dirty="0">
                <a:ea typeface="Times New Roman" panose="02020603050405020304" pitchFamily="18" charset="0"/>
                <a:cs typeface="Times New Roman" panose="02020603050405020304" pitchFamily="18" charset="0"/>
              </a:endParaRPr>
            </a:p>
          </p:txBody>
        </p:sp>
        <p:cxnSp>
          <p:nvCxnSpPr>
            <p:cNvPr id="13" name="Straight Arrow Connector 12">
              <a:extLst>
                <a:ext uri="{FF2B5EF4-FFF2-40B4-BE49-F238E27FC236}">
                  <a16:creationId xmlns:a16="http://schemas.microsoft.com/office/drawing/2014/main" id="{F1F1645D-8C5E-481E-877F-906FFA593AF1}"/>
                </a:ext>
              </a:extLst>
            </p:cNvPr>
            <p:cNvCxnSpPr/>
            <p:nvPr/>
          </p:nvCxnSpPr>
          <p:spPr>
            <a:xfrm flipH="1" flipV="1">
              <a:off x="511424" y="158671"/>
              <a:ext cx="1905" cy="14874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pic>
        <p:nvPicPr>
          <p:cNvPr id="14" name="Picture 13">
            <a:extLst>
              <a:ext uri="{FF2B5EF4-FFF2-40B4-BE49-F238E27FC236}">
                <a16:creationId xmlns:a16="http://schemas.microsoft.com/office/drawing/2014/main" id="{345AFE6D-BF02-4FEA-9DF2-56A56BFFC94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6427574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6 – answers</a:t>
            </a:r>
          </a:p>
        </p:txBody>
      </p:sp>
      <p:sp>
        <p:nvSpPr>
          <p:cNvPr id="8" name="Rectangle 13"/>
          <p:cNvSpPr>
            <a:spLocks noChangeArrowheads="1"/>
          </p:cNvSpPr>
          <p:nvPr/>
        </p:nvSpPr>
        <p:spPr bwMode="auto">
          <a:xfrm>
            <a:off x="2132735" y="1788457"/>
            <a:ext cx="8137001"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a:t>
            </a:r>
            <a:r>
              <a:rPr lang="en-GB" altLang="en-US" sz="2200" b="1" dirty="0">
                <a:ea typeface="Times New Roman" panose="02020603050405020304" pitchFamily="18" charset="0"/>
                <a:cs typeface="Calibri" panose="020F0502020204030204" pitchFamily="34" charset="0"/>
              </a:rPr>
              <a:t>. </a:t>
            </a:r>
            <a:r>
              <a:rPr lang="en-GB" altLang="en-US" sz="2200" dirty="0">
                <a:ea typeface="Times New Roman" panose="02020603050405020304" pitchFamily="18" charset="0"/>
                <a:cs typeface="Calibri" panose="020F0502020204030204" pitchFamily="34" charset="0"/>
              </a:rPr>
              <a:t>Rewrite the underlined verb in the sentence below so that it is in the </a:t>
            </a:r>
            <a:r>
              <a:rPr lang="en-GB" altLang="en-US" sz="2200" b="1" dirty="0">
                <a:ea typeface="Times New Roman" panose="02020603050405020304" pitchFamily="18" charset="0"/>
                <a:cs typeface="Calibri" panose="020F0502020204030204" pitchFamily="34" charset="0"/>
              </a:rPr>
              <a:t>present progressive</a:t>
            </a:r>
            <a:r>
              <a:rPr lang="en-GB" altLang="en-US" sz="2200" dirty="0">
                <a:ea typeface="Times New Roman" panose="02020603050405020304" pitchFamily="18" charset="0"/>
                <a:cs typeface="Calibri" panose="020F0502020204030204" pitchFamily="34" charset="0"/>
              </a:rPr>
              <a:t>.</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2783632" y="3263498"/>
            <a:ext cx="6624736"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I threw the ball.</a:t>
            </a:r>
            <a:endParaRPr lang="en-GB" altLang="en-US" sz="2200" dirty="0">
              <a:cs typeface="Calibri" panose="020F0502020204030204" pitchFamily="34" charset="0"/>
            </a:endParaRPr>
          </a:p>
        </p:txBody>
      </p:sp>
      <p:sp>
        <p:nvSpPr>
          <p:cNvPr id="24" name="Rectangle 23"/>
          <p:cNvSpPr/>
          <p:nvPr/>
        </p:nvSpPr>
        <p:spPr>
          <a:xfrm>
            <a:off x="8407724" y="4365105"/>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524000" y="6127548"/>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a:t>
            </a:r>
            <a:r>
              <a:rPr lang="en-GB" altLang="en-US" sz="2200" i="1" dirty="0">
                <a:ea typeface="Times New Roman" panose="02020603050405020304" pitchFamily="18" charset="0"/>
                <a:cs typeface="Calibri" panose="020F0502020204030204" pitchFamily="34" charset="0"/>
              </a:rPr>
              <a:t>I threw the ball </a:t>
            </a:r>
            <a:r>
              <a:rPr lang="en-GB" altLang="en-US" sz="2200" b="1" i="1" dirty="0">
                <a:ea typeface="Times New Roman" panose="02020603050405020304" pitchFamily="18" charset="0"/>
                <a:cs typeface="Calibri" panose="020F0502020204030204" pitchFamily="34" charset="0"/>
              </a:rPr>
              <a:t>over the hedge</a:t>
            </a:r>
            <a:r>
              <a:rPr lang="en-GB" altLang="en-US" sz="2200" i="1" dirty="0">
                <a:ea typeface="Times New Roman" panose="02020603050405020304" pitchFamily="18" charset="0"/>
                <a:cs typeface="Calibri" panose="020F0502020204030204" pitchFamily="34" charset="0"/>
              </a:rPr>
              <a:t>.</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11" name="Picture 10">
            <a:extLst>
              <a:ext uri="{FF2B5EF4-FFF2-40B4-BE49-F238E27FC236}">
                <a16:creationId xmlns:a16="http://schemas.microsoft.com/office/drawing/2014/main" id="{762C3AF9-795B-6C47-A26A-E7AAF182559E}"/>
              </a:ext>
            </a:extLst>
          </p:cNvPr>
          <p:cNvPicPr>
            <a:picLocks noChangeAspect="1"/>
          </p:cNvPicPr>
          <p:nvPr/>
        </p:nvPicPr>
        <p:blipFill>
          <a:blip r:embed="rId2"/>
          <a:stretch>
            <a:fillRect/>
          </a:stretch>
        </p:blipFill>
        <p:spPr>
          <a:xfrm>
            <a:off x="10668000" y="470599"/>
            <a:ext cx="1234846" cy="826857"/>
          </a:xfrm>
          <a:prstGeom prst="rect">
            <a:avLst/>
          </a:prstGeom>
        </p:spPr>
      </p:pic>
      <p:grpSp>
        <p:nvGrpSpPr>
          <p:cNvPr id="9" name="Group 8">
            <a:extLst>
              <a:ext uri="{FF2B5EF4-FFF2-40B4-BE49-F238E27FC236}">
                <a16:creationId xmlns:a16="http://schemas.microsoft.com/office/drawing/2014/main" id="{80A15749-9643-47A8-933C-3C57244C5087}"/>
              </a:ext>
            </a:extLst>
          </p:cNvPr>
          <p:cNvGrpSpPr/>
          <p:nvPr/>
        </p:nvGrpSpPr>
        <p:grpSpPr>
          <a:xfrm>
            <a:off x="2278131" y="3674018"/>
            <a:ext cx="2118340" cy="756054"/>
            <a:chOff x="-12451" y="158671"/>
            <a:chExt cx="1051560" cy="445211"/>
          </a:xfrm>
        </p:grpSpPr>
        <p:sp>
          <p:nvSpPr>
            <p:cNvPr id="12" name="Rectangle 11">
              <a:extLst>
                <a:ext uri="{FF2B5EF4-FFF2-40B4-BE49-F238E27FC236}">
                  <a16:creationId xmlns:a16="http://schemas.microsoft.com/office/drawing/2014/main" id="{A7606D68-F9CB-45D3-9A25-2DCBA67071F6}"/>
                </a:ext>
              </a:extLst>
            </p:cNvPr>
            <p:cNvSpPr/>
            <p:nvPr/>
          </p:nvSpPr>
          <p:spPr>
            <a:xfrm>
              <a:off x="-12451" y="313711"/>
              <a:ext cx="1051560" cy="29017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100" b="1" dirty="0">
                  <a:ea typeface="Times New Roman" panose="02020603050405020304" pitchFamily="18" charset="0"/>
                  <a:cs typeface="Times New Roman" panose="02020603050405020304" pitchFamily="18" charset="0"/>
                </a:rPr>
                <a:t> </a:t>
              </a:r>
              <a:endParaRPr lang="en-GB" sz="2200" b="1" dirty="0">
                <a:ea typeface="Times New Roman" panose="02020603050405020304" pitchFamily="18" charset="0"/>
                <a:cs typeface="Times New Roman" panose="02020603050405020304" pitchFamily="18" charset="0"/>
              </a:endParaRPr>
            </a:p>
          </p:txBody>
        </p:sp>
        <p:cxnSp>
          <p:nvCxnSpPr>
            <p:cNvPr id="13" name="Straight Arrow Connector 12">
              <a:extLst>
                <a:ext uri="{FF2B5EF4-FFF2-40B4-BE49-F238E27FC236}">
                  <a16:creationId xmlns:a16="http://schemas.microsoft.com/office/drawing/2014/main" id="{F1F1645D-8C5E-481E-877F-906FFA593AF1}"/>
                </a:ext>
              </a:extLst>
            </p:cNvPr>
            <p:cNvCxnSpPr/>
            <p:nvPr/>
          </p:nvCxnSpPr>
          <p:spPr>
            <a:xfrm flipH="1" flipV="1">
              <a:off x="511424" y="158671"/>
              <a:ext cx="1905" cy="14874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 name="TextBox 1">
            <a:extLst>
              <a:ext uri="{FF2B5EF4-FFF2-40B4-BE49-F238E27FC236}">
                <a16:creationId xmlns:a16="http://schemas.microsoft.com/office/drawing/2014/main" id="{54692025-1EB9-491C-BF50-C937FD1D8470}"/>
              </a:ext>
            </a:extLst>
          </p:cNvPr>
          <p:cNvSpPr txBox="1"/>
          <p:nvPr/>
        </p:nvSpPr>
        <p:spPr>
          <a:xfrm>
            <a:off x="2338086" y="3961548"/>
            <a:ext cx="1979271" cy="461665"/>
          </a:xfrm>
          <a:prstGeom prst="rect">
            <a:avLst/>
          </a:prstGeom>
          <a:noFill/>
        </p:spPr>
        <p:txBody>
          <a:bodyPr wrap="square" rtlCol="0">
            <a:spAutoFit/>
          </a:bodyPr>
          <a:lstStyle/>
          <a:p>
            <a:pPr algn="ctr"/>
            <a:r>
              <a:rPr lang="en-GB" sz="2400" b="1" dirty="0"/>
              <a:t>am throwing</a:t>
            </a:r>
          </a:p>
        </p:txBody>
      </p:sp>
      <p:pic>
        <p:nvPicPr>
          <p:cNvPr id="14" name="Picture 13">
            <a:extLst>
              <a:ext uri="{FF2B5EF4-FFF2-40B4-BE49-F238E27FC236}">
                <a16:creationId xmlns:a16="http://schemas.microsoft.com/office/drawing/2014/main" id="{B1B2C9BE-4373-43A2-A4DE-7F07696AC1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9296450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6 – questions</a:t>
            </a:r>
          </a:p>
        </p:txBody>
      </p:sp>
      <p:sp>
        <p:nvSpPr>
          <p:cNvPr id="8" name="Rectangle 13"/>
          <p:cNvSpPr>
            <a:spLocks noChangeArrowheads="1"/>
          </p:cNvSpPr>
          <p:nvPr/>
        </p:nvSpPr>
        <p:spPr bwMode="auto">
          <a:xfrm>
            <a:off x="1574611" y="1832930"/>
            <a:ext cx="8692588" cy="1585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altLang="en-US" sz="2200" dirty="0">
                <a:ea typeface="Times New Roman" panose="02020603050405020304" pitchFamily="18" charset="0"/>
                <a:cs typeface="Calibri" panose="020F0502020204030204" pitchFamily="34" charset="0"/>
              </a:rPr>
              <a:t>3. </a:t>
            </a:r>
            <a:r>
              <a:rPr lang="en-GB" sz="2200" dirty="0"/>
              <a:t>Insert a </a:t>
            </a:r>
            <a:r>
              <a:rPr lang="en-GB" sz="2200" b="1" dirty="0"/>
              <a:t>semi-colon</a:t>
            </a:r>
            <a:r>
              <a:rPr lang="en-GB" sz="2200" dirty="0"/>
              <a:t> and a </a:t>
            </a:r>
            <a:r>
              <a:rPr lang="en-GB" sz="2200" b="1" dirty="0"/>
              <a:t>comma</a:t>
            </a:r>
            <a:r>
              <a:rPr lang="en-GB" sz="2200" dirty="0"/>
              <a:t> into the sentence below.</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endParaRPr lang="en-GB" altLang="en-US" sz="900" dirty="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24" name="Rectangle 23"/>
          <p:cNvSpPr/>
          <p:nvPr/>
        </p:nvSpPr>
        <p:spPr>
          <a:xfrm>
            <a:off x="8472265" y="479076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665828" y="6254169"/>
            <a:ext cx="8784976"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Write an explanation for the function of a comma.</a:t>
            </a:r>
            <a:endParaRPr lang="en-GB" altLang="en-US" sz="2200" i="1" dirty="0"/>
          </a:p>
        </p:txBody>
      </p:sp>
      <p:sp>
        <p:nvSpPr>
          <p:cNvPr id="11" name="Rectangle 14">
            <a:extLst>
              <a:ext uri="{FF2B5EF4-FFF2-40B4-BE49-F238E27FC236}">
                <a16:creationId xmlns:a16="http://schemas.microsoft.com/office/drawing/2014/main" id="{15BE330F-EC86-4B90-A688-273F7943CC00}"/>
              </a:ext>
            </a:extLst>
          </p:cNvPr>
          <p:cNvSpPr>
            <a:spLocks noChangeArrowheads="1"/>
          </p:cNvSpPr>
          <p:nvPr/>
        </p:nvSpPr>
        <p:spPr bwMode="auto">
          <a:xfrm>
            <a:off x="2212861" y="3213556"/>
            <a:ext cx="8237943"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altLang="en-US" sz="2200" dirty="0">
                <a:ea typeface="Times New Roman" panose="02020603050405020304" pitchFamily="18" charset="0"/>
                <a:cs typeface="Calibri" panose="020F0502020204030204" pitchFamily="34" charset="0"/>
              </a:rPr>
              <a:t>Her  father  wiped  his  brow  it  was  going  to  be  a  long  tiring  night.</a:t>
            </a:r>
          </a:p>
        </p:txBody>
      </p:sp>
      <p:pic>
        <p:nvPicPr>
          <p:cNvPr id="12" name="Picture 11">
            <a:extLst>
              <a:ext uri="{FF2B5EF4-FFF2-40B4-BE49-F238E27FC236}">
                <a16:creationId xmlns:a16="http://schemas.microsoft.com/office/drawing/2014/main" id="{4371F2F4-6AA8-8548-AB1D-0CF7EE96C214}"/>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0E435754-32D4-4E5E-86E6-1BD557809E7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6407289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6 – answers</a:t>
            </a:r>
          </a:p>
        </p:txBody>
      </p:sp>
      <p:sp>
        <p:nvSpPr>
          <p:cNvPr id="8" name="Rectangle 13"/>
          <p:cNvSpPr>
            <a:spLocks noChangeArrowheads="1"/>
          </p:cNvSpPr>
          <p:nvPr/>
        </p:nvSpPr>
        <p:spPr bwMode="auto">
          <a:xfrm>
            <a:off x="1574611" y="1832930"/>
            <a:ext cx="8692588" cy="1585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altLang="en-US" sz="2200" dirty="0">
                <a:ea typeface="Times New Roman" panose="02020603050405020304" pitchFamily="18" charset="0"/>
                <a:cs typeface="Calibri" panose="020F0502020204030204" pitchFamily="34" charset="0"/>
              </a:rPr>
              <a:t>3. </a:t>
            </a:r>
            <a:r>
              <a:rPr lang="en-GB" sz="2200" dirty="0"/>
              <a:t>Insert a </a:t>
            </a:r>
            <a:r>
              <a:rPr lang="en-GB" sz="2200" b="1" dirty="0"/>
              <a:t>semi-colon</a:t>
            </a:r>
            <a:r>
              <a:rPr lang="en-GB" sz="2200" dirty="0"/>
              <a:t> and a </a:t>
            </a:r>
            <a:r>
              <a:rPr lang="en-GB" sz="2200" b="1" dirty="0"/>
              <a:t>comma</a:t>
            </a:r>
            <a:r>
              <a:rPr lang="en-GB" sz="2200" dirty="0"/>
              <a:t> into the sentence below.</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endParaRPr lang="en-GB" altLang="en-US" sz="900" dirty="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24" name="Rectangle 23"/>
          <p:cNvSpPr/>
          <p:nvPr/>
        </p:nvSpPr>
        <p:spPr>
          <a:xfrm>
            <a:off x="8472265" y="479076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665828" y="6084892"/>
            <a:ext cx="878497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Commas are used to separate items in a list, after fronted adverbials and to separate clauses.</a:t>
            </a:r>
            <a:endParaRPr lang="en-GB" altLang="en-US" sz="2200" i="1" dirty="0"/>
          </a:p>
        </p:txBody>
      </p:sp>
      <p:sp>
        <p:nvSpPr>
          <p:cNvPr id="11" name="Rectangle 14">
            <a:extLst>
              <a:ext uri="{FF2B5EF4-FFF2-40B4-BE49-F238E27FC236}">
                <a16:creationId xmlns:a16="http://schemas.microsoft.com/office/drawing/2014/main" id="{15BE330F-EC86-4B90-A688-273F7943CC00}"/>
              </a:ext>
            </a:extLst>
          </p:cNvPr>
          <p:cNvSpPr>
            <a:spLocks noChangeArrowheads="1"/>
          </p:cNvSpPr>
          <p:nvPr/>
        </p:nvSpPr>
        <p:spPr bwMode="auto">
          <a:xfrm>
            <a:off x="2212861" y="3044279"/>
            <a:ext cx="8237943"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altLang="en-US" sz="2200" dirty="0">
                <a:ea typeface="Times New Roman" panose="02020603050405020304" pitchFamily="18" charset="0"/>
                <a:cs typeface="Calibri" panose="020F0502020204030204" pitchFamily="34" charset="0"/>
              </a:rPr>
              <a:t>Her  father  wiped  his  brow</a:t>
            </a:r>
            <a:r>
              <a:rPr lang="en-GB" altLang="en-US" sz="2200" b="1" dirty="0">
                <a:ea typeface="Times New Roman" panose="02020603050405020304" pitchFamily="18" charset="0"/>
                <a:cs typeface="Calibri" panose="020F0502020204030204" pitchFamily="34" charset="0"/>
              </a:rPr>
              <a:t>;</a:t>
            </a:r>
            <a:r>
              <a:rPr lang="en-GB" altLang="en-US" sz="2200" dirty="0">
                <a:ea typeface="Times New Roman" panose="02020603050405020304" pitchFamily="18" charset="0"/>
                <a:cs typeface="Calibri" panose="020F0502020204030204" pitchFamily="34" charset="0"/>
              </a:rPr>
              <a:t>  it  was  going  to  be  a  long</a:t>
            </a:r>
            <a:r>
              <a:rPr lang="en-GB" altLang="en-US" sz="2200" b="1" dirty="0">
                <a:ea typeface="Times New Roman" panose="02020603050405020304" pitchFamily="18" charset="0"/>
                <a:cs typeface="Calibri" panose="020F0502020204030204" pitchFamily="34" charset="0"/>
              </a:rPr>
              <a:t>,</a:t>
            </a:r>
            <a:r>
              <a:rPr lang="en-GB" altLang="en-US" sz="2200" dirty="0">
                <a:ea typeface="Times New Roman" panose="02020603050405020304" pitchFamily="18" charset="0"/>
                <a:cs typeface="Calibri" panose="020F0502020204030204" pitchFamily="34" charset="0"/>
              </a:rPr>
              <a:t>  tiring  night.</a:t>
            </a:r>
          </a:p>
        </p:txBody>
      </p:sp>
      <p:pic>
        <p:nvPicPr>
          <p:cNvPr id="12" name="Picture 11">
            <a:extLst>
              <a:ext uri="{FF2B5EF4-FFF2-40B4-BE49-F238E27FC236}">
                <a16:creationId xmlns:a16="http://schemas.microsoft.com/office/drawing/2014/main" id="{4371F2F4-6AA8-8548-AB1D-0CF7EE96C214}"/>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7C2E7648-7361-41CF-A4FC-B0564A5CD20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7404084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7 – questions</a:t>
            </a:r>
          </a:p>
        </p:txBody>
      </p:sp>
      <p:sp>
        <p:nvSpPr>
          <p:cNvPr id="8" name="Rectangle 13"/>
          <p:cNvSpPr>
            <a:spLocks noChangeArrowheads="1"/>
          </p:cNvSpPr>
          <p:nvPr/>
        </p:nvSpPr>
        <p:spPr bwMode="auto">
          <a:xfrm>
            <a:off x="2588235" y="1560985"/>
            <a:ext cx="6933641"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Which sentence </a:t>
            </a:r>
            <a:r>
              <a:rPr lang="en-GB" altLang="en-US" sz="2200" b="1" dirty="0">
                <a:ea typeface="Times New Roman" panose="02020603050405020304" pitchFamily="18" charset="0"/>
                <a:cs typeface="Calibri" panose="020F0502020204030204" pitchFamily="34" charset="0"/>
              </a:rPr>
              <a:t>must</a:t>
            </a:r>
            <a:r>
              <a:rPr lang="en-GB" altLang="en-US" sz="2200" dirty="0">
                <a:ea typeface="Times New Roman" panose="02020603050405020304" pitchFamily="18" charset="0"/>
                <a:cs typeface="Calibri" panose="020F0502020204030204" pitchFamily="34" charset="0"/>
              </a:rPr>
              <a:t> end with an exclamation mark?</a:t>
            </a:r>
            <a:endParaRPr lang="en-GB" altLang="en-US" sz="2200" dirty="0"/>
          </a:p>
          <a:p>
            <a:pPr eaLnBrk="0" fontAlgn="base" hangingPunct="0">
              <a:spcBef>
                <a:spcPct val="0"/>
              </a:spcBef>
              <a:spcAft>
                <a:spcPct val="0"/>
              </a:spcAft>
            </a:pPr>
            <a:endParaRPr lang="en-GB" altLang="en-US" sz="2200" dirty="0"/>
          </a:p>
        </p:txBody>
      </p:sp>
      <p:sp>
        <p:nvSpPr>
          <p:cNvPr id="23" name="Rectangle 13"/>
          <p:cNvSpPr>
            <a:spLocks noChangeArrowheads="1"/>
          </p:cNvSpPr>
          <p:nvPr/>
        </p:nvSpPr>
        <p:spPr bwMode="auto">
          <a:xfrm>
            <a:off x="1662568" y="6365688"/>
            <a:ext cx="8784976"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List the adjectives in the sentences above.</a:t>
            </a:r>
            <a:endParaRPr lang="en-GB" altLang="en-US" sz="2200" i="1" dirty="0"/>
          </a:p>
        </p:txBody>
      </p:sp>
      <p:grpSp>
        <p:nvGrpSpPr>
          <p:cNvPr id="11" name="Group 10">
            <a:extLst>
              <a:ext uri="{FF2B5EF4-FFF2-40B4-BE49-F238E27FC236}">
                <a16:creationId xmlns:a16="http://schemas.microsoft.com/office/drawing/2014/main" id="{9507E67A-504A-4833-B683-42B718D54967}"/>
              </a:ext>
            </a:extLst>
          </p:cNvPr>
          <p:cNvGrpSpPr/>
          <p:nvPr/>
        </p:nvGrpSpPr>
        <p:grpSpPr>
          <a:xfrm>
            <a:off x="8157715" y="2400546"/>
            <a:ext cx="1143262" cy="3754663"/>
            <a:chOff x="7110309" y="2132856"/>
            <a:chExt cx="1143262" cy="3754663"/>
          </a:xfrm>
        </p:grpSpPr>
        <p:grpSp>
          <p:nvGrpSpPr>
            <p:cNvPr id="12" name="Group 11">
              <a:extLst>
                <a:ext uri="{FF2B5EF4-FFF2-40B4-BE49-F238E27FC236}">
                  <a16:creationId xmlns:a16="http://schemas.microsoft.com/office/drawing/2014/main" id="{A5BD3BEB-ECC1-4657-AE72-56266EF150C0}"/>
                </a:ext>
              </a:extLst>
            </p:cNvPr>
            <p:cNvGrpSpPr/>
            <p:nvPr/>
          </p:nvGrpSpPr>
          <p:grpSpPr>
            <a:xfrm>
              <a:off x="7110309" y="2132856"/>
              <a:ext cx="1143262" cy="2966718"/>
              <a:chOff x="7110309" y="2132856"/>
              <a:chExt cx="1143262" cy="2966718"/>
            </a:xfrm>
          </p:grpSpPr>
          <p:grpSp>
            <p:nvGrpSpPr>
              <p:cNvPr id="14" name="Group 13">
                <a:extLst>
                  <a:ext uri="{FF2B5EF4-FFF2-40B4-BE49-F238E27FC236}">
                    <a16:creationId xmlns:a16="http://schemas.microsoft.com/office/drawing/2014/main" id="{6F755B58-C2C4-488A-AA6A-D758AD731A2C}"/>
                  </a:ext>
                </a:extLst>
              </p:cNvPr>
              <p:cNvGrpSpPr/>
              <p:nvPr/>
            </p:nvGrpSpPr>
            <p:grpSpPr>
              <a:xfrm>
                <a:off x="7455015" y="2703983"/>
                <a:ext cx="443007" cy="2395591"/>
                <a:chOff x="0" y="-69120"/>
                <a:chExt cx="219657" cy="1303797"/>
              </a:xfrm>
            </p:grpSpPr>
            <p:sp>
              <p:nvSpPr>
                <p:cNvPr id="16" name="Rectangle 15">
                  <a:extLst>
                    <a:ext uri="{FF2B5EF4-FFF2-40B4-BE49-F238E27FC236}">
                      <a16:creationId xmlns:a16="http://schemas.microsoft.com/office/drawing/2014/main" id="{FA10093C-9177-4AAF-8400-6B3057B5CAED}"/>
                    </a:ext>
                  </a:extLst>
                </p:cNvPr>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1</a:t>
                  </a:r>
                </a:p>
              </p:txBody>
            </p:sp>
            <p:sp>
              <p:nvSpPr>
                <p:cNvPr id="17" name="Rectangle 16">
                  <a:extLst>
                    <a:ext uri="{FF2B5EF4-FFF2-40B4-BE49-F238E27FC236}">
                      <a16:creationId xmlns:a16="http://schemas.microsoft.com/office/drawing/2014/main" id="{DED8E0E0-00F0-45DA-97F7-816FDF53407E}"/>
                    </a:ext>
                  </a:extLst>
                </p:cNvPr>
                <p:cNvSpPr/>
                <p:nvPr/>
              </p:nvSpPr>
              <p:spPr>
                <a:xfrm>
                  <a:off x="6297" y="289291"/>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2</a:t>
                  </a:r>
                </a:p>
              </p:txBody>
            </p:sp>
            <p:sp>
              <p:nvSpPr>
                <p:cNvPr id="18" name="Rectangle 17">
                  <a:extLst>
                    <a:ext uri="{FF2B5EF4-FFF2-40B4-BE49-F238E27FC236}">
                      <a16:creationId xmlns:a16="http://schemas.microsoft.com/office/drawing/2014/main" id="{CA42D9A3-EF2E-45E0-9F67-77E110B94AA9}"/>
                    </a:ext>
                  </a:extLst>
                </p:cNvPr>
                <p:cNvSpPr/>
                <p:nvPr/>
              </p:nvSpPr>
              <p:spPr>
                <a:xfrm>
                  <a:off x="5434" y="657063"/>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3</a:t>
                  </a:r>
                </a:p>
              </p:txBody>
            </p:sp>
            <p:sp>
              <p:nvSpPr>
                <p:cNvPr id="19" name="Rectangle 18">
                  <a:extLst>
                    <a:ext uri="{FF2B5EF4-FFF2-40B4-BE49-F238E27FC236}">
                      <a16:creationId xmlns:a16="http://schemas.microsoft.com/office/drawing/2014/main" id="{FE567BE2-282F-4AD2-9071-C667EEE8203D}"/>
                    </a:ext>
                  </a:extLst>
                </p:cNvPr>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4</a:t>
                  </a:r>
                </a:p>
              </p:txBody>
            </p:sp>
          </p:grpSp>
          <p:sp>
            <p:nvSpPr>
              <p:cNvPr id="15" name="Rectangle 14">
                <a:extLst>
                  <a:ext uri="{FF2B5EF4-FFF2-40B4-BE49-F238E27FC236}">
                    <a16:creationId xmlns:a16="http://schemas.microsoft.com/office/drawing/2014/main" id="{C6ED37A3-7934-4BD2-A072-262EFE6E94BF}"/>
                  </a:ext>
                </a:extLst>
              </p:cNvPr>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13" name="Rectangle 12">
              <a:extLst>
                <a:ext uri="{FF2B5EF4-FFF2-40B4-BE49-F238E27FC236}">
                  <a16:creationId xmlns:a16="http://schemas.microsoft.com/office/drawing/2014/main" id="{4D1F9CA5-91D5-407D-9818-548C8DE9A79F}"/>
                </a:ext>
              </a:extLst>
            </p:cNvPr>
            <p:cNvSpPr/>
            <p:nvPr/>
          </p:nvSpPr>
          <p:spPr>
            <a:xfrm>
              <a:off x="7138760" y="5118078"/>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20" name="Rectangle 14">
            <a:extLst>
              <a:ext uri="{FF2B5EF4-FFF2-40B4-BE49-F238E27FC236}">
                <a16:creationId xmlns:a16="http://schemas.microsoft.com/office/drawing/2014/main" id="{8AD8D93E-84D9-40D2-B347-CBFA5737147B}"/>
              </a:ext>
            </a:extLst>
          </p:cNvPr>
          <p:cNvSpPr>
            <a:spLocks noChangeArrowheads="1"/>
          </p:cNvSpPr>
          <p:nvPr/>
        </p:nvSpPr>
        <p:spPr bwMode="auto">
          <a:xfrm>
            <a:off x="2164943" y="2915669"/>
            <a:ext cx="5668214"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That show was brilliant</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What an amazing day that was</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Please wipe your feet carefully</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I have never seen anything so funny</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p:txBody>
      </p:sp>
      <p:pic>
        <p:nvPicPr>
          <p:cNvPr id="21" name="Picture 20">
            <a:extLst>
              <a:ext uri="{FF2B5EF4-FFF2-40B4-BE49-F238E27FC236}">
                <a16:creationId xmlns:a16="http://schemas.microsoft.com/office/drawing/2014/main" id="{FBF37DD9-14AF-2D4E-89C2-DB4DDE98ADDB}"/>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2" name="Picture 21">
            <a:extLst>
              <a:ext uri="{FF2B5EF4-FFF2-40B4-BE49-F238E27FC236}">
                <a16:creationId xmlns:a16="http://schemas.microsoft.com/office/drawing/2014/main" id="{FB7FCCE6-4000-4606-83E5-053A0E4ED23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620021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7 – answers</a:t>
            </a:r>
          </a:p>
        </p:txBody>
      </p:sp>
      <p:sp>
        <p:nvSpPr>
          <p:cNvPr id="8" name="Rectangle 13"/>
          <p:cNvSpPr>
            <a:spLocks noChangeArrowheads="1"/>
          </p:cNvSpPr>
          <p:nvPr/>
        </p:nvSpPr>
        <p:spPr bwMode="auto">
          <a:xfrm>
            <a:off x="2588235" y="1560985"/>
            <a:ext cx="6933641"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Which sentence </a:t>
            </a:r>
            <a:r>
              <a:rPr lang="en-GB" altLang="en-US" sz="2200" b="1" dirty="0">
                <a:ea typeface="Times New Roman" panose="02020603050405020304" pitchFamily="18" charset="0"/>
                <a:cs typeface="Calibri" panose="020F0502020204030204" pitchFamily="34" charset="0"/>
              </a:rPr>
              <a:t>must</a:t>
            </a:r>
            <a:r>
              <a:rPr lang="en-GB" altLang="en-US" sz="2200" dirty="0">
                <a:ea typeface="Times New Roman" panose="02020603050405020304" pitchFamily="18" charset="0"/>
                <a:cs typeface="Calibri" panose="020F0502020204030204" pitchFamily="34" charset="0"/>
              </a:rPr>
              <a:t> end with an exclamation mark?</a:t>
            </a:r>
            <a:endParaRPr lang="en-GB" altLang="en-US" sz="2200" dirty="0"/>
          </a:p>
          <a:p>
            <a:pPr eaLnBrk="0" fontAlgn="base" hangingPunct="0">
              <a:spcBef>
                <a:spcPct val="0"/>
              </a:spcBef>
              <a:spcAft>
                <a:spcPct val="0"/>
              </a:spcAft>
            </a:pPr>
            <a:endParaRPr lang="en-GB" altLang="en-US" sz="2200" dirty="0"/>
          </a:p>
        </p:txBody>
      </p:sp>
      <p:sp>
        <p:nvSpPr>
          <p:cNvPr id="23" name="Rectangle 13"/>
          <p:cNvSpPr>
            <a:spLocks noChangeArrowheads="1"/>
          </p:cNvSpPr>
          <p:nvPr/>
        </p:nvSpPr>
        <p:spPr bwMode="auto">
          <a:xfrm>
            <a:off x="1662568" y="6365688"/>
            <a:ext cx="8784976"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brilliant, amazing, funny</a:t>
            </a:r>
            <a:endParaRPr lang="en-GB" altLang="en-US" sz="2200" i="1" dirty="0"/>
          </a:p>
        </p:txBody>
      </p:sp>
      <p:grpSp>
        <p:nvGrpSpPr>
          <p:cNvPr id="11" name="Group 10">
            <a:extLst>
              <a:ext uri="{FF2B5EF4-FFF2-40B4-BE49-F238E27FC236}">
                <a16:creationId xmlns:a16="http://schemas.microsoft.com/office/drawing/2014/main" id="{9507E67A-504A-4833-B683-42B718D54967}"/>
              </a:ext>
            </a:extLst>
          </p:cNvPr>
          <p:cNvGrpSpPr/>
          <p:nvPr/>
        </p:nvGrpSpPr>
        <p:grpSpPr>
          <a:xfrm>
            <a:off x="8157715" y="2400546"/>
            <a:ext cx="1143262" cy="3754663"/>
            <a:chOff x="7110309" y="2132856"/>
            <a:chExt cx="1143262" cy="3754663"/>
          </a:xfrm>
        </p:grpSpPr>
        <p:grpSp>
          <p:nvGrpSpPr>
            <p:cNvPr id="12" name="Group 11">
              <a:extLst>
                <a:ext uri="{FF2B5EF4-FFF2-40B4-BE49-F238E27FC236}">
                  <a16:creationId xmlns:a16="http://schemas.microsoft.com/office/drawing/2014/main" id="{A5BD3BEB-ECC1-4657-AE72-56266EF150C0}"/>
                </a:ext>
              </a:extLst>
            </p:cNvPr>
            <p:cNvGrpSpPr/>
            <p:nvPr/>
          </p:nvGrpSpPr>
          <p:grpSpPr>
            <a:xfrm>
              <a:off x="7110309" y="2132856"/>
              <a:ext cx="1143262" cy="2966718"/>
              <a:chOff x="7110309" y="2132856"/>
              <a:chExt cx="1143262" cy="2966718"/>
            </a:xfrm>
          </p:grpSpPr>
          <p:grpSp>
            <p:nvGrpSpPr>
              <p:cNvPr id="14" name="Group 13">
                <a:extLst>
                  <a:ext uri="{FF2B5EF4-FFF2-40B4-BE49-F238E27FC236}">
                    <a16:creationId xmlns:a16="http://schemas.microsoft.com/office/drawing/2014/main" id="{6F755B58-C2C4-488A-AA6A-D758AD731A2C}"/>
                  </a:ext>
                </a:extLst>
              </p:cNvPr>
              <p:cNvGrpSpPr/>
              <p:nvPr/>
            </p:nvGrpSpPr>
            <p:grpSpPr>
              <a:xfrm>
                <a:off x="7455015" y="2703983"/>
                <a:ext cx="443007" cy="2395591"/>
                <a:chOff x="0" y="-69120"/>
                <a:chExt cx="219657" cy="1303797"/>
              </a:xfrm>
            </p:grpSpPr>
            <p:sp>
              <p:nvSpPr>
                <p:cNvPr id="16" name="Rectangle 15">
                  <a:extLst>
                    <a:ext uri="{FF2B5EF4-FFF2-40B4-BE49-F238E27FC236}">
                      <a16:creationId xmlns:a16="http://schemas.microsoft.com/office/drawing/2014/main" id="{FA10093C-9177-4AAF-8400-6B3057B5CAED}"/>
                    </a:ext>
                  </a:extLst>
                </p:cNvPr>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17" name="Rectangle 16">
                  <a:extLst>
                    <a:ext uri="{FF2B5EF4-FFF2-40B4-BE49-F238E27FC236}">
                      <a16:creationId xmlns:a16="http://schemas.microsoft.com/office/drawing/2014/main" id="{DED8E0E0-00F0-45DA-97F7-816FDF53407E}"/>
                    </a:ext>
                  </a:extLst>
                </p:cNvPr>
                <p:cNvSpPr/>
                <p:nvPr/>
              </p:nvSpPr>
              <p:spPr>
                <a:xfrm>
                  <a:off x="6297" y="289291"/>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sym typeface="Wingdings" panose="05000000000000000000" pitchFamily="2" charset="2"/>
                    </a:rPr>
                    <a:t></a:t>
                  </a:r>
                  <a:endParaRPr lang="en-GB" sz="2200" b="1" dirty="0"/>
                </a:p>
              </p:txBody>
            </p:sp>
            <p:sp>
              <p:nvSpPr>
                <p:cNvPr id="18" name="Rectangle 17">
                  <a:extLst>
                    <a:ext uri="{FF2B5EF4-FFF2-40B4-BE49-F238E27FC236}">
                      <a16:creationId xmlns:a16="http://schemas.microsoft.com/office/drawing/2014/main" id="{CA42D9A3-EF2E-45E0-9F67-77E110B94AA9}"/>
                    </a:ext>
                  </a:extLst>
                </p:cNvPr>
                <p:cNvSpPr/>
                <p:nvPr/>
              </p:nvSpPr>
              <p:spPr>
                <a:xfrm>
                  <a:off x="5434" y="657063"/>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19" name="Rectangle 18">
                  <a:extLst>
                    <a:ext uri="{FF2B5EF4-FFF2-40B4-BE49-F238E27FC236}">
                      <a16:creationId xmlns:a16="http://schemas.microsoft.com/office/drawing/2014/main" id="{FE567BE2-282F-4AD2-9071-C667EEE8203D}"/>
                    </a:ext>
                  </a:extLst>
                </p:cNvPr>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grpSp>
          <p:sp>
            <p:nvSpPr>
              <p:cNvPr id="15" name="Rectangle 14">
                <a:extLst>
                  <a:ext uri="{FF2B5EF4-FFF2-40B4-BE49-F238E27FC236}">
                    <a16:creationId xmlns:a16="http://schemas.microsoft.com/office/drawing/2014/main" id="{C6ED37A3-7934-4BD2-A072-262EFE6E94BF}"/>
                  </a:ext>
                </a:extLst>
              </p:cNvPr>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13" name="Rectangle 12">
              <a:extLst>
                <a:ext uri="{FF2B5EF4-FFF2-40B4-BE49-F238E27FC236}">
                  <a16:creationId xmlns:a16="http://schemas.microsoft.com/office/drawing/2014/main" id="{4D1F9CA5-91D5-407D-9818-548C8DE9A79F}"/>
                </a:ext>
              </a:extLst>
            </p:cNvPr>
            <p:cNvSpPr/>
            <p:nvPr/>
          </p:nvSpPr>
          <p:spPr>
            <a:xfrm>
              <a:off x="7138760" y="5118078"/>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20" name="Rectangle 14">
            <a:extLst>
              <a:ext uri="{FF2B5EF4-FFF2-40B4-BE49-F238E27FC236}">
                <a16:creationId xmlns:a16="http://schemas.microsoft.com/office/drawing/2014/main" id="{8AD8D93E-84D9-40D2-B347-CBFA5737147B}"/>
              </a:ext>
            </a:extLst>
          </p:cNvPr>
          <p:cNvSpPr>
            <a:spLocks noChangeArrowheads="1"/>
          </p:cNvSpPr>
          <p:nvPr/>
        </p:nvSpPr>
        <p:spPr bwMode="auto">
          <a:xfrm>
            <a:off x="2164943" y="2915669"/>
            <a:ext cx="5668214"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That show was brilliant</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What an amazing day that was</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Please wipe your feet carefully</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I have never seen anything so funny</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p:txBody>
      </p:sp>
      <p:pic>
        <p:nvPicPr>
          <p:cNvPr id="21" name="Picture 20">
            <a:extLst>
              <a:ext uri="{FF2B5EF4-FFF2-40B4-BE49-F238E27FC236}">
                <a16:creationId xmlns:a16="http://schemas.microsoft.com/office/drawing/2014/main" id="{FBF37DD9-14AF-2D4E-89C2-DB4DDE98ADDB}"/>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2" name="Picture 21">
            <a:extLst>
              <a:ext uri="{FF2B5EF4-FFF2-40B4-BE49-F238E27FC236}">
                <a16:creationId xmlns:a16="http://schemas.microsoft.com/office/drawing/2014/main" id="{B8CE9D6B-8A8B-4F2A-91E4-4E42AFE2E9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0712945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923330"/>
          </a:xfrm>
          <a:prstGeom prst="rect">
            <a:avLst/>
          </a:prstGeom>
          <a:noFill/>
        </p:spPr>
        <p:txBody>
          <a:bodyPr wrap="none" rtlCol="0">
            <a:spAutoFit/>
          </a:bodyPr>
          <a:lstStyle/>
          <a:p>
            <a:r>
              <a:rPr lang="en-GB" sz="2700" b="1" dirty="0"/>
              <a:t>Week 7 – questions</a:t>
            </a:r>
          </a:p>
          <a:p>
            <a:endParaRPr lang="en-GB" sz="2700" b="1" dirty="0"/>
          </a:p>
        </p:txBody>
      </p:sp>
      <p:sp>
        <p:nvSpPr>
          <p:cNvPr id="8" name="Rectangle 13"/>
          <p:cNvSpPr>
            <a:spLocks noChangeArrowheads="1"/>
          </p:cNvSpPr>
          <p:nvPr/>
        </p:nvSpPr>
        <p:spPr bwMode="auto">
          <a:xfrm>
            <a:off x="1967696" y="1556792"/>
            <a:ext cx="7789762"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a:t>
            </a:r>
            <a:r>
              <a:rPr lang="en-GB" sz="2200" dirty="0"/>
              <a:t>Draw lines to match each sentence with its </a:t>
            </a:r>
            <a:r>
              <a:rPr lang="en-GB" sz="2200" b="1" dirty="0"/>
              <a:t>function</a:t>
            </a:r>
            <a:r>
              <a:rPr lang="en-GB" sz="2200" dirty="0"/>
              <a:t>.</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grpSp>
        <p:nvGrpSpPr>
          <p:cNvPr id="27" name="Group 26"/>
          <p:cNvGrpSpPr/>
          <p:nvPr/>
        </p:nvGrpSpPr>
        <p:grpSpPr>
          <a:xfrm>
            <a:off x="1093069" y="2377744"/>
            <a:ext cx="10053351" cy="3787559"/>
            <a:chOff x="6421539" y="2500618"/>
            <a:chExt cx="7796220" cy="3787559"/>
          </a:xfrm>
        </p:grpSpPr>
        <p:grpSp>
          <p:nvGrpSpPr>
            <p:cNvPr id="16" name="Group 15"/>
            <p:cNvGrpSpPr/>
            <p:nvPr/>
          </p:nvGrpSpPr>
          <p:grpSpPr>
            <a:xfrm>
              <a:off x="6421539" y="2500618"/>
              <a:ext cx="7609260" cy="3070168"/>
              <a:chOff x="-512431" y="-179801"/>
              <a:chExt cx="3772915" cy="1670935"/>
            </a:xfrm>
          </p:grpSpPr>
          <p:sp>
            <p:nvSpPr>
              <p:cNvPr id="17" name="Rectangle 16"/>
              <p:cNvSpPr/>
              <p:nvPr/>
            </p:nvSpPr>
            <p:spPr>
              <a:xfrm>
                <a:off x="-512431" y="-179801"/>
                <a:ext cx="2258955"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1) </a:t>
                </a:r>
                <a:r>
                  <a:rPr lang="en-GB" sz="2200" dirty="0"/>
                  <a:t>It’s chilly out there, isn’t it</a:t>
                </a:r>
              </a:p>
            </p:txBody>
          </p:sp>
          <p:sp>
            <p:nvSpPr>
              <p:cNvPr id="18" name="Rectangle 17"/>
              <p:cNvSpPr/>
              <p:nvPr/>
            </p:nvSpPr>
            <p:spPr>
              <a:xfrm>
                <a:off x="-507000" y="259587"/>
                <a:ext cx="2253524"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2)</a:t>
                </a:r>
                <a:r>
                  <a:rPr lang="en-GB" sz="2200" dirty="0"/>
                  <a:t> How interesting that assembly was</a:t>
                </a:r>
              </a:p>
            </p:txBody>
          </p:sp>
          <p:sp>
            <p:nvSpPr>
              <p:cNvPr id="19" name="Rectangle 18"/>
              <p:cNvSpPr/>
              <p:nvPr/>
            </p:nvSpPr>
            <p:spPr>
              <a:xfrm>
                <a:off x="-507001" y="704167"/>
                <a:ext cx="2253524"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3) </a:t>
                </a:r>
                <a:r>
                  <a:rPr lang="en-GB" sz="2200" dirty="0"/>
                  <a:t>The facts about volcanoes were incredible </a:t>
                </a:r>
              </a:p>
            </p:txBody>
          </p:sp>
          <p:sp>
            <p:nvSpPr>
              <p:cNvPr id="29" name="Rectangle 28"/>
              <p:cNvSpPr/>
              <p:nvPr/>
            </p:nvSpPr>
            <p:spPr>
              <a:xfrm>
                <a:off x="2423013" y="-179801"/>
                <a:ext cx="831174"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question</a:t>
                </a:r>
              </a:p>
            </p:txBody>
          </p:sp>
          <p:sp>
            <p:nvSpPr>
              <p:cNvPr id="30" name="Rectangle 29"/>
              <p:cNvSpPr/>
              <p:nvPr/>
            </p:nvSpPr>
            <p:spPr>
              <a:xfrm>
                <a:off x="2423013" y="258015"/>
                <a:ext cx="837471"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statement</a:t>
                </a:r>
              </a:p>
            </p:txBody>
          </p:sp>
          <p:sp>
            <p:nvSpPr>
              <p:cNvPr id="31" name="Rectangle 30"/>
              <p:cNvSpPr/>
              <p:nvPr/>
            </p:nvSpPr>
            <p:spPr>
              <a:xfrm>
                <a:off x="2422149" y="704167"/>
                <a:ext cx="837471"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dirty="0"/>
              </a:p>
              <a:p>
                <a:pPr algn="ctr"/>
                <a:r>
                  <a:rPr lang="en-GB" sz="2200" dirty="0"/>
                  <a:t>command</a:t>
                </a:r>
              </a:p>
              <a:p>
                <a:pPr algn="ctr"/>
                <a:endParaRPr lang="en-GB" sz="2200" b="1" dirty="0"/>
              </a:p>
            </p:txBody>
          </p:sp>
          <p:sp>
            <p:nvSpPr>
              <p:cNvPr id="35" name="Rectangle 34"/>
              <p:cNvSpPr/>
              <p:nvPr/>
            </p:nvSpPr>
            <p:spPr>
              <a:xfrm>
                <a:off x="-507000" y="1167093"/>
                <a:ext cx="2253523"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4) </a:t>
                </a:r>
                <a:r>
                  <a:rPr lang="en-GB" sz="2200" dirty="0"/>
                  <a:t>Now, don’t get mud on the floor</a:t>
                </a:r>
              </a:p>
            </p:txBody>
          </p:sp>
          <p:sp>
            <p:nvSpPr>
              <p:cNvPr id="36" name="Rectangle 35"/>
              <p:cNvSpPr/>
              <p:nvPr/>
            </p:nvSpPr>
            <p:spPr>
              <a:xfrm>
                <a:off x="2422149" y="1167093"/>
                <a:ext cx="83747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exclamation</a:t>
                </a:r>
              </a:p>
            </p:txBody>
          </p:sp>
        </p:grpSp>
        <p:sp>
          <p:nvSpPr>
            <p:cNvPr id="24" name="Rectangle 23"/>
            <p:cNvSpPr/>
            <p:nvPr/>
          </p:nvSpPr>
          <p:spPr>
            <a:xfrm>
              <a:off x="13133026" y="5518736"/>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37" name="Rectangle 13"/>
          <p:cNvSpPr>
            <a:spLocks noChangeArrowheads="1"/>
          </p:cNvSpPr>
          <p:nvPr/>
        </p:nvSpPr>
        <p:spPr bwMode="auto">
          <a:xfrm>
            <a:off x="1524000" y="6141196"/>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Rewrite the statement as a question.</a:t>
            </a:r>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22" name="Picture 21">
            <a:extLst>
              <a:ext uri="{FF2B5EF4-FFF2-40B4-BE49-F238E27FC236}">
                <a16:creationId xmlns:a16="http://schemas.microsoft.com/office/drawing/2014/main" id="{758AE3AF-9B55-114B-BFA0-2CF817E3626F}"/>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0" name="Picture 19">
            <a:extLst>
              <a:ext uri="{FF2B5EF4-FFF2-40B4-BE49-F238E27FC236}">
                <a16:creationId xmlns:a16="http://schemas.microsoft.com/office/drawing/2014/main" id="{01B63307-66EE-48DA-962E-5B413E8F8AA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419794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923330"/>
          </a:xfrm>
          <a:prstGeom prst="rect">
            <a:avLst/>
          </a:prstGeom>
          <a:noFill/>
        </p:spPr>
        <p:txBody>
          <a:bodyPr wrap="none" rtlCol="0">
            <a:spAutoFit/>
          </a:bodyPr>
          <a:lstStyle/>
          <a:p>
            <a:r>
              <a:rPr lang="en-GB" sz="2700" b="1" dirty="0"/>
              <a:t>Week 7 – answers</a:t>
            </a:r>
          </a:p>
          <a:p>
            <a:endParaRPr lang="en-GB" sz="2700" b="1" dirty="0"/>
          </a:p>
        </p:txBody>
      </p:sp>
      <p:sp>
        <p:nvSpPr>
          <p:cNvPr id="8" name="Rectangle 13"/>
          <p:cNvSpPr>
            <a:spLocks noChangeArrowheads="1"/>
          </p:cNvSpPr>
          <p:nvPr/>
        </p:nvSpPr>
        <p:spPr bwMode="auto">
          <a:xfrm>
            <a:off x="1967696" y="1556792"/>
            <a:ext cx="7789762"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a:t>
            </a:r>
            <a:r>
              <a:rPr lang="en-GB" sz="2200" dirty="0"/>
              <a:t>Draw lines to match each sentence with its </a:t>
            </a:r>
            <a:r>
              <a:rPr lang="en-GB" sz="2200" b="1" dirty="0"/>
              <a:t>function</a:t>
            </a:r>
            <a:r>
              <a:rPr lang="en-GB" sz="2200" dirty="0"/>
              <a:t>.</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grpSp>
        <p:nvGrpSpPr>
          <p:cNvPr id="27" name="Group 26"/>
          <p:cNvGrpSpPr/>
          <p:nvPr/>
        </p:nvGrpSpPr>
        <p:grpSpPr>
          <a:xfrm>
            <a:off x="1093069" y="2377744"/>
            <a:ext cx="10053351" cy="3787559"/>
            <a:chOff x="6421539" y="2500618"/>
            <a:chExt cx="7796220" cy="3787559"/>
          </a:xfrm>
        </p:grpSpPr>
        <p:grpSp>
          <p:nvGrpSpPr>
            <p:cNvPr id="16" name="Group 15"/>
            <p:cNvGrpSpPr/>
            <p:nvPr/>
          </p:nvGrpSpPr>
          <p:grpSpPr>
            <a:xfrm>
              <a:off x="6421539" y="2500618"/>
              <a:ext cx="7609260" cy="3070168"/>
              <a:chOff x="-512431" y="-179801"/>
              <a:chExt cx="3772915" cy="1670935"/>
            </a:xfrm>
          </p:grpSpPr>
          <p:sp>
            <p:nvSpPr>
              <p:cNvPr id="17" name="Rectangle 16"/>
              <p:cNvSpPr/>
              <p:nvPr/>
            </p:nvSpPr>
            <p:spPr>
              <a:xfrm>
                <a:off x="-512431" y="-179801"/>
                <a:ext cx="2258955"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1) </a:t>
                </a:r>
                <a:r>
                  <a:rPr lang="en-GB" sz="2200" dirty="0"/>
                  <a:t>It’s chilly out there, isn’t it</a:t>
                </a:r>
              </a:p>
            </p:txBody>
          </p:sp>
          <p:sp>
            <p:nvSpPr>
              <p:cNvPr id="18" name="Rectangle 17"/>
              <p:cNvSpPr/>
              <p:nvPr/>
            </p:nvSpPr>
            <p:spPr>
              <a:xfrm>
                <a:off x="-507000" y="259587"/>
                <a:ext cx="2253524"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2)</a:t>
                </a:r>
                <a:r>
                  <a:rPr lang="en-GB" sz="2200" dirty="0"/>
                  <a:t> How interesting that assembly was</a:t>
                </a:r>
              </a:p>
            </p:txBody>
          </p:sp>
          <p:sp>
            <p:nvSpPr>
              <p:cNvPr id="19" name="Rectangle 18"/>
              <p:cNvSpPr/>
              <p:nvPr/>
            </p:nvSpPr>
            <p:spPr>
              <a:xfrm>
                <a:off x="-507001" y="704167"/>
                <a:ext cx="2253524"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3) </a:t>
                </a:r>
                <a:r>
                  <a:rPr lang="en-GB" sz="2200" dirty="0"/>
                  <a:t>The facts about volcanoes were incredible </a:t>
                </a:r>
              </a:p>
            </p:txBody>
          </p:sp>
          <p:sp>
            <p:nvSpPr>
              <p:cNvPr id="29" name="Rectangle 28"/>
              <p:cNvSpPr/>
              <p:nvPr/>
            </p:nvSpPr>
            <p:spPr>
              <a:xfrm>
                <a:off x="2423013" y="-179801"/>
                <a:ext cx="831174"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question</a:t>
                </a:r>
              </a:p>
            </p:txBody>
          </p:sp>
          <p:sp>
            <p:nvSpPr>
              <p:cNvPr id="30" name="Rectangle 29"/>
              <p:cNvSpPr/>
              <p:nvPr/>
            </p:nvSpPr>
            <p:spPr>
              <a:xfrm>
                <a:off x="2423013" y="258015"/>
                <a:ext cx="837471"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statement</a:t>
                </a:r>
              </a:p>
            </p:txBody>
          </p:sp>
          <p:sp>
            <p:nvSpPr>
              <p:cNvPr id="31" name="Rectangle 30"/>
              <p:cNvSpPr/>
              <p:nvPr/>
            </p:nvSpPr>
            <p:spPr>
              <a:xfrm>
                <a:off x="2422149" y="704167"/>
                <a:ext cx="837471"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dirty="0"/>
              </a:p>
              <a:p>
                <a:pPr algn="ctr"/>
                <a:r>
                  <a:rPr lang="en-GB" sz="2200" dirty="0"/>
                  <a:t>command</a:t>
                </a:r>
              </a:p>
              <a:p>
                <a:pPr algn="ctr"/>
                <a:endParaRPr lang="en-GB" sz="2200" b="1" dirty="0"/>
              </a:p>
            </p:txBody>
          </p:sp>
          <p:sp>
            <p:nvSpPr>
              <p:cNvPr id="35" name="Rectangle 34"/>
              <p:cNvSpPr/>
              <p:nvPr/>
            </p:nvSpPr>
            <p:spPr>
              <a:xfrm>
                <a:off x="-507000" y="1167093"/>
                <a:ext cx="2253523"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4) </a:t>
                </a:r>
                <a:r>
                  <a:rPr lang="en-GB" sz="2200" dirty="0"/>
                  <a:t>Now, don’t get mud on the floor</a:t>
                </a:r>
              </a:p>
            </p:txBody>
          </p:sp>
          <p:sp>
            <p:nvSpPr>
              <p:cNvPr id="36" name="Rectangle 35"/>
              <p:cNvSpPr/>
              <p:nvPr/>
            </p:nvSpPr>
            <p:spPr>
              <a:xfrm>
                <a:off x="2422149" y="1167093"/>
                <a:ext cx="83747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exclamation</a:t>
                </a:r>
              </a:p>
            </p:txBody>
          </p:sp>
        </p:grpSp>
        <p:sp>
          <p:nvSpPr>
            <p:cNvPr id="24" name="Rectangle 23"/>
            <p:cNvSpPr/>
            <p:nvPr/>
          </p:nvSpPr>
          <p:spPr>
            <a:xfrm>
              <a:off x="13133026" y="5518736"/>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37" name="Rectangle 13"/>
          <p:cNvSpPr>
            <a:spLocks noChangeArrowheads="1"/>
          </p:cNvSpPr>
          <p:nvPr/>
        </p:nvSpPr>
        <p:spPr bwMode="auto">
          <a:xfrm>
            <a:off x="1521898" y="6288735"/>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The facts about volcanoes were incredible, weren’t they? </a:t>
            </a:r>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22" name="Picture 21">
            <a:extLst>
              <a:ext uri="{FF2B5EF4-FFF2-40B4-BE49-F238E27FC236}">
                <a16:creationId xmlns:a16="http://schemas.microsoft.com/office/drawing/2014/main" id="{758AE3AF-9B55-114B-BFA0-2CF817E3626F}"/>
              </a:ext>
            </a:extLst>
          </p:cNvPr>
          <p:cNvPicPr>
            <a:picLocks noChangeAspect="1"/>
          </p:cNvPicPr>
          <p:nvPr/>
        </p:nvPicPr>
        <p:blipFill>
          <a:blip r:embed="rId2"/>
          <a:stretch>
            <a:fillRect/>
          </a:stretch>
        </p:blipFill>
        <p:spPr>
          <a:xfrm>
            <a:off x="10668000" y="470599"/>
            <a:ext cx="1234846" cy="826857"/>
          </a:xfrm>
          <a:prstGeom prst="rect">
            <a:avLst/>
          </a:prstGeom>
        </p:spPr>
      </p:pic>
      <p:cxnSp>
        <p:nvCxnSpPr>
          <p:cNvPr id="3" name="Straight Connector 2">
            <a:extLst>
              <a:ext uri="{FF2B5EF4-FFF2-40B4-BE49-F238E27FC236}">
                <a16:creationId xmlns:a16="http://schemas.microsoft.com/office/drawing/2014/main" id="{38B34247-578B-443A-B532-BAFEAEFEF951}"/>
              </a:ext>
            </a:extLst>
          </p:cNvPr>
          <p:cNvCxnSpPr>
            <a:endCxn id="29" idx="1"/>
          </p:cNvCxnSpPr>
          <p:nvPr/>
        </p:nvCxnSpPr>
        <p:spPr>
          <a:xfrm>
            <a:off x="6967956" y="2664788"/>
            <a:ext cx="1759356" cy="1065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7F474E2D-EBFE-40E4-B9AA-0A486F7ED4CD}"/>
              </a:ext>
            </a:extLst>
          </p:cNvPr>
          <p:cNvCxnSpPr>
            <a:cxnSpLocks/>
            <a:endCxn id="36" idx="1"/>
          </p:cNvCxnSpPr>
          <p:nvPr/>
        </p:nvCxnSpPr>
        <p:spPr>
          <a:xfrm>
            <a:off x="6965709" y="3490104"/>
            <a:ext cx="1759356" cy="166011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B4292AA8-B6C3-49EA-9619-1DF9EB9BFAEF}"/>
              </a:ext>
            </a:extLst>
          </p:cNvPr>
          <p:cNvCxnSpPr>
            <a:cxnSpLocks/>
            <a:endCxn id="30" idx="1"/>
          </p:cNvCxnSpPr>
          <p:nvPr/>
        </p:nvCxnSpPr>
        <p:spPr>
          <a:xfrm flipV="1">
            <a:off x="6965709" y="3479881"/>
            <a:ext cx="1761603" cy="8069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E8BF7FCC-F5F4-4187-9155-478CA5226E20}"/>
              </a:ext>
            </a:extLst>
          </p:cNvPr>
          <p:cNvCxnSpPr>
            <a:cxnSpLocks/>
            <a:endCxn id="31" idx="1"/>
          </p:cNvCxnSpPr>
          <p:nvPr/>
        </p:nvCxnSpPr>
        <p:spPr>
          <a:xfrm flipV="1">
            <a:off x="6965709" y="4299639"/>
            <a:ext cx="1759356" cy="84525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26" name="Picture 25">
            <a:extLst>
              <a:ext uri="{FF2B5EF4-FFF2-40B4-BE49-F238E27FC236}">
                <a16:creationId xmlns:a16="http://schemas.microsoft.com/office/drawing/2014/main" id="{6A7F5CFE-75DB-4089-8838-949F5AE4ED6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75305738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7 – questions</a:t>
            </a:r>
          </a:p>
        </p:txBody>
      </p:sp>
      <p:sp>
        <p:nvSpPr>
          <p:cNvPr id="8" name="Rectangle 13"/>
          <p:cNvSpPr>
            <a:spLocks noChangeArrowheads="1"/>
          </p:cNvSpPr>
          <p:nvPr/>
        </p:nvSpPr>
        <p:spPr bwMode="auto">
          <a:xfrm>
            <a:off x="1852339" y="1425987"/>
            <a:ext cx="8120908"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sz="2200" dirty="0"/>
              <a:t>3. Tick </a:t>
            </a:r>
            <a:r>
              <a:rPr lang="en-GB" sz="2200" b="1" dirty="0"/>
              <a:t>one</a:t>
            </a:r>
            <a:r>
              <a:rPr lang="en-GB" sz="2200" dirty="0"/>
              <a:t> box in each row to show whether the </a:t>
            </a:r>
            <a:r>
              <a:rPr lang="en-GB" sz="2200" b="1" dirty="0"/>
              <a:t>apostrophe </a:t>
            </a:r>
            <a:r>
              <a:rPr lang="en-GB" sz="2200" dirty="0"/>
              <a:t>has been used for </a:t>
            </a:r>
            <a:r>
              <a:rPr lang="en-GB" sz="2200" b="1" dirty="0"/>
              <a:t>omission</a:t>
            </a:r>
            <a:r>
              <a:rPr lang="en-GB" sz="2200" dirty="0"/>
              <a:t> or </a:t>
            </a:r>
            <a:r>
              <a:rPr lang="en-GB" sz="2200" b="1" dirty="0"/>
              <a:t>possession</a:t>
            </a:r>
            <a:r>
              <a:rPr lang="en-GB" sz="2200" dirty="0"/>
              <a:t>.</a:t>
            </a:r>
          </a:p>
        </p:txBody>
      </p:sp>
      <p:sp>
        <p:nvSpPr>
          <p:cNvPr id="37" name="Rectangle 13"/>
          <p:cNvSpPr>
            <a:spLocks noChangeArrowheads="1"/>
          </p:cNvSpPr>
          <p:nvPr/>
        </p:nvSpPr>
        <p:spPr bwMode="auto">
          <a:xfrm>
            <a:off x="339832" y="6088559"/>
            <a:ext cx="11019099"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Explain how the position of the apostrophe for possession changes to show whether the noun is singular or plural.</a:t>
            </a:r>
            <a:endParaRPr lang="en-GB" altLang="en-US" sz="2200" i="1" dirty="0"/>
          </a:p>
        </p:txBody>
      </p:sp>
      <p:graphicFrame>
        <p:nvGraphicFramePr>
          <p:cNvPr id="2" name="Table 1"/>
          <p:cNvGraphicFramePr>
            <a:graphicFrameLocks noGrp="1"/>
          </p:cNvGraphicFramePr>
          <p:nvPr>
            <p:extLst>
              <p:ext uri="{D42A27DB-BD31-4B8C-83A1-F6EECF244321}">
                <p14:modId xmlns:p14="http://schemas.microsoft.com/office/powerpoint/2010/main" val="2257765732"/>
              </p:ext>
            </p:extLst>
          </p:nvPr>
        </p:nvGraphicFramePr>
        <p:xfrm>
          <a:off x="2380330" y="2420888"/>
          <a:ext cx="7748118" cy="2926053"/>
        </p:xfrm>
        <a:graphic>
          <a:graphicData uri="http://schemas.openxmlformats.org/drawingml/2006/table">
            <a:tbl>
              <a:tblPr firstRow="1" firstCol="1" bandRow="1">
                <a:tableStyleId>{5C22544A-7EE6-4342-B048-85BDC9FD1C3A}</a:tableStyleId>
              </a:tblPr>
              <a:tblGrid>
                <a:gridCol w="4723782">
                  <a:extLst>
                    <a:ext uri="{9D8B030D-6E8A-4147-A177-3AD203B41FA5}">
                      <a16:colId xmlns:a16="http://schemas.microsoft.com/office/drawing/2014/main" val="20000"/>
                    </a:ext>
                  </a:extLst>
                </a:gridCol>
                <a:gridCol w="1512168">
                  <a:extLst>
                    <a:ext uri="{9D8B030D-6E8A-4147-A177-3AD203B41FA5}">
                      <a16:colId xmlns:a16="http://schemas.microsoft.com/office/drawing/2014/main" val="20001"/>
                    </a:ext>
                  </a:extLst>
                </a:gridCol>
                <a:gridCol w="1512168">
                  <a:extLst>
                    <a:ext uri="{9D8B030D-6E8A-4147-A177-3AD203B41FA5}">
                      <a16:colId xmlns:a16="http://schemas.microsoft.com/office/drawing/2014/main" val="20002"/>
                    </a:ext>
                  </a:extLst>
                </a:gridCol>
              </a:tblGrid>
              <a:tr h="960107">
                <a:tc>
                  <a:txBody>
                    <a:bodyPr/>
                    <a:lstStyle/>
                    <a:p>
                      <a:pPr algn="ctr">
                        <a:spcAft>
                          <a:spcPts val="0"/>
                        </a:spcAft>
                      </a:pPr>
                      <a:r>
                        <a:rPr lang="en-GB" sz="2200" dirty="0">
                          <a:solidFill>
                            <a:sysClr val="windowText" lastClr="000000"/>
                          </a:solidFill>
                          <a:effectLst/>
                        </a:rPr>
                        <a:t>Sentence</a:t>
                      </a: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GB" sz="2200" dirty="0">
                          <a:solidFill>
                            <a:sysClr val="windowText" lastClr="000000"/>
                          </a:solidFill>
                          <a:effectLst/>
                        </a:rPr>
                        <a:t>Apostrophe used for omission</a:t>
                      </a: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2200" dirty="0">
                          <a:solidFill>
                            <a:sysClr val="windowText" lastClr="000000"/>
                          </a:solidFill>
                          <a:effectLst/>
                        </a:rPr>
                        <a:t>Apostrophe used for possession</a:t>
                      </a: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40071">
                <a:tc>
                  <a:txBody>
                    <a:bodyPr/>
                    <a:lstStyle/>
                    <a:p>
                      <a:pPr algn="l">
                        <a:spcAft>
                          <a:spcPts val="0"/>
                        </a:spcAft>
                      </a:pPr>
                      <a:r>
                        <a:rPr lang="en-GB" sz="2200" b="1"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1) </a:t>
                      </a:r>
                      <a:r>
                        <a:rPr lang="en-GB" sz="2200" b="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It’s a shame we have to leave.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spcAft>
                          <a:spcPts val="0"/>
                        </a:spcAft>
                      </a:pPr>
                      <a:r>
                        <a:rPr lang="en-GB" sz="2200" dirty="0">
                          <a:solidFill>
                            <a:sysClr val="windowText" lastClr="000000"/>
                          </a:solidFill>
                          <a:effectLst/>
                        </a:rPr>
                        <a:t> </a:t>
                      </a: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spcAft>
                          <a:spcPts val="0"/>
                        </a:spcAft>
                      </a:pP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40071">
                <a:tc>
                  <a:txBody>
                    <a:bodyPr/>
                    <a:lstStyle/>
                    <a:p>
                      <a:pPr algn="l">
                        <a:spcAft>
                          <a:spcPts val="0"/>
                        </a:spcAft>
                      </a:pPr>
                      <a:r>
                        <a:rPr lang="en-GB" sz="2200" b="1"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2) </a:t>
                      </a:r>
                      <a:r>
                        <a:rPr lang="en-GB" sz="2200" b="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Where are Olivia’s shoes?</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spcAft>
                          <a:spcPts val="0"/>
                        </a:spcAft>
                      </a:pPr>
                      <a:r>
                        <a:rPr lang="en-GB" sz="2200" dirty="0">
                          <a:solidFill>
                            <a:sysClr val="windowText" lastClr="000000"/>
                          </a:solidFill>
                          <a:effectLst/>
                        </a:rPr>
                        <a:t> </a:t>
                      </a: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spcAft>
                          <a:spcPts val="0"/>
                        </a:spcAft>
                      </a:pP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40071">
                <a:tc>
                  <a:txBody>
                    <a:bodyPr/>
                    <a:lstStyle/>
                    <a:p>
                      <a:pPr algn="l">
                        <a:spcAft>
                          <a:spcPts val="0"/>
                        </a:spcAft>
                      </a:pPr>
                      <a:r>
                        <a:rPr lang="en-GB" sz="2200" b="1"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3)</a:t>
                      </a:r>
                      <a:r>
                        <a:rPr lang="en-GB" sz="2200" b="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 The girls’ bags were missing.</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spcAft>
                          <a:spcPts val="0"/>
                        </a:spcAft>
                      </a:pPr>
                      <a:r>
                        <a:rPr lang="en-GB" sz="2200" dirty="0">
                          <a:solidFill>
                            <a:sysClr val="windowText" lastClr="000000"/>
                          </a:solidFill>
                          <a:effectLst/>
                        </a:rPr>
                        <a:t> </a:t>
                      </a: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spcAft>
                          <a:spcPts val="0"/>
                        </a:spcAft>
                      </a:pP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sp>
        <p:nvSpPr>
          <p:cNvPr id="20" name="Rectangle 19"/>
          <p:cNvSpPr/>
          <p:nvPr/>
        </p:nvSpPr>
        <p:spPr>
          <a:xfrm>
            <a:off x="8888514" y="5229201"/>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1" name="Picture 10">
            <a:extLst>
              <a:ext uri="{FF2B5EF4-FFF2-40B4-BE49-F238E27FC236}">
                <a16:creationId xmlns:a16="http://schemas.microsoft.com/office/drawing/2014/main" id="{CE418060-D965-494F-BFB6-80B14CA1CE44}"/>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8A526C68-C79F-4E42-9759-694E091CDE5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49686943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7 – answers</a:t>
            </a:r>
          </a:p>
        </p:txBody>
      </p:sp>
      <p:sp>
        <p:nvSpPr>
          <p:cNvPr id="8" name="Rectangle 13"/>
          <p:cNvSpPr>
            <a:spLocks noChangeArrowheads="1"/>
          </p:cNvSpPr>
          <p:nvPr/>
        </p:nvSpPr>
        <p:spPr bwMode="auto">
          <a:xfrm>
            <a:off x="1852339" y="1425987"/>
            <a:ext cx="8120908"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sz="2200" dirty="0"/>
              <a:t>3. Tick </a:t>
            </a:r>
            <a:r>
              <a:rPr lang="en-GB" sz="2200" b="1" dirty="0"/>
              <a:t>one</a:t>
            </a:r>
            <a:r>
              <a:rPr lang="en-GB" sz="2200" dirty="0"/>
              <a:t> box in each row to show whether the </a:t>
            </a:r>
            <a:r>
              <a:rPr lang="en-GB" sz="2200" b="1" dirty="0"/>
              <a:t>apostrophe </a:t>
            </a:r>
            <a:r>
              <a:rPr lang="en-GB" sz="2200" dirty="0"/>
              <a:t>has been used for </a:t>
            </a:r>
            <a:r>
              <a:rPr lang="en-GB" sz="2200" b="1" dirty="0"/>
              <a:t>omission</a:t>
            </a:r>
            <a:r>
              <a:rPr lang="en-GB" sz="2200" dirty="0"/>
              <a:t> or </a:t>
            </a:r>
            <a:r>
              <a:rPr lang="en-GB" sz="2200" b="1" dirty="0"/>
              <a:t>possession</a:t>
            </a:r>
            <a:r>
              <a:rPr lang="en-GB" sz="2200" dirty="0"/>
              <a:t>.</a:t>
            </a:r>
          </a:p>
        </p:txBody>
      </p:sp>
      <p:sp>
        <p:nvSpPr>
          <p:cNvPr id="37" name="Rectangle 13"/>
          <p:cNvSpPr>
            <a:spLocks noChangeArrowheads="1"/>
          </p:cNvSpPr>
          <p:nvPr/>
        </p:nvSpPr>
        <p:spPr bwMode="auto">
          <a:xfrm>
            <a:off x="339832" y="6257836"/>
            <a:ext cx="11019099"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For singular noun possession, add ’s and for plural noun possession, add s’. </a:t>
            </a:r>
            <a:endParaRPr lang="en-GB" altLang="en-US" sz="2200" i="1" dirty="0"/>
          </a:p>
        </p:txBody>
      </p:sp>
      <p:graphicFrame>
        <p:nvGraphicFramePr>
          <p:cNvPr id="2" name="Table 1"/>
          <p:cNvGraphicFramePr>
            <a:graphicFrameLocks noGrp="1"/>
          </p:cNvGraphicFramePr>
          <p:nvPr>
            <p:extLst>
              <p:ext uri="{D42A27DB-BD31-4B8C-83A1-F6EECF244321}">
                <p14:modId xmlns:p14="http://schemas.microsoft.com/office/powerpoint/2010/main" val="3626488460"/>
              </p:ext>
            </p:extLst>
          </p:nvPr>
        </p:nvGraphicFramePr>
        <p:xfrm>
          <a:off x="2380330" y="2420888"/>
          <a:ext cx="7748118" cy="2926053"/>
        </p:xfrm>
        <a:graphic>
          <a:graphicData uri="http://schemas.openxmlformats.org/drawingml/2006/table">
            <a:tbl>
              <a:tblPr firstRow="1" firstCol="1" bandRow="1">
                <a:tableStyleId>{5C22544A-7EE6-4342-B048-85BDC9FD1C3A}</a:tableStyleId>
              </a:tblPr>
              <a:tblGrid>
                <a:gridCol w="4723782">
                  <a:extLst>
                    <a:ext uri="{9D8B030D-6E8A-4147-A177-3AD203B41FA5}">
                      <a16:colId xmlns:a16="http://schemas.microsoft.com/office/drawing/2014/main" val="20000"/>
                    </a:ext>
                  </a:extLst>
                </a:gridCol>
                <a:gridCol w="1512168">
                  <a:extLst>
                    <a:ext uri="{9D8B030D-6E8A-4147-A177-3AD203B41FA5}">
                      <a16:colId xmlns:a16="http://schemas.microsoft.com/office/drawing/2014/main" val="20001"/>
                    </a:ext>
                  </a:extLst>
                </a:gridCol>
                <a:gridCol w="1512168">
                  <a:extLst>
                    <a:ext uri="{9D8B030D-6E8A-4147-A177-3AD203B41FA5}">
                      <a16:colId xmlns:a16="http://schemas.microsoft.com/office/drawing/2014/main" val="20002"/>
                    </a:ext>
                  </a:extLst>
                </a:gridCol>
              </a:tblGrid>
              <a:tr h="960107">
                <a:tc>
                  <a:txBody>
                    <a:bodyPr/>
                    <a:lstStyle/>
                    <a:p>
                      <a:pPr algn="ctr">
                        <a:spcAft>
                          <a:spcPts val="0"/>
                        </a:spcAft>
                      </a:pPr>
                      <a:r>
                        <a:rPr lang="en-GB" sz="2200" dirty="0">
                          <a:solidFill>
                            <a:sysClr val="windowText" lastClr="000000"/>
                          </a:solidFill>
                          <a:effectLst/>
                        </a:rPr>
                        <a:t>Sentence</a:t>
                      </a: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GB" sz="2200" dirty="0">
                          <a:solidFill>
                            <a:sysClr val="windowText" lastClr="000000"/>
                          </a:solidFill>
                          <a:effectLst/>
                        </a:rPr>
                        <a:t>Apostrophe used for omission</a:t>
                      </a: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2200" dirty="0">
                          <a:solidFill>
                            <a:sysClr val="windowText" lastClr="000000"/>
                          </a:solidFill>
                          <a:effectLst/>
                        </a:rPr>
                        <a:t>Apostrophe used for possession</a:t>
                      </a: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40071">
                <a:tc>
                  <a:txBody>
                    <a:bodyPr/>
                    <a:lstStyle/>
                    <a:p>
                      <a:pPr algn="l">
                        <a:spcAft>
                          <a:spcPts val="0"/>
                        </a:spcAft>
                      </a:pPr>
                      <a:r>
                        <a:rPr lang="en-GB" sz="2200" b="1"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1) </a:t>
                      </a:r>
                      <a:r>
                        <a:rPr lang="en-GB" sz="2200" b="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It’s a shame we have to leave.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GB" sz="2200" dirty="0">
                          <a:solidFill>
                            <a:sysClr val="windowText" lastClr="000000"/>
                          </a:solidFill>
                          <a:effectLst/>
                        </a:rPr>
                        <a:t> </a:t>
                      </a:r>
                      <a:r>
                        <a:rPr lang="en-GB" sz="2200" dirty="0">
                          <a:solidFill>
                            <a:sysClr val="windowText" lastClr="000000"/>
                          </a:solidFill>
                          <a:effectLst/>
                          <a:sym typeface="Wingdings" panose="05000000000000000000" pitchFamily="2" charset="2"/>
                        </a:rPr>
                        <a:t></a:t>
                      </a: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40071">
                <a:tc>
                  <a:txBody>
                    <a:bodyPr/>
                    <a:lstStyle/>
                    <a:p>
                      <a:pPr algn="l">
                        <a:spcAft>
                          <a:spcPts val="0"/>
                        </a:spcAft>
                      </a:pPr>
                      <a:r>
                        <a:rPr lang="en-GB" sz="2200" b="1"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2) </a:t>
                      </a:r>
                      <a:r>
                        <a:rPr lang="en-GB" sz="2200" b="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Where are Olivia’s shoes?</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GB" sz="2200" dirty="0">
                          <a:solidFill>
                            <a:sysClr val="windowText" lastClr="000000"/>
                          </a:solidFill>
                          <a:effectLst/>
                        </a:rPr>
                        <a:t> </a:t>
                      </a: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GB" sz="2200" dirty="0">
                          <a:solidFill>
                            <a:sysClr val="windowText" lastClr="000000"/>
                          </a:solidFill>
                          <a:effectLst/>
                          <a:sym typeface="Wingdings" panose="05000000000000000000" pitchFamily="2" charset="2"/>
                        </a:rPr>
                        <a:t></a:t>
                      </a: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40071">
                <a:tc>
                  <a:txBody>
                    <a:bodyPr/>
                    <a:lstStyle/>
                    <a:p>
                      <a:pPr algn="l">
                        <a:spcAft>
                          <a:spcPts val="0"/>
                        </a:spcAft>
                      </a:pPr>
                      <a:r>
                        <a:rPr lang="en-GB" sz="2200" b="1"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3)</a:t>
                      </a:r>
                      <a:r>
                        <a:rPr lang="en-GB" sz="2200" b="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 The girls’ bags were missing.</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GB" sz="2200" dirty="0">
                          <a:solidFill>
                            <a:sysClr val="windowText" lastClr="000000"/>
                          </a:solidFill>
                          <a:effectLst/>
                        </a:rPr>
                        <a:t> </a:t>
                      </a: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GB" sz="2200" dirty="0">
                          <a:solidFill>
                            <a:sysClr val="windowText" lastClr="000000"/>
                          </a:solidFill>
                          <a:effectLst/>
                          <a:sym typeface="Wingdings" panose="05000000000000000000" pitchFamily="2" charset="2"/>
                        </a:rPr>
                        <a:t></a:t>
                      </a: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sp>
        <p:nvSpPr>
          <p:cNvPr id="20" name="Rectangle 19"/>
          <p:cNvSpPr/>
          <p:nvPr/>
        </p:nvSpPr>
        <p:spPr>
          <a:xfrm>
            <a:off x="8888514" y="5229201"/>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1" name="Picture 10">
            <a:extLst>
              <a:ext uri="{FF2B5EF4-FFF2-40B4-BE49-F238E27FC236}">
                <a16:creationId xmlns:a16="http://schemas.microsoft.com/office/drawing/2014/main" id="{CE418060-D965-494F-BFB6-80B14CA1CE44}"/>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ED3EC83D-DA8F-4F48-98C6-F7563FF6406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67919610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8 – questions</a:t>
            </a:r>
          </a:p>
        </p:txBody>
      </p:sp>
      <p:sp>
        <p:nvSpPr>
          <p:cNvPr id="8" name="Rectangle 13"/>
          <p:cNvSpPr>
            <a:spLocks noChangeArrowheads="1"/>
          </p:cNvSpPr>
          <p:nvPr/>
        </p:nvSpPr>
        <p:spPr bwMode="auto">
          <a:xfrm>
            <a:off x="1863524" y="1870085"/>
            <a:ext cx="80489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What is the </a:t>
            </a:r>
            <a:r>
              <a:rPr lang="en-GB" altLang="en-US" sz="2200" b="1" dirty="0">
                <a:ea typeface="Times New Roman" panose="02020603050405020304" pitchFamily="18" charset="0"/>
                <a:cs typeface="Calibri" panose="020F0502020204030204" pitchFamily="34" charset="0"/>
              </a:rPr>
              <a:t>word class </a:t>
            </a:r>
            <a:r>
              <a:rPr lang="en-GB" altLang="en-US" sz="2200" dirty="0">
                <a:ea typeface="Times New Roman" panose="02020603050405020304" pitchFamily="18" charset="0"/>
                <a:cs typeface="Calibri" panose="020F0502020204030204" pitchFamily="34" charset="0"/>
              </a:rPr>
              <a:t>of each underlined word?</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1686071" y="2852063"/>
            <a:ext cx="10604485"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penguins waddled </a:t>
            </a:r>
            <a:r>
              <a:rPr lang="en-GB" altLang="en-US" sz="2200" u="sng" dirty="0">
                <a:ea typeface="Times New Roman" panose="02020603050405020304" pitchFamily="18" charset="0"/>
                <a:cs typeface="Calibri" panose="020F0502020204030204" pitchFamily="34" charset="0"/>
              </a:rPr>
              <a:t>wearily</a:t>
            </a:r>
            <a:r>
              <a:rPr lang="en-GB" altLang="en-US" sz="2200" dirty="0">
                <a:ea typeface="Times New Roman" panose="02020603050405020304" pitchFamily="18" charset="0"/>
                <a:cs typeface="Calibri" panose="020F0502020204030204" pitchFamily="34" charset="0"/>
              </a:rPr>
              <a:t> through the blizzard.  ___________________</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t>The </a:t>
            </a:r>
            <a:r>
              <a:rPr lang="en-GB" altLang="en-US" sz="2200" u="sng" dirty="0"/>
              <a:t>weary</a:t>
            </a:r>
            <a:r>
              <a:rPr lang="en-GB" altLang="en-US" sz="2200" dirty="0"/>
              <a:t> penguins waddled through the blizzard.    </a:t>
            </a:r>
            <a:r>
              <a:rPr lang="en-GB" altLang="en-US" sz="2200" dirty="0">
                <a:ea typeface="Times New Roman" panose="02020603050405020304" pitchFamily="18" charset="0"/>
                <a:cs typeface="Calibri" panose="020F0502020204030204" pitchFamily="34" charset="0"/>
              </a:rPr>
              <a:t>___________________</a:t>
            </a:r>
          </a:p>
        </p:txBody>
      </p:sp>
      <p:sp>
        <p:nvSpPr>
          <p:cNvPr id="24" name="Rectangle 23"/>
          <p:cNvSpPr/>
          <p:nvPr/>
        </p:nvSpPr>
        <p:spPr>
          <a:xfrm>
            <a:off x="8407724" y="4502731"/>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9" name="Rectangle 13"/>
          <p:cNvSpPr>
            <a:spLocks noChangeArrowheads="1"/>
          </p:cNvSpPr>
          <p:nvPr/>
        </p:nvSpPr>
        <p:spPr bwMode="auto">
          <a:xfrm>
            <a:off x="1965798" y="6199565"/>
            <a:ext cx="8234658"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Give a synonym for </a:t>
            </a:r>
            <a:r>
              <a:rPr lang="en-GB" altLang="en-US" sz="2200" b="1" i="1" u="sng" dirty="0">
                <a:ea typeface="Times New Roman" panose="02020603050405020304" pitchFamily="18" charset="0"/>
                <a:cs typeface="Calibri" panose="020F0502020204030204" pitchFamily="34" charset="0"/>
              </a:rPr>
              <a:t>weary</a:t>
            </a:r>
            <a:r>
              <a:rPr lang="en-GB" altLang="en-US" sz="2200" b="1" i="1" dirty="0">
                <a:ea typeface="Times New Roman" panose="02020603050405020304" pitchFamily="18" charset="0"/>
                <a:cs typeface="Calibri" panose="020F0502020204030204" pitchFamily="34" charset="0"/>
              </a:rPr>
              <a:t>.</a:t>
            </a:r>
            <a:endParaRPr lang="en-GB" altLang="en-US" sz="2200" i="1" dirty="0"/>
          </a:p>
        </p:txBody>
      </p:sp>
      <p:pic>
        <p:nvPicPr>
          <p:cNvPr id="12" name="Picture 11">
            <a:extLst>
              <a:ext uri="{FF2B5EF4-FFF2-40B4-BE49-F238E27FC236}">
                <a16:creationId xmlns:a16="http://schemas.microsoft.com/office/drawing/2014/main" id="{B2717284-AB1E-E549-BED0-B50D07920338}"/>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0" name="Picture 9">
            <a:extLst>
              <a:ext uri="{FF2B5EF4-FFF2-40B4-BE49-F238E27FC236}">
                <a16:creationId xmlns:a16="http://schemas.microsoft.com/office/drawing/2014/main" id="{96BB46D8-24C9-4451-9B41-D21E6B9D111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41503671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8 – answers</a:t>
            </a:r>
          </a:p>
        </p:txBody>
      </p:sp>
      <p:sp>
        <p:nvSpPr>
          <p:cNvPr id="8" name="Rectangle 13"/>
          <p:cNvSpPr>
            <a:spLocks noChangeArrowheads="1"/>
          </p:cNvSpPr>
          <p:nvPr/>
        </p:nvSpPr>
        <p:spPr bwMode="auto">
          <a:xfrm>
            <a:off x="1863524" y="1870085"/>
            <a:ext cx="80489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What is the </a:t>
            </a:r>
            <a:r>
              <a:rPr lang="en-GB" altLang="en-US" sz="2200" b="1" dirty="0">
                <a:ea typeface="Times New Roman" panose="02020603050405020304" pitchFamily="18" charset="0"/>
                <a:cs typeface="Calibri" panose="020F0502020204030204" pitchFamily="34" charset="0"/>
              </a:rPr>
              <a:t>word class </a:t>
            </a:r>
            <a:r>
              <a:rPr lang="en-GB" altLang="en-US" sz="2200" dirty="0">
                <a:ea typeface="Times New Roman" panose="02020603050405020304" pitchFamily="18" charset="0"/>
                <a:cs typeface="Calibri" panose="020F0502020204030204" pitchFamily="34" charset="0"/>
              </a:rPr>
              <a:t>of each underlined word?</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1686071" y="2852063"/>
            <a:ext cx="10604485"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penguins waddled </a:t>
            </a:r>
            <a:r>
              <a:rPr lang="en-GB" altLang="en-US" sz="2200" u="sng" dirty="0">
                <a:ea typeface="Times New Roman" panose="02020603050405020304" pitchFamily="18" charset="0"/>
                <a:cs typeface="Calibri" panose="020F0502020204030204" pitchFamily="34" charset="0"/>
              </a:rPr>
              <a:t>wearily</a:t>
            </a:r>
            <a:r>
              <a:rPr lang="en-GB" altLang="en-US" sz="2200" dirty="0">
                <a:ea typeface="Times New Roman" panose="02020603050405020304" pitchFamily="18" charset="0"/>
                <a:cs typeface="Calibri" panose="020F0502020204030204" pitchFamily="34" charset="0"/>
              </a:rPr>
              <a:t> through the blizzard. </a:t>
            </a:r>
            <a:r>
              <a:rPr lang="en-GB" altLang="en-US" sz="2200" b="1" dirty="0">
                <a:ea typeface="Times New Roman" panose="02020603050405020304" pitchFamily="18" charset="0"/>
                <a:cs typeface="Calibri" panose="020F0502020204030204" pitchFamily="34" charset="0"/>
              </a:rPr>
              <a:t>adverb</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t>The </a:t>
            </a:r>
            <a:r>
              <a:rPr lang="en-GB" altLang="en-US" sz="2200" u="sng" dirty="0"/>
              <a:t>weary</a:t>
            </a:r>
            <a:r>
              <a:rPr lang="en-GB" altLang="en-US" sz="2200" dirty="0"/>
              <a:t> penguins waddled through the blizzard. </a:t>
            </a:r>
            <a:r>
              <a:rPr lang="en-GB" altLang="en-US" sz="2200" b="1" dirty="0"/>
              <a:t>adjective</a:t>
            </a:r>
            <a:endParaRPr lang="en-GB" altLang="en-US" sz="2200" dirty="0">
              <a:ea typeface="Times New Roman" panose="02020603050405020304" pitchFamily="18" charset="0"/>
              <a:cs typeface="Calibri" panose="020F0502020204030204" pitchFamily="34" charset="0"/>
            </a:endParaRPr>
          </a:p>
        </p:txBody>
      </p:sp>
      <p:sp>
        <p:nvSpPr>
          <p:cNvPr id="24" name="Rectangle 23"/>
          <p:cNvSpPr/>
          <p:nvPr/>
        </p:nvSpPr>
        <p:spPr>
          <a:xfrm>
            <a:off x="8407724" y="4502731"/>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9" name="Rectangle 13"/>
          <p:cNvSpPr>
            <a:spLocks noChangeArrowheads="1"/>
          </p:cNvSpPr>
          <p:nvPr/>
        </p:nvSpPr>
        <p:spPr bwMode="auto">
          <a:xfrm>
            <a:off x="1965798" y="6199565"/>
            <a:ext cx="8234658"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tired, exhausted</a:t>
            </a:r>
            <a:endParaRPr lang="en-GB" altLang="en-US" sz="2200" i="1" dirty="0"/>
          </a:p>
        </p:txBody>
      </p:sp>
      <p:pic>
        <p:nvPicPr>
          <p:cNvPr id="12" name="Picture 11">
            <a:extLst>
              <a:ext uri="{FF2B5EF4-FFF2-40B4-BE49-F238E27FC236}">
                <a16:creationId xmlns:a16="http://schemas.microsoft.com/office/drawing/2014/main" id="{B2717284-AB1E-E549-BED0-B50D07920338}"/>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0" name="Picture 9">
            <a:extLst>
              <a:ext uri="{FF2B5EF4-FFF2-40B4-BE49-F238E27FC236}">
                <a16:creationId xmlns:a16="http://schemas.microsoft.com/office/drawing/2014/main" id="{08BDAB25-9D9B-4377-BDB9-2902ED98B1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2320028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8 – questions</a:t>
            </a:r>
          </a:p>
        </p:txBody>
      </p:sp>
      <p:sp>
        <p:nvSpPr>
          <p:cNvPr id="8" name="Rectangle 13"/>
          <p:cNvSpPr>
            <a:spLocks noChangeArrowheads="1"/>
          </p:cNvSpPr>
          <p:nvPr/>
        </p:nvSpPr>
        <p:spPr bwMode="auto">
          <a:xfrm>
            <a:off x="1093069" y="1448198"/>
            <a:ext cx="9421793"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Which option completes the sentence below in the </a:t>
            </a:r>
            <a:r>
              <a:rPr lang="en-GB" altLang="en-US" sz="2200" b="1" dirty="0">
                <a:ea typeface="Times New Roman" panose="02020603050405020304" pitchFamily="18" charset="0"/>
                <a:cs typeface="Calibri" panose="020F0502020204030204" pitchFamily="34" charset="0"/>
              </a:rPr>
              <a:t>present perfect</a:t>
            </a:r>
            <a:r>
              <a:rPr lang="en-GB" altLang="en-US" sz="2200" dirty="0">
                <a:ea typeface="Times New Roman" panose="02020603050405020304" pitchFamily="18" charset="0"/>
                <a:cs typeface="Calibri" panose="020F0502020204030204" pitchFamily="34" charset="0"/>
              </a:rPr>
              <a:t>?</a:t>
            </a:r>
          </a:p>
          <a:p>
            <a:pPr marL="457200" indent="-457200" eaLnBrk="0" fontAlgn="base" hangingPunct="0">
              <a:spcBef>
                <a:spcPct val="0"/>
              </a:spcBef>
              <a:spcAft>
                <a:spcPct val="0"/>
              </a:spcAft>
              <a:buAutoNum type="arabicPeriod" startAt="3"/>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Although she ____________  her P.E. kit, she will still be able to play football.                                                                              </a:t>
            </a:r>
            <a:endParaRPr lang="en-GB" altLang="en-US" sz="2200" dirty="0"/>
          </a:p>
          <a:p>
            <a:pPr eaLnBrk="0" fontAlgn="base" hangingPunct="0">
              <a:spcBef>
                <a:spcPct val="0"/>
              </a:spcBef>
              <a:spcAft>
                <a:spcPct val="0"/>
              </a:spcAft>
            </a:pPr>
            <a:endParaRPr lang="en-GB" altLang="en-US" sz="2200" dirty="0"/>
          </a:p>
        </p:txBody>
      </p:sp>
      <p:sp>
        <p:nvSpPr>
          <p:cNvPr id="37" name="Rectangle 13"/>
          <p:cNvSpPr>
            <a:spLocks noChangeArrowheads="1"/>
          </p:cNvSpPr>
          <p:nvPr/>
        </p:nvSpPr>
        <p:spPr bwMode="auto">
          <a:xfrm>
            <a:off x="1200614" y="6355760"/>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Identify the main clause in the sentence above.</a:t>
            </a:r>
            <a:endParaRPr lang="en-GB" altLang="en-US" sz="2200" i="1" dirty="0"/>
          </a:p>
          <a:p>
            <a:pPr lvl="0"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lvl="0" eaLnBrk="0" fontAlgn="base" hangingPunct="0">
              <a:spcBef>
                <a:spcPct val="0"/>
              </a:spcBef>
              <a:spcAft>
                <a:spcPct val="0"/>
              </a:spcAft>
            </a:pPr>
            <a:endParaRPr lang="en-GB" altLang="en-US" sz="2200" i="1" dirty="0"/>
          </a:p>
        </p:txBody>
      </p:sp>
      <p:grpSp>
        <p:nvGrpSpPr>
          <p:cNvPr id="11" name="Group 10">
            <a:extLst>
              <a:ext uri="{FF2B5EF4-FFF2-40B4-BE49-F238E27FC236}">
                <a16:creationId xmlns:a16="http://schemas.microsoft.com/office/drawing/2014/main" id="{0596CF9A-5144-44C8-9A19-20C41E5C686E}"/>
              </a:ext>
            </a:extLst>
          </p:cNvPr>
          <p:cNvGrpSpPr/>
          <p:nvPr/>
        </p:nvGrpSpPr>
        <p:grpSpPr>
          <a:xfrm>
            <a:off x="6013929" y="2656881"/>
            <a:ext cx="2718850" cy="3540145"/>
            <a:chOff x="7110309" y="2132856"/>
            <a:chExt cx="2718850" cy="3540145"/>
          </a:xfrm>
        </p:grpSpPr>
        <p:grpSp>
          <p:nvGrpSpPr>
            <p:cNvPr id="12" name="Group 11">
              <a:extLst>
                <a:ext uri="{FF2B5EF4-FFF2-40B4-BE49-F238E27FC236}">
                  <a16:creationId xmlns:a16="http://schemas.microsoft.com/office/drawing/2014/main" id="{BFD0E991-ACDC-4E83-AF38-FEB1526B5F89}"/>
                </a:ext>
              </a:extLst>
            </p:cNvPr>
            <p:cNvGrpSpPr/>
            <p:nvPr/>
          </p:nvGrpSpPr>
          <p:grpSpPr>
            <a:xfrm>
              <a:off x="7110309" y="2132856"/>
              <a:ext cx="1143262" cy="2966718"/>
              <a:chOff x="7110309" y="2132856"/>
              <a:chExt cx="1143262" cy="2966718"/>
            </a:xfrm>
          </p:grpSpPr>
          <p:grpSp>
            <p:nvGrpSpPr>
              <p:cNvPr id="14" name="Group 13">
                <a:extLst>
                  <a:ext uri="{FF2B5EF4-FFF2-40B4-BE49-F238E27FC236}">
                    <a16:creationId xmlns:a16="http://schemas.microsoft.com/office/drawing/2014/main" id="{A8D20A81-BE54-440F-8EB2-0C527D0CEDAD}"/>
                  </a:ext>
                </a:extLst>
              </p:cNvPr>
              <p:cNvGrpSpPr/>
              <p:nvPr/>
            </p:nvGrpSpPr>
            <p:grpSpPr>
              <a:xfrm>
                <a:off x="7455015" y="2703983"/>
                <a:ext cx="443007" cy="2395591"/>
                <a:chOff x="0" y="-69120"/>
                <a:chExt cx="219657" cy="1303797"/>
              </a:xfrm>
            </p:grpSpPr>
            <p:sp>
              <p:nvSpPr>
                <p:cNvPr id="16" name="Rectangle 15">
                  <a:extLst>
                    <a:ext uri="{FF2B5EF4-FFF2-40B4-BE49-F238E27FC236}">
                      <a16:creationId xmlns:a16="http://schemas.microsoft.com/office/drawing/2014/main" id="{C33F9F40-4B55-4560-9AC4-7E89FFCE27D2}"/>
                    </a:ext>
                  </a:extLst>
                </p:cNvPr>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1</a:t>
                  </a:r>
                </a:p>
              </p:txBody>
            </p:sp>
            <p:sp>
              <p:nvSpPr>
                <p:cNvPr id="17" name="Rectangle 16">
                  <a:extLst>
                    <a:ext uri="{FF2B5EF4-FFF2-40B4-BE49-F238E27FC236}">
                      <a16:creationId xmlns:a16="http://schemas.microsoft.com/office/drawing/2014/main" id="{EB26BA35-8F41-40E0-9392-35B0F1BC679B}"/>
                    </a:ext>
                  </a:extLst>
                </p:cNvPr>
                <p:cNvSpPr/>
                <p:nvPr/>
              </p:nvSpPr>
              <p:spPr>
                <a:xfrm>
                  <a:off x="6297" y="289291"/>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2</a:t>
                  </a:r>
                </a:p>
              </p:txBody>
            </p:sp>
            <p:sp>
              <p:nvSpPr>
                <p:cNvPr id="18" name="Rectangle 17">
                  <a:extLst>
                    <a:ext uri="{FF2B5EF4-FFF2-40B4-BE49-F238E27FC236}">
                      <a16:creationId xmlns:a16="http://schemas.microsoft.com/office/drawing/2014/main" id="{2163EA49-EF7D-4A9A-B5FE-D8EAE45B6B97}"/>
                    </a:ext>
                  </a:extLst>
                </p:cNvPr>
                <p:cNvSpPr/>
                <p:nvPr/>
              </p:nvSpPr>
              <p:spPr>
                <a:xfrm>
                  <a:off x="5434" y="657063"/>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3</a:t>
                  </a:r>
                </a:p>
              </p:txBody>
            </p:sp>
            <p:sp>
              <p:nvSpPr>
                <p:cNvPr id="19" name="Rectangle 18">
                  <a:extLst>
                    <a:ext uri="{FF2B5EF4-FFF2-40B4-BE49-F238E27FC236}">
                      <a16:creationId xmlns:a16="http://schemas.microsoft.com/office/drawing/2014/main" id="{FA3361AC-88B6-4211-A72D-EB83E3E47BE6}"/>
                    </a:ext>
                  </a:extLst>
                </p:cNvPr>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4</a:t>
                  </a:r>
                </a:p>
              </p:txBody>
            </p:sp>
          </p:grpSp>
          <p:sp>
            <p:nvSpPr>
              <p:cNvPr id="15" name="Rectangle 14">
                <a:extLst>
                  <a:ext uri="{FF2B5EF4-FFF2-40B4-BE49-F238E27FC236}">
                    <a16:creationId xmlns:a16="http://schemas.microsoft.com/office/drawing/2014/main" id="{FC2B0ED9-FE52-43D9-90AA-5432CB993485}"/>
                  </a:ext>
                </a:extLst>
              </p:cNvPr>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13" name="Rectangle 12">
              <a:extLst>
                <a:ext uri="{FF2B5EF4-FFF2-40B4-BE49-F238E27FC236}">
                  <a16:creationId xmlns:a16="http://schemas.microsoft.com/office/drawing/2014/main" id="{9BF9989E-0E9A-4299-A9FB-A01C7F9DAAB1}"/>
                </a:ext>
              </a:extLst>
            </p:cNvPr>
            <p:cNvSpPr/>
            <p:nvPr/>
          </p:nvSpPr>
          <p:spPr>
            <a:xfrm>
              <a:off x="8744426" y="4903560"/>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20" name="Rectangle 14">
            <a:extLst>
              <a:ext uri="{FF2B5EF4-FFF2-40B4-BE49-F238E27FC236}">
                <a16:creationId xmlns:a16="http://schemas.microsoft.com/office/drawing/2014/main" id="{9405B02D-47AD-4D6F-84C4-04F828B9DDD9}"/>
              </a:ext>
            </a:extLst>
          </p:cNvPr>
          <p:cNvSpPr>
            <a:spLocks noChangeArrowheads="1"/>
          </p:cNvSpPr>
          <p:nvPr/>
        </p:nvSpPr>
        <p:spPr bwMode="auto">
          <a:xfrm>
            <a:off x="2492878" y="3161910"/>
            <a:ext cx="5848940"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cs typeface="Calibri" panose="020F0502020204030204" pitchFamily="34" charset="0"/>
              </a:rPr>
              <a:t>had forgotten</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forgot </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has forgotten</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was forgetting </a:t>
            </a:r>
          </a:p>
          <a:p>
            <a:pPr eaLnBrk="0" fontAlgn="base" hangingPunct="0">
              <a:spcBef>
                <a:spcPct val="0"/>
              </a:spcBef>
              <a:spcAft>
                <a:spcPct val="0"/>
              </a:spcAft>
            </a:pPr>
            <a:endParaRPr lang="en-GB" altLang="en-US" sz="2200" dirty="0"/>
          </a:p>
        </p:txBody>
      </p:sp>
      <p:pic>
        <p:nvPicPr>
          <p:cNvPr id="21" name="Picture 20">
            <a:extLst>
              <a:ext uri="{FF2B5EF4-FFF2-40B4-BE49-F238E27FC236}">
                <a16:creationId xmlns:a16="http://schemas.microsoft.com/office/drawing/2014/main" id="{C85D4331-78CA-604F-AE22-62516AD39C88}"/>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2" name="Picture 21">
            <a:extLst>
              <a:ext uri="{FF2B5EF4-FFF2-40B4-BE49-F238E27FC236}">
                <a16:creationId xmlns:a16="http://schemas.microsoft.com/office/drawing/2014/main" id="{608FA642-E059-4404-AF73-F8735E5399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28007693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8 – answers</a:t>
            </a:r>
          </a:p>
        </p:txBody>
      </p:sp>
      <p:sp>
        <p:nvSpPr>
          <p:cNvPr id="8" name="Rectangle 13"/>
          <p:cNvSpPr>
            <a:spLocks noChangeArrowheads="1"/>
          </p:cNvSpPr>
          <p:nvPr/>
        </p:nvSpPr>
        <p:spPr bwMode="auto">
          <a:xfrm>
            <a:off x="1093069" y="1448198"/>
            <a:ext cx="9421793"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Which option completes the sentence below in the </a:t>
            </a:r>
            <a:r>
              <a:rPr lang="en-GB" altLang="en-US" sz="2200" b="1" dirty="0">
                <a:ea typeface="Times New Roman" panose="02020603050405020304" pitchFamily="18" charset="0"/>
                <a:cs typeface="Calibri" panose="020F0502020204030204" pitchFamily="34" charset="0"/>
              </a:rPr>
              <a:t>present perfect</a:t>
            </a:r>
            <a:r>
              <a:rPr lang="en-GB" altLang="en-US" sz="2200" dirty="0">
                <a:ea typeface="Times New Roman" panose="02020603050405020304" pitchFamily="18" charset="0"/>
                <a:cs typeface="Calibri" panose="020F0502020204030204" pitchFamily="34" charset="0"/>
              </a:rPr>
              <a:t>?</a:t>
            </a:r>
          </a:p>
          <a:p>
            <a:pPr marL="457200" indent="-457200" eaLnBrk="0" fontAlgn="base" hangingPunct="0">
              <a:spcBef>
                <a:spcPct val="0"/>
              </a:spcBef>
              <a:spcAft>
                <a:spcPct val="0"/>
              </a:spcAft>
              <a:buAutoNum type="arabicPeriod" startAt="3"/>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Although she ____________  her P.E. kit, she will still be able to play football.                                                                              </a:t>
            </a:r>
            <a:endParaRPr lang="en-GB" altLang="en-US" sz="2200" dirty="0"/>
          </a:p>
          <a:p>
            <a:pPr eaLnBrk="0" fontAlgn="base" hangingPunct="0">
              <a:spcBef>
                <a:spcPct val="0"/>
              </a:spcBef>
              <a:spcAft>
                <a:spcPct val="0"/>
              </a:spcAft>
            </a:pPr>
            <a:endParaRPr lang="en-GB" altLang="en-US" sz="2200" dirty="0"/>
          </a:p>
        </p:txBody>
      </p:sp>
      <p:sp>
        <p:nvSpPr>
          <p:cNvPr id="37" name="Rectangle 13"/>
          <p:cNvSpPr>
            <a:spLocks noChangeArrowheads="1"/>
          </p:cNvSpPr>
          <p:nvPr/>
        </p:nvSpPr>
        <p:spPr bwMode="auto">
          <a:xfrm>
            <a:off x="1093069" y="6302597"/>
            <a:ext cx="9144000"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She will still be able to play football.</a:t>
            </a:r>
            <a:endParaRPr lang="en-GB" altLang="en-US" sz="2200" i="1" dirty="0"/>
          </a:p>
          <a:p>
            <a:pPr lvl="0" eaLnBrk="0" fontAlgn="base" hangingPunct="0">
              <a:spcBef>
                <a:spcPct val="0"/>
              </a:spcBef>
              <a:spcAft>
                <a:spcPct val="0"/>
              </a:spcAft>
            </a:pPr>
            <a:endParaRPr lang="en-GB" altLang="en-US" sz="2200" i="1" dirty="0"/>
          </a:p>
        </p:txBody>
      </p:sp>
      <p:grpSp>
        <p:nvGrpSpPr>
          <p:cNvPr id="11" name="Group 10">
            <a:extLst>
              <a:ext uri="{FF2B5EF4-FFF2-40B4-BE49-F238E27FC236}">
                <a16:creationId xmlns:a16="http://schemas.microsoft.com/office/drawing/2014/main" id="{0596CF9A-5144-44C8-9A19-20C41E5C686E}"/>
              </a:ext>
            </a:extLst>
          </p:cNvPr>
          <p:cNvGrpSpPr/>
          <p:nvPr/>
        </p:nvGrpSpPr>
        <p:grpSpPr>
          <a:xfrm>
            <a:off x="6013929" y="2656881"/>
            <a:ext cx="2718850" cy="3540145"/>
            <a:chOff x="7110309" y="2132856"/>
            <a:chExt cx="2718850" cy="3540145"/>
          </a:xfrm>
        </p:grpSpPr>
        <p:grpSp>
          <p:nvGrpSpPr>
            <p:cNvPr id="12" name="Group 11">
              <a:extLst>
                <a:ext uri="{FF2B5EF4-FFF2-40B4-BE49-F238E27FC236}">
                  <a16:creationId xmlns:a16="http://schemas.microsoft.com/office/drawing/2014/main" id="{BFD0E991-ACDC-4E83-AF38-FEB1526B5F89}"/>
                </a:ext>
              </a:extLst>
            </p:cNvPr>
            <p:cNvGrpSpPr/>
            <p:nvPr/>
          </p:nvGrpSpPr>
          <p:grpSpPr>
            <a:xfrm>
              <a:off x="7110309" y="2132856"/>
              <a:ext cx="1143262" cy="2966718"/>
              <a:chOff x="7110309" y="2132856"/>
              <a:chExt cx="1143262" cy="2966718"/>
            </a:xfrm>
          </p:grpSpPr>
          <p:grpSp>
            <p:nvGrpSpPr>
              <p:cNvPr id="14" name="Group 13">
                <a:extLst>
                  <a:ext uri="{FF2B5EF4-FFF2-40B4-BE49-F238E27FC236}">
                    <a16:creationId xmlns:a16="http://schemas.microsoft.com/office/drawing/2014/main" id="{A8D20A81-BE54-440F-8EB2-0C527D0CEDAD}"/>
                  </a:ext>
                </a:extLst>
              </p:cNvPr>
              <p:cNvGrpSpPr/>
              <p:nvPr/>
            </p:nvGrpSpPr>
            <p:grpSpPr>
              <a:xfrm>
                <a:off x="7455015" y="2703983"/>
                <a:ext cx="443007" cy="2395591"/>
                <a:chOff x="0" y="-69120"/>
                <a:chExt cx="219657" cy="1303797"/>
              </a:xfrm>
            </p:grpSpPr>
            <p:sp>
              <p:nvSpPr>
                <p:cNvPr id="16" name="Rectangle 15">
                  <a:extLst>
                    <a:ext uri="{FF2B5EF4-FFF2-40B4-BE49-F238E27FC236}">
                      <a16:creationId xmlns:a16="http://schemas.microsoft.com/office/drawing/2014/main" id="{C33F9F40-4B55-4560-9AC4-7E89FFCE27D2}"/>
                    </a:ext>
                  </a:extLst>
                </p:cNvPr>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17" name="Rectangle 16">
                  <a:extLst>
                    <a:ext uri="{FF2B5EF4-FFF2-40B4-BE49-F238E27FC236}">
                      <a16:creationId xmlns:a16="http://schemas.microsoft.com/office/drawing/2014/main" id="{EB26BA35-8F41-40E0-9392-35B0F1BC679B}"/>
                    </a:ext>
                  </a:extLst>
                </p:cNvPr>
                <p:cNvSpPr/>
                <p:nvPr/>
              </p:nvSpPr>
              <p:spPr>
                <a:xfrm>
                  <a:off x="6297" y="289291"/>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18" name="Rectangle 17">
                  <a:extLst>
                    <a:ext uri="{FF2B5EF4-FFF2-40B4-BE49-F238E27FC236}">
                      <a16:creationId xmlns:a16="http://schemas.microsoft.com/office/drawing/2014/main" id="{2163EA49-EF7D-4A9A-B5FE-D8EAE45B6B97}"/>
                    </a:ext>
                  </a:extLst>
                </p:cNvPr>
                <p:cNvSpPr/>
                <p:nvPr/>
              </p:nvSpPr>
              <p:spPr>
                <a:xfrm>
                  <a:off x="5434" y="657063"/>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solidFill>
                        <a:sysClr val="windowText" lastClr="000000"/>
                      </a:solidFill>
                      <a:sym typeface="Wingdings" panose="05000000000000000000" pitchFamily="2" charset="2"/>
                    </a:rPr>
                    <a:t></a:t>
                  </a:r>
                  <a:endParaRPr lang="en-GB" sz="2200" b="1" dirty="0"/>
                </a:p>
              </p:txBody>
            </p:sp>
            <p:sp>
              <p:nvSpPr>
                <p:cNvPr id="19" name="Rectangle 18">
                  <a:extLst>
                    <a:ext uri="{FF2B5EF4-FFF2-40B4-BE49-F238E27FC236}">
                      <a16:creationId xmlns:a16="http://schemas.microsoft.com/office/drawing/2014/main" id="{FA3361AC-88B6-4211-A72D-EB83E3E47BE6}"/>
                    </a:ext>
                  </a:extLst>
                </p:cNvPr>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grpSp>
          <p:sp>
            <p:nvSpPr>
              <p:cNvPr id="15" name="Rectangle 14">
                <a:extLst>
                  <a:ext uri="{FF2B5EF4-FFF2-40B4-BE49-F238E27FC236}">
                    <a16:creationId xmlns:a16="http://schemas.microsoft.com/office/drawing/2014/main" id="{FC2B0ED9-FE52-43D9-90AA-5432CB993485}"/>
                  </a:ext>
                </a:extLst>
              </p:cNvPr>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13" name="Rectangle 12">
              <a:extLst>
                <a:ext uri="{FF2B5EF4-FFF2-40B4-BE49-F238E27FC236}">
                  <a16:creationId xmlns:a16="http://schemas.microsoft.com/office/drawing/2014/main" id="{9BF9989E-0E9A-4299-A9FB-A01C7F9DAAB1}"/>
                </a:ext>
              </a:extLst>
            </p:cNvPr>
            <p:cNvSpPr/>
            <p:nvPr/>
          </p:nvSpPr>
          <p:spPr>
            <a:xfrm>
              <a:off x="8744426" y="4903560"/>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20" name="Rectangle 14">
            <a:extLst>
              <a:ext uri="{FF2B5EF4-FFF2-40B4-BE49-F238E27FC236}">
                <a16:creationId xmlns:a16="http://schemas.microsoft.com/office/drawing/2014/main" id="{9405B02D-47AD-4D6F-84C4-04F828B9DDD9}"/>
              </a:ext>
            </a:extLst>
          </p:cNvPr>
          <p:cNvSpPr>
            <a:spLocks noChangeArrowheads="1"/>
          </p:cNvSpPr>
          <p:nvPr/>
        </p:nvSpPr>
        <p:spPr bwMode="auto">
          <a:xfrm>
            <a:off x="2492878" y="3161910"/>
            <a:ext cx="5848940"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cs typeface="Calibri" panose="020F0502020204030204" pitchFamily="34" charset="0"/>
              </a:rPr>
              <a:t>had forgotten</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forgot </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has forgotten</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was forgetting </a:t>
            </a:r>
          </a:p>
          <a:p>
            <a:pPr eaLnBrk="0" fontAlgn="base" hangingPunct="0">
              <a:spcBef>
                <a:spcPct val="0"/>
              </a:spcBef>
              <a:spcAft>
                <a:spcPct val="0"/>
              </a:spcAft>
            </a:pPr>
            <a:endParaRPr lang="en-GB" altLang="en-US" sz="2200" dirty="0"/>
          </a:p>
        </p:txBody>
      </p:sp>
      <p:pic>
        <p:nvPicPr>
          <p:cNvPr id="21" name="Picture 20">
            <a:extLst>
              <a:ext uri="{FF2B5EF4-FFF2-40B4-BE49-F238E27FC236}">
                <a16:creationId xmlns:a16="http://schemas.microsoft.com/office/drawing/2014/main" id="{C85D4331-78CA-604F-AE22-62516AD39C88}"/>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2" name="Picture 21">
            <a:extLst>
              <a:ext uri="{FF2B5EF4-FFF2-40B4-BE49-F238E27FC236}">
                <a16:creationId xmlns:a16="http://schemas.microsoft.com/office/drawing/2014/main" id="{CE2E395A-2B01-4FFB-8A8E-07DC70D92C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18790567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8 – questions</a:t>
            </a:r>
          </a:p>
        </p:txBody>
      </p:sp>
      <p:sp>
        <p:nvSpPr>
          <p:cNvPr id="8" name="Rectangle 13"/>
          <p:cNvSpPr>
            <a:spLocks noChangeArrowheads="1"/>
          </p:cNvSpPr>
          <p:nvPr/>
        </p:nvSpPr>
        <p:spPr bwMode="auto">
          <a:xfrm>
            <a:off x="2274149" y="1801271"/>
            <a:ext cx="7638275"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Explain why a </a:t>
            </a:r>
            <a:r>
              <a:rPr lang="en-GB" altLang="en-US" sz="2200" b="1" dirty="0">
                <a:ea typeface="Times New Roman" panose="02020603050405020304" pitchFamily="18" charset="0"/>
                <a:cs typeface="Calibri" panose="020F0502020204030204" pitchFamily="34" charset="0"/>
              </a:rPr>
              <a:t>colon</a:t>
            </a:r>
            <a:r>
              <a:rPr lang="en-GB" altLang="en-US" sz="2200" dirty="0">
                <a:ea typeface="Times New Roman" panose="02020603050405020304" pitchFamily="18" charset="0"/>
                <a:cs typeface="Calibri" panose="020F0502020204030204" pitchFamily="34" charset="0"/>
              </a:rPr>
              <a:t> has been used in the sentence below. </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2274149" y="2571711"/>
            <a:ext cx="7643702"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Roman army was divided into two groups: legionaries and auxiliaries.</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_____________________________________________________</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_____________________________________________________</a:t>
            </a:r>
            <a:endParaRPr lang="en-GB" altLang="en-US" sz="2200" dirty="0"/>
          </a:p>
        </p:txBody>
      </p:sp>
      <p:sp>
        <p:nvSpPr>
          <p:cNvPr id="24" name="Rectangle 23"/>
          <p:cNvSpPr/>
          <p:nvPr/>
        </p:nvSpPr>
        <p:spPr>
          <a:xfrm>
            <a:off x="8827691" y="5231936"/>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9" name="Rectangle 13"/>
          <p:cNvSpPr>
            <a:spLocks noChangeArrowheads="1"/>
          </p:cNvSpPr>
          <p:nvPr/>
        </p:nvSpPr>
        <p:spPr bwMode="auto">
          <a:xfrm>
            <a:off x="1965798" y="6199565"/>
            <a:ext cx="8234658"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Identify all the determiners in the sentence above.</a:t>
            </a:r>
            <a:endParaRPr lang="en-GB" altLang="en-US" sz="2200" i="1" dirty="0"/>
          </a:p>
        </p:txBody>
      </p:sp>
      <p:pic>
        <p:nvPicPr>
          <p:cNvPr id="12" name="Picture 11">
            <a:extLst>
              <a:ext uri="{FF2B5EF4-FFF2-40B4-BE49-F238E27FC236}">
                <a16:creationId xmlns:a16="http://schemas.microsoft.com/office/drawing/2014/main" id="{B2717284-AB1E-E549-BED0-B50D07920338}"/>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4" name="Picture 13">
            <a:extLst>
              <a:ext uri="{FF2B5EF4-FFF2-40B4-BE49-F238E27FC236}">
                <a16:creationId xmlns:a16="http://schemas.microsoft.com/office/drawing/2014/main" id="{520614C0-77AB-4E4C-A06F-6D450DA7FE1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05401140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8 – answers</a:t>
            </a:r>
          </a:p>
        </p:txBody>
      </p:sp>
      <p:sp>
        <p:nvSpPr>
          <p:cNvPr id="8" name="Rectangle 13"/>
          <p:cNvSpPr>
            <a:spLocks noChangeArrowheads="1"/>
          </p:cNvSpPr>
          <p:nvPr/>
        </p:nvSpPr>
        <p:spPr bwMode="auto">
          <a:xfrm>
            <a:off x="2274149" y="1801271"/>
            <a:ext cx="7638275"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Explain why a </a:t>
            </a:r>
            <a:r>
              <a:rPr lang="en-GB" altLang="en-US" sz="2200" b="1" dirty="0">
                <a:ea typeface="Times New Roman" panose="02020603050405020304" pitchFamily="18" charset="0"/>
                <a:cs typeface="Calibri" panose="020F0502020204030204" pitchFamily="34" charset="0"/>
              </a:rPr>
              <a:t>colon</a:t>
            </a:r>
            <a:r>
              <a:rPr lang="en-GB" altLang="en-US" sz="2200" dirty="0">
                <a:ea typeface="Times New Roman" panose="02020603050405020304" pitchFamily="18" charset="0"/>
                <a:cs typeface="Calibri" panose="020F0502020204030204" pitchFamily="34" charset="0"/>
              </a:rPr>
              <a:t> has been used in the sentence below. </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2274149" y="2740988"/>
            <a:ext cx="7643702"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Roman army was divided into two groups: legionaries and auxiliaries.</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b="1" dirty="0">
                <a:cs typeface="Calibri" panose="020F0502020204030204" pitchFamily="34" charset="0"/>
              </a:rPr>
              <a:t>A colon has been used to introduce the explanation of the two groups of the Roman army.</a:t>
            </a:r>
            <a:endParaRPr lang="en-GB" altLang="en-US" sz="2200" b="1" dirty="0"/>
          </a:p>
        </p:txBody>
      </p:sp>
      <p:sp>
        <p:nvSpPr>
          <p:cNvPr id="24" name="Rectangle 23"/>
          <p:cNvSpPr/>
          <p:nvPr/>
        </p:nvSpPr>
        <p:spPr>
          <a:xfrm>
            <a:off x="8827691" y="5231936"/>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9" name="Rectangle 13"/>
          <p:cNvSpPr>
            <a:spLocks noChangeArrowheads="1"/>
          </p:cNvSpPr>
          <p:nvPr/>
        </p:nvSpPr>
        <p:spPr bwMode="auto">
          <a:xfrm>
            <a:off x="1965798" y="6199565"/>
            <a:ext cx="8234658"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the, two</a:t>
            </a:r>
            <a:endParaRPr lang="en-GB" altLang="en-US" sz="2200" i="1" dirty="0"/>
          </a:p>
        </p:txBody>
      </p:sp>
      <p:pic>
        <p:nvPicPr>
          <p:cNvPr id="12" name="Picture 11">
            <a:extLst>
              <a:ext uri="{FF2B5EF4-FFF2-40B4-BE49-F238E27FC236}">
                <a16:creationId xmlns:a16="http://schemas.microsoft.com/office/drawing/2014/main" id="{B2717284-AB1E-E549-BED0-B50D07920338}"/>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0" name="Picture 9">
            <a:extLst>
              <a:ext uri="{FF2B5EF4-FFF2-40B4-BE49-F238E27FC236}">
                <a16:creationId xmlns:a16="http://schemas.microsoft.com/office/drawing/2014/main" id="{975B4EE0-ED40-41BE-B3D6-E8583FA63E9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32603706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9 – questions</a:t>
            </a:r>
          </a:p>
        </p:txBody>
      </p:sp>
      <p:sp>
        <p:nvSpPr>
          <p:cNvPr id="8" name="Rectangle 13"/>
          <p:cNvSpPr>
            <a:spLocks noChangeArrowheads="1"/>
          </p:cNvSpPr>
          <p:nvPr/>
        </p:nvSpPr>
        <p:spPr bwMode="auto">
          <a:xfrm>
            <a:off x="2017381" y="1596728"/>
            <a:ext cx="8131492"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Circle the </a:t>
            </a:r>
            <a:r>
              <a:rPr lang="en-GB" altLang="en-US" sz="2200" b="1" dirty="0">
                <a:ea typeface="Times New Roman" panose="02020603050405020304" pitchFamily="18" charset="0"/>
                <a:cs typeface="Calibri" panose="020F0502020204030204" pitchFamily="34" charset="0"/>
              </a:rPr>
              <a:t>relative pronoun</a:t>
            </a:r>
            <a:r>
              <a:rPr lang="en-GB" altLang="en-US" sz="2200" dirty="0">
                <a:ea typeface="Times New Roman" panose="02020603050405020304" pitchFamily="18" charset="0"/>
                <a:cs typeface="Calibri" panose="020F0502020204030204" pitchFamily="34" charset="0"/>
              </a:rPr>
              <a:t> in the sentence below.</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1869035" y="2905301"/>
            <a:ext cx="7874724"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house that stood on the corner had been empty for some time.</a:t>
            </a:r>
          </a:p>
          <a:p>
            <a:pPr eaLnBrk="0" fontAlgn="base" hangingPunct="0">
              <a:spcBef>
                <a:spcPct val="0"/>
              </a:spcBef>
              <a:spcAft>
                <a:spcPct val="0"/>
              </a:spcAft>
            </a:pPr>
            <a:endParaRPr lang="en-GB" altLang="en-US" sz="2200" dirty="0">
              <a:cs typeface="Calibri" panose="020F0502020204030204" pitchFamily="34" charset="0"/>
            </a:endParaRPr>
          </a:p>
        </p:txBody>
      </p:sp>
      <p:sp>
        <p:nvSpPr>
          <p:cNvPr id="24" name="Rectangle 23"/>
          <p:cNvSpPr/>
          <p:nvPr/>
        </p:nvSpPr>
        <p:spPr>
          <a:xfrm>
            <a:off x="9064140" y="4467794"/>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9" name="Rectangle 13"/>
          <p:cNvSpPr>
            <a:spLocks noChangeArrowheads="1"/>
          </p:cNvSpPr>
          <p:nvPr/>
        </p:nvSpPr>
        <p:spPr bwMode="auto">
          <a:xfrm>
            <a:off x="1965798" y="6030288"/>
            <a:ext cx="8234658"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Identify the tense of the verb </a:t>
            </a:r>
            <a:r>
              <a:rPr lang="en-GB" altLang="en-US" sz="2200" b="1" i="1" u="sng" dirty="0">
                <a:ea typeface="Times New Roman" panose="02020603050405020304" pitchFamily="18" charset="0"/>
                <a:cs typeface="Calibri" panose="020F0502020204030204" pitchFamily="34" charset="0"/>
              </a:rPr>
              <a:t>had been</a:t>
            </a:r>
            <a:r>
              <a:rPr lang="en-GB" altLang="en-US" sz="2200" b="1" i="1" dirty="0">
                <a:ea typeface="Times New Roman" panose="02020603050405020304" pitchFamily="18" charset="0"/>
                <a:cs typeface="Calibri" panose="020F0502020204030204" pitchFamily="34" charset="0"/>
              </a:rPr>
              <a:t> in the sentence above.</a:t>
            </a:r>
            <a:endParaRPr lang="en-GB" altLang="en-US" sz="2200" i="1" dirty="0"/>
          </a:p>
        </p:txBody>
      </p:sp>
      <p:pic>
        <p:nvPicPr>
          <p:cNvPr id="12" name="Picture 11">
            <a:extLst>
              <a:ext uri="{FF2B5EF4-FFF2-40B4-BE49-F238E27FC236}">
                <a16:creationId xmlns:a16="http://schemas.microsoft.com/office/drawing/2014/main" id="{B2717284-AB1E-E549-BED0-B50D07920338}"/>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0" name="Picture 9">
            <a:extLst>
              <a:ext uri="{FF2B5EF4-FFF2-40B4-BE49-F238E27FC236}">
                <a16:creationId xmlns:a16="http://schemas.microsoft.com/office/drawing/2014/main" id="{2CDA640B-F097-4F66-A411-AE51A6DD790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6643463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9 – answers</a:t>
            </a:r>
          </a:p>
        </p:txBody>
      </p:sp>
      <p:sp>
        <p:nvSpPr>
          <p:cNvPr id="8" name="Rectangle 13"/>
          <p:cNvSpPr>
            <a:spLocks noChangeArrowheads="1"/>
          </p:cNvSpPr>
          <p:nvPr/>
        </p:nvSpPr>
        <p:spPr bwMode="auto">
          <a:xfrm>
            <a:off x="2017381" y="1596728"/>
            <a:ext cx="8131492"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Circle the </a:t>
            </a:r>
            <a:r>
              <a:rPr lang="en-GB" altLang="en-US" sz="2200" b="1" dirty="0">
                <a:ea typeface="Times New Roman" panose="02020603050405020304" pitchFamily="18" charset="0"/>
                <a:cs typeface="Calibri" panose="020F0502020204030204" pitchFamily="34" charset="0"/>
              </a:rPr>
              <a:t>relative pronoun</a:t>
            </a:r>
            <a:r>
              <a:rPr lang="en-GB" altLang="en-US" sz="2200" dirty="0">
                <a:ea typeface="Times New Roman" panose="02020603050405020304" pitchFamily="18" charset="0"/>
                <a:cs typeface="Calibri" panose="020F0502020204030204" pitchFamily="34" charset="0"/>
              </a:rPr>
              <a:t> in the sentence below.</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1869035" y="2905301"/>
            <a:ext cx="7874724"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house that stood on the corner had been empty for some time.</a:t>
            </a:r>
          </a:p>
          <a:p>
            <a:pPr eaLnBrk="0" fontAlgn="base" hangingPunct="0">
              <a:spcBef>
                <a:spcPct val="0"/>
              </a:spcBef>
              <a:spcAft>
                <a:spcPct val="0"/>
              </a:spcAft>
            </a:pPr>
            <a:endParaRPr lang="en-GB" altLang="en-US" sz="2200" dirty="0">
              <a:cs typeface="Calibri" panose="020F0502020204030204" pitchFamily="34" charset="0"/>
            </a:endParaRPr>
          </a:p>
        </p:txBody>
      </p:sp>
      <p:sp>
        <p:nvSpPr>
          <p:cNvPr id="24" name="Rectangle 23"/>
          <p:cNvSpPr/>
          <p:nvPr/>
        </p:nvSpPr>
        <p:spPr>
          <a:xfrm>
            <a:off x="9064140" y="4467794"/>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9" name="Rectangle 13"/>
          <p:cNvSpPr>
            <a:spLocks noChangeArrowheads="1"/>
          </p:cNvSpPr>
          <p:nvPr/>
        </p:nvSpPr>
        <p:spPr bwMode="auto">
          <a:xfrm>
            <a:off x="1965798" y="6199565"/>
            <a:ext cx="8234658"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past perfect</a:t>
            </a:r>
            <a:endParaRPr lang="en-GB" altLang="en-US" sz="2200" i="1" dirty="0"/>
          </a:p>
        </p:txBody>
      </p:sp>
      <p:pic>
        <p:nvPicPr>
          <p:cNvPr id="12" name="Picture 11">
            <a:extLst>
              <a:ext uri="{FF2B5EF4-FFF2-40B4-BE49-F238E27FC236}">
                <a16:creationId xmlns:a16="http://schemas.microsoft.com/office/drawing/2014/main" id="{B2717284-AB1E-E549-BED0-B50D07920338}"/>
              </a:ext>
            </a:extLst>
          </p:cNvPr>
          <p:cNvPicPr>
            <a:picLocks noChangeAspect="1"/>
          </p:cNvPicPr>
          <p:nvPr/>
        </p:nvPicPr>
        <p:blipFill>
          <a:blip r:embed="rId2"/>
          <a:stretch>
            <a:fillRect/>
          </a:stretch>
        </p:blipFill>
        <p:spPr>
          <a:xfrm>
            <a:off x="10668000" y="470599"/>
            <a:ext cx="1234846" cy="826857"/>
          </a:xfrm>
          <a:prstGeom prst="rect">
            <a:avLst/>
          </a:prstGeom>
        </p:spPr>
      </p:pic>
      <p:sp>
        <p:nvSpPr>
          <p:cNvPr id="10" name="Oval 9">
            <a:extLst>
              <a:ext uri="{FF2B5EF4-FFF2-40B4-BE49-F238E27FC236}">
                <a16:creationId xmlns:a16="http://schemas.microsoft.com/office/drawing/2014/main" id="{07E6BFE8-D632-4E3B-B31B-B7EDA7E63D15}"/>
              </a:ext>
            </a:extLst>
          </p:cNvPr>
          <p:cNvSpPr/>
          <p:nvPr/>
        </p:nvSpPr>
        <p:spPr>
          <a:xfrm>
            <a:off x="3129923" y="2954356"/>
            <a:ext cx="612360" cy="33855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extLst>
              <a:ext uri="{FF2B5EF4-FFF2-40B4-BE49-F238E27FC236}">
                <a16:creationId xmlns:a16="http://schemas.microsoft.com/office/drawing/2014/main" id="{E3BD4005-212F-43BB-A304-8BBB417F8CD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9908789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9 – questions</a:t>
            </a:r>
          </a:p>
        </p:txBody>
      </p:sp>
      <p:sp>
        <p:nvSpPr>
          <p:cNvPr id="8" name="Rectangle 13"/>
          <p:cNvSpPr>
            <a:spLocks noChangeArrowheads="1"/>
          </p:cNvSpPr>
          <p:nvPr/>
        </p:nvSpPr>
        <p:spPr bwMode="auto">
          <a:xfrm>
            <a:off x="1828800" y="1484785"/>
            <a:ext cx="8238567"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sz="2200" dirty="0"/>
              <a:t>2. Tick </a:t>
            </a:r>
            <a:r>
              <a:rPr lang="en-GB" sz="2200" b="1" dirty="0"/>
              <a:t>one</a:t>
            </a:r>
            <a:r>
              <a:rPr lang="en-GB" sz="2200" dirty="0"/>
              <a:t> box in each row to show whether the sentence is written in the </a:t>
            </a:r>
            <a:r>
              <a:rPr lang="en-GB" sz="2200" b="1" dirty="0"/>
              <a:t>active</a:t>
            </a:r>
            <a:r>
              <a:rPr lang="en-GB" sz="2200" dirty="0"/>
              <a:t> or the </a:t>
            </a:r>
            <a:r>
              <a:rPr lang="en-GB" sz="2200" b="1" dirty="0"/>
              <a:t>passive</a:t>
            </a:r>
            <a:r>
              <a:rPr lang="en-GB" sz="2200" dirty="0"/>
              <a:t>. </a:t>
            </a:r>
          </a:p>
        </p:txBody>
      </p:sp>
      <p:sp>
        <p:nvSpPr>
          <p:cNvPr id="37" name="Rectangle 13"/>
          <p:cNvSpPr>
            <a:spLocks noChangeArrowheads="1"/>
          </p:cNvSpPr>
          <p:nvPr/>
        </p:nvSpPr>
        <p:spPr bwMode="auto">
          <a:xfrm>
            <a:off x="1978671" y="6286372"/>
            <a:ext cx="8234658"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Rewrite a passive sentence in the active.</a:t>
            </a:r>
            <a:endParaRPr lang="en-GB" altLang="en-US" sz="2200" i="1" dirty="0"/>
          </a:p>
        </p:txBody>
      </p:sp>
      <p:graphicFrame>
        <p:nvGraphicFramePr>
          <p:cNvPr id="2" name="Table 1"/>
          <p:cNvGraphicFramePr>
            <a:graphicFrameLocks noGrp="1"/>
          </p:cNvGraphicFramePr>
          <p:nvPr>
            <p:extLst>
              <p:ext uri="{D42A27DB-BD31-4B8C-83A1-F6EECF244321}">
                <p14:modId xmlns:p14="http://schemas.microsoft.com/office/powerpoint/2010/main" val="3769574363"/>
              </p:ext>
            </p:extLst>
          </p:nvPr>
        </p:nvGraphicFramePr>
        <p:xfrm>
          <a:off x="1582757" y="2538482"/>
          <a:ext cx="8767190" cy="2938752"/>
        </p:xfrm>
        <a:graphic>
          <a:graphicData uri="http://schemas.openxmlformats.org/drawingml/2006/table">
            <a:tbl>
              <a:tblPr firstRow="1" firstCol="1" bandRow="1">
                <a:tableStyleId>{5C22544A-7EE6-4342-B048-85BDC9FD1C3A}</a:tableStyleId>
              </a:tblPr>
              <a:tblGrid>
                <a:gridCol w="5901930">
                  <a:extLst>
                    <a:ext uri="{9D8B030D-6E8A-4147-A177-3AD203B41FA5}">
                      <a16:colId xmlns:a16="http://schemas.microsoft.com/office/drawing/2014/main" val="20000"/>
                    </a:ext>
                  </a:extLst>
                </a:gridCol>
                <a:gridCol w="1432630">
                  <a:extLst>
                    <a:ext uri="{9D8B030D-6E8A-4147-A177-3AD203B41FA5}">
                      <a16:colId xmlns:a16="http://schemas.microsoft.com/office/drawing/2014/main" val="20001"/>
                    </a:ext>
                  </a:extLst>
                </a:gridCol>
                <a:gridCol w="1432630">
                  <a:extLst>
                    <a:ext uri="{9D8B030D-6E8A-4147-A177-3AD203B41FA5}">
                      <a16:colId xmlns:a16="http://schemas.microsoft.com/office/drawing/2014/main" val="20002"/>
                    </a:ext>
                  </a:extLst>
                </a:gridCol>
              </a:tblGrid>
              <a:tr h="1204165">
                <a:tc>
                  <a:txBody>
                    <a:bodyPr/>
                    <a:lstStyle/>
                    <a:p>
                      <a:pPr algn="ctr">
                        <a:spcAft>
                          <a:spcPts val="0"/>
                        </a:spcAft>
                      </a:pPr>
                      <a:r>
                        <a:rPr lang="en-GB" sz="2200" dirty="0">
                          <a:solidFill>
                            <a:sysClr val="windowText" lastClr="000000"/>
                          </a:solidFill>
                          <a:effectLst/>
                        </a:rPr>
                        <a:t>Sentence</a:t>
                      </a: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Active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Passive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561584">
                <a:tc>
                  <a:txBody>
                    <a:bodyPr/>
                    <a:lstStyle/>
                    <a:p>
                      <a:pPr algn="l">
                        <a:spcAft>
                          <a:spcPts val="0"/>
                        </a:spcAft>
                      </a:pPr>
                      <a:r>
                        <a:rPr lang="en-GB" sz="2200" b="1"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a)</a:t>
                      </a:r>
                      <a:r>
                        <a:rPr lang="en-GB" sz="2200" b="1" baseline="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GB" sz="2200" b="0" u="none" baseline="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Nobody saw the fox by the fence.</a:t>
                      </a:r>
                      <a:endParaRPr lang="en-GB" sz="2200" b="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spcAft>
                          <a:spcPts val="0"/>
                        </a:spcAft>
                      </a:pPr>
                      <a:r>
                        <a:rPr lang="en-GB" sz="2200" dirty="0">
                          <a:solidFill>
                            <a:sysClr val="windowText" lastClr="000000"/>
                          </a:solidFill>
                          <a:effectLst/>
                        </a:rPr>
                        <a:t> </a:t>
                      </a: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spcAft>
                          <a:spcPts val="0"/>
                        </a:spcAft>
                      </a:pP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561584">
                <a:tc>
                  <a:txBody>
                    <a:bodyPr/>
                    <a:lstStyle/>
                    <a:p>
                      <a:pPr algn="l">
                        <a:spcAft>
                          <a:spcPts val="0"/>
                        </a:spcAft>
                      </a:pPr>
                      <a:r>
                        <a:rPr lang="en-GB" sz="2200" b="1"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b) </a:t>
                      </a:r>
                      <a:r>
                        <a:rPr lang="en-GB" sz="2200" b="0" u="none"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The leaves were eaten by the caterpillars.</a:t>
                      </a:r>
                      <a:endParaRPr lang="en-GB" sz="2200" b="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spcAft>
                          <a:spcPts val="0"/>
                        </a:spcAft>
                      </a:pPr>
                      <a:r>
                        <a:rPr lang="en-GB" sz="2200" dirty="0">
                          <a:solidFill>
                            <a:sysClr val="windowText" lastClr="000000"/>
                          </a:solidFill>
                          <a:effectLst/>
                        </a:rPr>
                        <a:t> </a:t>
                      </a: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spcAft>
                          <a:spcPts val="0"/>
                        </a:spcAft>
                      </a:pP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11419">
                <a:tc>
                  <a:txBody>
                    <a:bodyPr/>
                    <a:lstStyle/>
                    <a:p>
                      <a:pPr algn="l">
                        <a:spcAft>
                          <a:spcPts val="0"/>
                        </a:spcAft>
                      </a:pPr>
                      <a:r>
                        <a:rPr lang="en-GB" sz="2200" b="1"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c) </a:t>
                      </a:r>
                      <a:r>
                        <a:rPr lang="en-GB" sz="2200" b="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The results were announced.</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spcAft>
                          <a:spcPts val="0"/>
                        </a:spcAft>
                      </a:pPr>
                      <a:r>
                        <a:rPr lang="en-GB" sz="2200" dirty="0">
                          <a:solidFill>
                            <a:sysClr val="windowText" lastClr="000000"/>
                          </a:solidFill>
                          <a:effectLst/>
                        </a:rPr>
                        <a:t> </a:t>
                      </a: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spcAft>
                          <a:spcPts val="0"/>
                        </a:spcAft>
                      </a:pP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sp>
        <p:nvSpPr>
          <p:cNvPr id="20" name="Rectangle 19"/>
          <p:cNvSpPr/>
          <p:nvPr/>
        </p:nvSpPr>
        <p:spPr>
          <a:xfrm>
            <a:off x="8982634" y="5448994"/>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1" name="Picture 10">
            <a:extLst>
              <a:ext uri="{FF2B5EF4-FFF2-40B4-BE49-F238E27FC236}">
                <a16:creationId xmlns:a16="http://schemas.microsoft.com/office/drawing/2014/main" id="{64211B3F-C127-A048-9F4B-0A06C425A347}"/>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88D52A56-DBBF-4EE7-9BCA-57A485281A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41924056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9 – answers</a:t>
            </a:r>
          </a:p>
        </p:txBody>
      </p:sp>
      <p:sp>
        <p:nvSpPr>
          <p:cNvPr id="8" name="Rectangle 13"/>
          <p:cNvSpPr>
            <a:spLocks noChangeArrowheads="1"/>
          </p:cNvSpPr>
          <p:nvPr/>
        </p:nvSpPr>
        <p:spPr bwMode="auto">
          <a:xfrm>
            <a:off x="1828800" y="1484785"/>
            <a:ext cx="8238567"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sz="2200" dirty="0"/>
              <a:t>2. Tick </a:t>
            </a:r>
            <a:r>
              <a:rPr lang="en-GB" sz="2200" b="1" dirty="0"/>
              <a:t>one</a:t>
            </a:r>
            <a:r>
              <a:rPr lang="en-GB" sz="2200" dirty="0"/>
              <a:t> box in each row to show whether the sentence is written in the </a:t>
            </a:r>
            <a:r>
              <a:rPr lang="en-GB" sz="2200" b="1" dirty="0"/>
              <a:t>active</a:t>
            </a:r>
            <a:r>
              <a:rPr lang="en-GB" sz="2200" dirty="0"/>
              <a:t> or the </a:t>
            </a:r>
            <a:r>
              <a:rPr lang="en-GB" sz="2200" b="1" dirty="0"/>
              <a:t>passive</a:t>
            </a:r>
            <a:r>
              <a:rPr lang="en-GB" sz="2200" dirty="0"/>
              <a:t>. </a:t>
            </a:r>
          </a:p>
        </p:txBody>
      </p:sp>
      <p:sp>
        <p:nvSpPr>
          <p:cNvPr id="37" name="Rectangle 13"/>
          <p:cNvSpPr>
            <a:spLocks noChangeArrowheads="1"/>
          </p:cNvSpPr>
          <p:nvPr/>
        </p:nvSpPr>
        <p:spPr bwMode="auto">
          <a:xfrm>
            <a:off x="937548" y="6286372"/>
            <a:ext cx="10313043"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The caterpillars ate the leaves. The teacher announced the results.</a:t>
            </a:r>
            <a:endParaRPr lang="en-GB" altLang="en-US" sz="2200" i="1" dirty="0"/>
          </a:p>
        </p:txBody>
      </p:sp>
      <p:graphicFrame>
        <p:nvGraphicFramePr>
          <p:cNvPr id="2" name="Table 1"/>
          <p:cNvGraphicFramePr>
            <a:graphicFrameLocks noGrp="1"/>
          </p:cNvGraphicFramePr>
          <p:nvPr>
            <p:extLst>
              <p:ext uri="{D42A27DB-BD31-4B8C-83A1-F6EECF244321}">
                <p14:modId xmlns:p14="http://schemas.microsoft.com/office/powerpoint/2010/main" val="2328167166"/>
              </p:ext>
            </p:extLst>
          </p:nvPr>
        </p:nvGraphicFramePr>
        <p:xfrm>
          <a:off x="1582757" y="2538482"/>
          <a:ext cx="8767190" cy="2938752"/>
        </p:xfrm>
        <a:graphic>
          <a:graphicData uri="http://schemas.openxmlformats.org/drawingml/2006/table">
            <a:tbl>
              <a:tblPr firstRow="1" firstCol="1" bandRow="1">
                <a:tableStyleId>{5C22544A-7EE6-4342-B048-85BDC9FD1C3A}</a:tableStyleId>
              </a:tblPr>
              <a:tblGrid>
                <a:gridCol w="5901930">
                  <a:extLst>
                    <a:ext uri="{9D8B030D-6E8A-4147-A177-3AD203B41FA5}">
                      <a16:colId xmlns:a16="http://schemas.microsoft.com/office/drawing/2014/main" val="20000"/>
                    </a:ext>
                  </a:extLst>
                </a:gridCol>
                <a:gridCol w="1432630">
                  <a:extLst>
                    <a:ext uri="{9D8B030D-6E8A-4147-A177-3AD203B41FA5}">
                      <a16:colId xmlns:a16="http://schemas.microsoft.com/office/drawing/2014/main" val="20001"/>
                    </a:ext>
                  </a:extLst>
                </a:gridCol>
                <a:gridCol w="1432630">
                  <a:extLst>
                    <a:ext uri="{9D8B030D-6E8A-4147-A177-3AD203B41FA5}">
                      <a16:colId xmlns:a16="http://schemas.microsoft.com/office/drawing/2014/main" val="20002"/>
                    </a:ext>
                  </a:extLst>
                </a:gridCol>
              </a:tblGrid>
              <a:tr h="1204165">
                <a:tc>
                  <a:txBody>
                    <a:bodyPr/>
                    <a:lstStyle/>
                    <a:p>
                      <a:pPr algn="ctr">
                        <a:spcAft>
                          <a:spcPts val="0"/>
                        </a:spcAft>
                      </a:pPr>
                      <a:r>
                        <a:rPr lang="en-GB" sz="2200" dirty="0">
                          <a:solidFill>
                            <a:sysClr val="windowText" lastClr="000000"/>
                          </a:solidFill>
                          <a:effectLst/>
                        </a:rPr>
                        <a:t>Sentence</a:t>
                      </a: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Active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Passive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561584">
                <a:tc>
                  <a:txBody>
                    <a:bodyPr/>
                    <a:lstStyle/>
                    <a:p>
                      <a:pPr algn="l">
                        <a:spcAft>
                          <a:spcPts val="0"/>
                        </a:spcAft>
                      </a:pPr>
                      <a:r>
                        <a:rPr lang="en-GB" sz="2200" b="1"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a)</a:t>
                      </a:r>
                      <a:r>
                        <a:rPr lang="en-GB" sz="2200" b="1" baseline="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GB" sz="2200" b="0" u="none" baseline="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Nobody saw the fox by the fence.</a:t>
                      </a:r>
                      <a:endParaRPr lang="en-GB" sz="2200" b="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sym typeface="Wingdings" panose="05000000000000000000" pitchFamily="2" charset="2"/>
                        </a:rPr>
                        <a:t></a:t>
                      </a:r>
                      <a:r>
                        <a:rPr lang="en-GB" sz="2200" dirty="0">
                          <a:solidFill>
                            <a:sysClr val="windowText" lastClr="000000"/>
                          </a:solidFill>
                          <a:effectLst/>
                        </a:rPr>
                        <a:t> </a:t>
                      </a: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561584">
                <a:tc>
                  <a:txBody>
                    <a:bodyPr/>
                    <a:lstStyle/>
                    <a:p>
                      <a:pPr algn="l">
                        <a:spcAft>
                          <a:spcPts val="0"/>
                        </a:spcAft>
                      </a:pPr>
                      <a:r>
                        <a:rPr lang="en-GB" sz="2200" b="1"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b) </a:t>
                      </a:r>
                      <a:r>
                        <a:rPr lang="en-GB" sz="2200" b="0" u="none"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The leaves were eaten by the caterpillars.</a:t>
                      </a:r>
                      <a:endParaRPr lang="en-GB" sz="2200" b="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GB" sz="2200" dirty="0">
                          <a:solidFill>
                            <a:sysClr val="windowText" lastClr="000000"/>
                          </a:solidFill>
                          <a:effectLst/>
                        </a:rPr>
                        <a:t> </a:t>
                      </a: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sym typeface="Wingdings" panose="05000000000000000000" pitchFamily="2" charset="2"/>
                        </a:rPr>
                        <a:t></a:t>
                      </a: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11419">
                <a:tc>
                  <a:txBody>
                    <a:bodyPr/>
                    <a:lstStyle/>
                    <a:p>
                      <a:pPr algn="l">
                        <a:spcAft>
                          <a:spcPts val="0"/>
                        </a:spcAft>
                      </a:pPr>
                      <a:r>
                        <a:rPr lang="en-GB" sz="2200" b="1"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c) </a:t>
                      </a:r>
                      <a:r>
                        <a:rPr lang="en-GB" sz="2200" b="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The results were announced.</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GB" sz="2200" dirty="0">
                          <a:solidFill>
                            <a:sysClr val="windowText" lastClr="000000"/>
                          </a:solidFill>
                          <a:effectLst/>
                        </a:rPr>
                        <a:t> </a:t>
                      </a: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sym typeface="Wingdings" panose="05000000000000000000" pitchFamily="2" charset="2"/>
                        </a:rPr>
                        <a:t></a:t>
                      </a:r>
                      <a:endPar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sp>
        <p:nvSpPr>
          <p:cNvPr id="20" name="Rectangle 19"/>
          <p:cNvSpPr/>
          <p:nvPr/>
        </p:nvSpPr>
        <p:spPr>
          <a:xfrm>
            <a:off x="8982634" y="5448994"/>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1" name="Picture 10">
            <a:extLst>
              <a:ext uri="{FF2B5EF4-FFF2-40B4-BE49-F238E27FC236}">
                <a16:creationId xmlns:a16="http://schemas.microsoft.com/office/drawing/2014/main" id="{64211B3F-C127-A048-9F4B-0A06C425A347}"/>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28FA3CEE-5DE9-4BAB-BD5C-D144209F8A5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85895037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9 – questions</a:t>
            </a:r>
          </a:p>
        </p:txBody>
      </p:sp>
      <p:sp>
        <p:nvSpPr>
          <p:cNvPr id="8" name="Rectangle 13"/>
          <p:cNvSpPr>
            <a:spLocks noChangeArrowheads="1"/>
          </p:cNvSpPr>
          <p:nvPr/>
        </p:nvSpPr>
        <p:spPr bwMode="auto">
          <a:xfrm>
            <a:off x="1377388" y="1698779"/>
            <a:ext cx="9062976"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Rewrite the two sentences below as one sentence using a </a:t>
            </a:r>
            <a:r>
              <a:rPr lang="en-GB" altLang="en-US" sz="2200" b="1" dirty="0">
                <a:ea typeface="Times New Roman" panose="02020603050405020304" pitchFamily="18" charset="0"/>
                <a:cs typeface="Calibri" panose="020F0502020204030204" pitchFamily="34" charset="0"/>
              </a:rPr>
              <a:t>co-ordinating conjunction</a:t>
            </a:r>
            <a:r>
              <a:rPr lang="en-GB" altLang="en-US" sz="2200" dirty="0">
                <a:ea typeface="Times New Roman" panose="02020603050405020304" pitchFamily="18" charset="0"/>
                <a:cs typeface="Calibri" panose="020F0502020204030204" pitchFamily="34" charset="0"/>
              </a:rPr>
              <a:t>.</a:t>
            </a:r>
          </a:p>
          <a:p>
            <a:pPr eaLnBrk="0" fontAlgn="base" hangingPunct="0">
              <a:spcBef>
                <a:spcPct val="0"/>
              </a:spcBef>
              <a:spcAft>
                <a:spcPct val="0"/>
              </a:spcAft>
            </a:pPr>
            <a:r>
              <a:rPr lang="en-GB" altLang="en-US" sz="2200" dirty="0">
                <a:cs typeface="Calibri" panose="020F0502020204030204" pitchFamily="34" charset="0"/>
              </a:rPr>
              <a:t>Remember to punctuate your sentence correctly.	</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2598570" y="3429000"/>
            <a:ext cx="6620612"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We know that you must be tired. We will let you rest.</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_____________________________________________</a:t>
            </a:r>
          </a:p>
        </p:txBody>
      </p:sp>
      <p:sp>
        <p:nvSpPr>
          <p:cNvPr id="24" name="Rectangle 23"/>
          <p:cNvSpPr/>
          <p:nvPr/>
        </p:nvSpPr>
        <p:spPr>
          <a:xfrm>
            <a:off x="9125355" y="5108364"/>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524000" y="6127548"/>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Identify all the modal verbs in the sentences above.</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11" name="Picture 10">
            <a:extLst>
              <a:ext uri="{FF2B5EF4-FFF2-40B4-BE49-F238E27FC236}">
                <a16:creationId xmlns:a16="http://schemas.microsoft.com/office/drawing/2014/main" id="{762C3AF9-795B-6C47-A26A-E7AAF182559E}"/>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F5B3686F-FF27-4AB1-AD40-F3A406D5338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40675325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9 – answers</a:t>
            </a:r>
          </a:p>
        </p:txBody>
      </p:sp>
      <p:sp>
        <p:nvSpPr>
          <p:cNvPr id="8" name="Rectangle 13"/>
          <p:cNvSpPr>
            <a:spLocks noChangeArrowheads="1"/>
          </p:cNvSpPr>
          <p:nvPr/>
        </p:nvSpPr>
        <p:spPr bwMode="auto">
          <a:xfrm>
            <a:off x="1377388" y="1698779"/>
            <a:ext cx="9062976"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Rewrite the two sentences below as one sentence using a </a:t>
            </a:r>
            <a:r>
              <a:rPr lang="en-GB" altLang="en-US" sz="2200" b="1" dirty="0">
                <a:ea typeface="Times New Roman" panose="02020603050405020304" pitchFamily="18" charset="0"/>
                <a:cs typeface="Calibri" panose="020F0502020204030204" pitchFamily="34" charset="0"/>
              </a:rPr>
              <a:t>co-ordinating conjunction</a:t>
            </a:r>
            <a:r>
              <a:rPr lang="en-GB" altLang="en-US" sz="2200" dirty="0">
                <a:ea typeface="Times New Roman" panose="02020603050405020304" pitchFamily="18" charset="0"/>
                <a:cs typeface="Calibri" panose="020F0502020204030204" pitchFamily="34" charset="0"/>
              </a:rPr>
              <a:t>.</a:t>
            </a:r>
          </a:p>
          <a:p>
            <a:pPr eaLnBrk="0" fontAlgn="base" hangingPunct="0">
              <a:spcBef>
                <a:spcPct val="0"/>
              </a:spcBef>
              <a:spcAft>
                <a:spcPct val="0"/>
              </a:spcAft>
            </a:pPr>
            <a:r>
              <a:rPr lang="en-GB" altLang="en-US" sz="2200" dirty="0">
                <a:cs typeface="Calibri" panose="020F0502020204030204" pitchFamily="34" charset="0"/>
              </a:rPr>
              <a:t>Remember to punctuate your sentence correctly.	</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2548118" y="3304370"/>
            <a:ext cx="7158888"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We know that you must be tired. We will let you rest.</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b="1" dirty="0">
                <a:cs typeface="Calibri" panose="020F0502020204030204" pitchFamily="34" charset="0"/>
              </a:rPr>
              <a:t>We know that you must be tired so we will let you rest.</a:t>
            </a:r>
          </a:p>
          <a:p>
            <a:pPr eaLnBrk="0" fontAlgn="base" hangingPunct="0">
              <a:spcBef>
                <a:spcPct val="0"/>
              </a:spcBef>
              <a:spcAft>
                <a:spcPct val="0"/>
              </a:spcAft>
            </a:pPr>
            <a:r>
              <a:rPr lang="en-GB" altLang="en-US" sz="2200" b="1" dirty="0">
                <a:cs typeface="Calibri" panose="020F0502020204030204" pitchFamily="34" charset="0"/>
              </a:rPr>
              <a:t>		</a:t>
            </a:r>
          </a:p>
          <a:p>
            <a:pPr eaLnBrk="0" fontAlgn="base" hangingPunct="0">
              <a:spcBef>
                <a:spcPct val="0"/>
              </a:spcBef>
              <a:spcAft>
                <a:spcPct val="0"/>
              </a:spcAft>
            </a:pPr>
            <a:r>
              <a:rPr lang="en-GB" altLang="en-US" sz="2200" b="1" dirty="0">
                <a:cs typeface="Calibri" panose="020F0502020204030204" pitchFamily="34" charset="0"/>
              </a:rPr>
              <a:t>We know that you must be tired and we will let you rest.</a:t>
            </a:r>
          </a:p>
        </p:txBody>
      </p:sp>
      <p:sp>
        <p:nvSpPr>
          <p:cNvPr id="24" name="Rectangle 23"/>
          <p:cNvSpPr/>
          <p:nvPr/>
        </p:nvSpPr>
        <p:spPr>
          <a:xfrm>
            <a:off x="9125355" y="5108364"/>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524000" y="6127548"/>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must, will</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11" name="Picture 10">
            <a:extLst>
              <a:ext uri="{FF2B5EF4-FFF2-40B4-BE49-F238E27FC236}">
                <a16:creationId xmlns:a16="http://schemas.microsoft.com/office/drawing/2014/main" id="{762C3AF9-795B-6C47-A26A-E7AAF182559E}"/>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7F5C1413-00BF-4DEE-A3CE-7437A278FC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89217568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3156442" cy="507831"/>
          </a:xfrm>
          <a:prstGeom prst="rect">
            <a:avLst/>
          </a:prstGeom>
          <a:noFill/>
        </p:spPr>
        <p:txBody>
          <a:bodyPr wrap="none" rtlCol="0">
            <a:spAutoFit/>
          </a:bodyPr>
          <a:lstStyle/>
          <a:p>
            <a:r>
              <a:rPr lang="en-GB" sz="2700" b="1" dirty="0"/>
              <a:t>Week 10 – questions</a:t>
            </a:r>
          </a:p>
        </p:txBody>
      </p:sp>
      <p:sp>
        <p:nvSpPr>
          <p:cNvPr id="23" name="Rectangle 13"/>
          <p:cNvSpPr>
            <a:spLocks noChangeArrowheads="1"/>
          </p:cNvSpPr>
          <p:nvPr/>
        </p:nvSpPr>
        <p:spPr bwMode="auto">
          <a:xfrm>
            <a:off x="1662568" y="6196411"/>
            <a:ext cx="878497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Give an antonym for the word </a:t>
            </a:r>
            <a:r>
              <a:rPr lang="en-GB" altLang="en-US" sz="2200" b="1" i="1" u="sng" dirty="0">
                <a:ea typeface="Times New Roman" panose="02020603050405020304" pitchFamily="18" charset="0"/>
                <a:cs typeface="Calibri" panose="020F0502020204030204" pitchFamily="34" charset="0"/>
              </a:rPr>
              <a:t>banished</a:t>
            </a:r>
            <a:r>
              <a:rPr lang="en-GB" altLang="en-US" sz="2200" b="1" i="1" dirty="0">
                <a:ea typeface="Times New Roman" panose="02020603050405020304" pitchFamily="18" charset="0"/>
                <a:cs typeface="Calibri" panose="020F0502020204030204" pitchFamily="34" charset="0"/>
              </a:rPr>
              <a:t>.</a:t>
            </a:r>
            <a:endParaRPr lang="en-GB" altLang="en-US" sz="2200" i="1" dirty="0"/>
          </a:p>
          <a:p>
            <a:pPr eaLnBrk="0" fontAlgn="base" hangingPunct="0">
              <a:spcBef>
                <a:spcPct val="0"/>
              </a:spcBef>
              <a:spcAft>
                <a:spcPct val="0"/>
              </a:spcAft>
            </a:pPr>
            <a:endParaRPr lang="en-GB" altLang="en-US" sz="2200" i="1" dirty="0"/>
          </a:p>
        </p:txBody>
      </p:sp>
      <p:sp>
        <p:nvSpPr>
          <p:cNvPr id="11" name="Rectangle 13">
            <a:extLst>
              <a:ext uri="{FF2B5EF4-FFF2-40B4-BE49-F238E27FC236}">
                <a16:creationId xmlns:a16="http://schemas.microsoft.com/office/drawing/2014/main" id="{766533F4-3244-441C-9330-FB2956FEC936}"/>
              </a:ext>
            </a:extLst>
          </p:cNvPr>
          <p:cNvSpPr>
            <a:spLocks noChangeArrowheads="1"/>
          </p:cNvSpPr>
          <p:nvPr/>
        </p:nvSpPr>
        <p:spPr bwMode="auto">
          <a:xfrm>
            <a:off x="1662567" y="1737435"/>
            <a:ext cx="8515531"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The sentence below has a </a:t>
            </a:r>
            <a:r>
              <a:rPr lang="en-GB" altLang="en-US" sz="2200" b="1" dirty="0">
                <a:ea typeface="Times New Roman" panose="02020603050405020304" pitchFamily="18" charset="0"/>
                <a:cs typeface="Calibri" panose="020F0502020204030204" pitchFamily="34" charset="0"/>
              </a:rPr>
              <a:t>hyphen</a:t>
            </a:r>
            <a:r>
              <a:rPr lang="en-GB" altLang="en-US" sz="2200" dirty="0">
                <a:ea typeface="Times New Roman" panose="02020603050405020304" pitchFamily="18" charset="0"/>
                <a:cs typeface="Calibri" panose="020F0502020204030204" pitchFamily="34" charset="0"/>
              </a:rPr>
              <a:t> missing. Insert it and then explain why the hyphen is needed.</a:t>
            </a:r>
            <a:endParaRPr lang="en-GB" altLang="en-US" sz="2200" dirty="0"/>
          </a:p>
          <a:p>
            <a:pPr eaLnBrk="0" fontAlgn="base" hangingPunct="0">
              <a:spcBef>
                <a:spcPct val="0"/>
              </a:spcBef>
              <a:spcAft>
                <a:spcPct val="0"/>
              </a:spcAft>
            </a:pPr>
            <a:endParaRPr lang="en-GB" altLang="en-US" sz="2200" dirty="0"/>
          </a:p>
        </p:txBody>
      </p:sp>
      <p:sp>
        <p:nvSpPr>
          <p:cNvPr id="12" name="Rectangle 14">
            <a:extLst>
              <a:ext uri="{FF2B5EF4-FFF2-40B4-BE49-F238E27FC236}">
                <a16:creationId xmlns:a16="http://schemas.microsoft.com/office/drawing/2014/main" id="{A23D783C-5B86-48F4-A5A4-AA27B972647B}"/>
              </a:ext>
            </a:extLst>
          </p:cNvPr>
          <p:cNvSpPr>
            <a:spLocks noChangeArrowheads="1"/>
          </p:cNvSpPr>
          <p:nvPr/>
        </p:nvSpPr>
        <p:spPr bwMode="auto">
          <a:xfrm>
            <a:off x="1892414" y="2966992"/>
            <a:ext cx="8407172"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cold hearted ice queen banished her stepdaughter from the realm.</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__________________________________________________________ </a:t>
            </a:r>
            <a:endParaRPr lang="en-GB" altLang="en-US" sz="2200" dirty="0"/>
          </a:p>
        </p:txBody>
      </p:sp>
      <p:sp>
        <p:nvSpPr>
          <p:cNvPr id="13" name="Rectangle 12">
            <a:extLst>
              <a:ext uri="{FF2B5EF4-FFF2-40B4-BE49-F238E27FC236}">
                <a16:creationId xmlns:a16="http://schemas.microsoft.com/office/drawing/2014/main" id="{80906DAC-795A-402E-98BD-3E855B288244}"/>
              </a:ext>
            </a:extLst>
          </p:cNvPr>
          <p:cNvSpPr/>
          <p:nvPr/>
        </p:nvSpPr>
        <p:spPr>
          <a:xfrm>
            <a:off x="9093365" y="5192267"/>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marks</a:t>
            </a:r>
            <a:endParaRPr lang="en-GB" altLang="en-US" sz="2200" dirty="0"/>
          </a:p>
        </p:txBody>
      </p:sp>
      <p:pic>
        <p:nvPicPr>
          <p:cNvPr id="14" name="Picture 13">
            <a:extLst>
              <a:ext uri="{FF2B5EF4-FFF2-40B4-BE49-F238E27FC236}">
                <a16:creationId xmlns:a16="http://schemas.microsoft.com/office/drawing/2014/main" id="{0B1A2AD5-8222-EA45-92B7-453BADDEC957}"/>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6197AA11-D8C7-4AE5-A7A0-C7FA185E146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417368925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41767" cy="507831"/>
          </a:xfrm>
          <a:prstGeom prst="rect">
            <a:avLst/>
          </a:prstGeom>
          <a:noFill/>
        </p:spPr>
        <p:txBody>
          <a:bodyPr wrap="none" rtlCol="0">
            <a:spAutoFit/>
          </a:bodyPr>
          <a:lstStyle/>
          <a:p>
            <a:r>
              <a:rPr lang="en-GB" sz="2700" b="1" dirty="0"/>
              <a:t>Week 10 – answers</a:t>
            </a:r>
          </a:p>
        </p:txBody>
      </p:sp>
      <p:sp>
        <p:nvSpPr>
          <p:cNvPr id="23" name="Rectangle 13"/>
          <p:cNvSpPr>
            <a:spLocks noChangeArrowheads="1"/>
          </p:cNvSpPr>
          <p:nvPr/>
        </p:nvSpPr>
        <p:spPr bwMode="auto">
          <a:xfrm>
            <a:off x="1662568" y="6196411"/>
            <a:ext cx="878497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welcomed, accepted, admitted  </a:t>
            </a:r>
            <a:endParaRPr lang="en-GB" altLang="en-US" sz="2200" i="1" dirty="0"/>
          </a:p>
          <a:p>
            <a:pPr eaLnBrk="0" fontAlgn="base" hangingPunct="0">
              <a:spcBef>
                <a:spcPct val="0"/>
              </a:spcBef>
              <a:spcAft>
                <a:spcPct val="0"/>
              </a:spcAft>
            </a:pPr>
            <a:endParaRPr lang="en-GB" altLang="en-US" sz="2200" i="1" dirty="0"/>
          </a:p>
        </p:txBody>
      </p:sp>
      <p:sp>
        <p:nvSpPr>
          <p:cNvPr id="11" name="Rectangle 13">
            <a:extLst>
              <a:ext uri="{FF2B5EF4-FFF2-40B4-BE49-F238E27FC236}">
                <a16:creationId xmlns:a16="http://schemas.microsoft.com/office/drawing/2014/main" id="{766533F4-3244-441C-9330-FB2956FEC936}"/>
              </a:ext>
            </a:extLst>
          </p:cNvPr>
          <p:cNvSpPr>
            <a:spLocks noChangeArrowheads="1"/>
          </p:cNvSpPr>
          <p:nvPr/>
        </p:nvSpPr>
        <p:spPr bwMode="auto">
          <a:xfrm>
            <a:off x="1662567" y="1737435"/>
            <a:ext cx="8515531"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The sentence below has a </a:t>
            </a:r>
            <a:r>
              <a:rPr lang="en-GB" altLang="en-US" sz="2200" b="1" dirty="0">
                <a:ea typeface="Times New Roman" panose="02020603050405020304" pitchFamily="18" charset="0"/>
                <a:cs typeface="Calibri" panose="020F0502020204030204" pitchFamily="34" charset="0"/>
              </a:rPr>
              <a:t>hyphen</a:t>
            </a:r>
            <a:r>
              <a:rPr lang="en-GB" altLang="en-US" sz="2200" dirty="0">
                <a:ea typeface="Times New Roman" panose="02020603050405020304" pitchFamily="18" charset="0"/>
                <a:cs typeface="Calibri" panose="020F0502020204030204" pitchFamily="34" charset="0"/>
              </a:rPr>
              <a:t> missing. Insert it and then explain why the hyphen is needed.</a:t>
            </a:r>
            <a:endParaRPr lang="en-GB" altLang="en-US" sz="2200" dirty="0"/>
          </a:p>
          <a:p>
            <a:pPr eaLnBrk="0" fontAlgn="base" hangingPunct="0">
              <a:spcBef>
                <a:spcPct val="0"/>
              </a:spcBef>
              <a:spcAft>
                <a:spcPct val="0"/>
              </a:spcAft>
            </a:pPr>
            <a:endParaRPr lang="en-GB" altLang="en-US" sz="2200" dirty="0"/>
          </a:p>
        </p:txBody>
      </p:sp>
      <p:sp>
        <p:nvSpPr>
          <p:cNvPr id="12" name="Rectangle 14">
            <a:extLst>
              <a:ext uri="{FF2B5EF4-FFF2-40B4-BE49-F238E27FC236}">
                <a16:creationId xmlns:a16="http://schemas.microsoft.com/office/drawing/2014/main" id="{A23D783C-5B86-48F4-A5A4-AA27B972647B}"/>
              </a:ext>
            </a:extLst>
          </p:cNvPr>
          <p:cNvSpPr>
            <a:spLocks noChangeArrowheads="1"/>
          </p:cNvSpPr>
          <p:nvPr/>
        </p:nvSpPr>
        <p:spPr bwMode="auto">
          <a:xfrm>
            <a:off x="1892414" y="2797715"/>
            <a:ext cx="8407172"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a:t>
            </a:r>
            <a:r>
              <a:rPr lang="en-GB" altLang="en-US" sz="2200" b="1" dirty="0">
                <a:ea typeface="Times New Roman" panose="02020603050405020304" pitchFamily="18" charset="0"/>
                <a:cs typeface="Calibri" panose="020F0502020204030204" pitchFamily="34" charset="0"/>
              </a:rPr>
              <a:t>cold-hearted</a:t>
            </a:r>
            <a:r>
              <a:rPr lang="en-GB" altLang="en-US" sz="2200" dirty="0">
                <a:ea typeface="Times New Roman" panose="02020603050405020304" pitchFamily="18" charset="0"/>
                <a:cs typeface="Calibri" panose="020F0502020204030204" pitchFamily="34" charset="0"/>
              </a:rPr>
              <a:t> ice queen banished her stepdaughter from the realm.</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b="1" dirty="0">
                <a:cs typeface="Calibri" panose="020F0502020204030204" pitchFamily="34" charset="0"/>
              </a:rPr>
              <a:t>The hyphen is needed to join the two words together so that they can act as a single adjective before the noun.</a:t>
            </a:r>
            <a:endParaRPr lang="en-GB" altLang="en-US" sz="2200" b="1" dirty="0"/>
          </a:p>
        </p:txBody>
      </p:sp>
      <p:sp>
        <p:nvSpPr>
          <p:cNvPr id="13" name="Rectangle 12">
            <a:extLst>
              <a:ext uri="{FF2B5EF4-FFF2-40B4-BE49-F238E27FC236}">
                <a16:creationId xmlns:a16="http://schemas.microsoft.com/office/drawing/2014/main" id="{80906DAC-795A-402E-98BD-3E855B288244}"/>
              </a:ext>
            </a:extLst>
          </p:cNvPr>
          <p:cNvSpPr/>
          <p:nvPr/>
        </p:nvSpPr>
        <p:spPr>
          <a:xfrm>
            <a:off x="9093365" y="5192267"/>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marks</a:t>
            </a:r>
            <a:endParaRPr lang="en-GB" altLang="en-US" sz="2200" dirty="0"/>
          </a:p>
        </p:txBody>
      </p:sp>
      <p:pic>
        <p:nvPicPr>
          <p:cNvPr id="14" name="Picture 13">
            <a:extLst>
              <a:ext uri="{FF2B5EF4-FFF2-40B4-BE49-F238E27FC236}">
                <a16:creationId xmlns:a16="http://schemas.microsoft.com/office/drawing/2014/main" id="{0B1A2AD5-8222-EA45-92B7-453BADDEC957}"/>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B53F13F4-1633-4C65-825D-58CA3C8AB0E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44000710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3156442" cy="923330"/>
          </a:xfrm>
          <a:prstGeom prst="rect">
            <a:avLst/>
          </a:prstGeom>
          <a:noFill/>
        </p:spPr>
        <p:txBody>
          <a:bodyPr wrap="none" rtlCol="0">
            <a:spAutoFit/>
          </a:bodyPr>
          <a:lstStyle/>
          <a:p>
            <a:r>
              <a:rPr lang="en-GB" sz="2700" b="1" dirty="0"/>
              <a:t>Week 10 – questions</a:t>
            </a:r>
          </a:p>
          <a:p>
            <a:endParaRPr lang="en-GB" sz="2700" b="1" dirty="0"/>
          </a:p>
        </p:txBody>
      </p:sp>
      <p:sp>
        <p:nvSpPr>
          <p:cNvPr id="8" name="Rectangle 13"/>
          <p:cNvSpPr>
            <a:spLocks noChangeArrowheads="1"/>
          </p:cNvSpPr>
          <p:nvPr/>
        </p:nvSpPr>
        <p:spPr bwMode="auto">
          <a:xfrm>
            <a:off x="1967696" y="1387515"/>
            <a:ext cx="7789762"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a:t>
            </a:r>
            <a:r>
              <a:rPr lang="en-GB" sz="2200" dirty="0"/>
              <a:t>Draw lines to match the underlined part of each sentence with its </a:t>
            </a:r>
            <a:r>
              <a:rPr lang="en-GB" sz="2200" b="1" dirty="0"/>
              <a:t>grammatical term</a:t>
            </a:r>
            <a:r>
              <a:rPr lang="en-GB" sz="2200" dirty="0"/>
              <a:t>.</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grpSp>
        <p:nvGrpSpPr>
          <p:cNvPr id="27" name="Group 26"/>
          <p:cNvGrpSpPr/>
          <p:nvPr/>
        </p:nvGrpSpPr>
        <p:grpSpPr>
          <a:xfrm>
            <a:off x="1093069" y="2377744"/>
            <a:ext cx="10053351" cy="3787559"/>
            <a:chOff x="6421539" y="2500618"/>
            <a:chExt cx="7796220" cy="3787559"/>
          </a:xfrm>
        </p:grpSpPr>
        <p:grpSp>
          <p:nvGrpSpPr>
            <p:cNvPr id="16" name="Group 15"/>
            <p:cNvGrpSpPr/>
            <p:nvPr/>
          </p:nvGrpSpPr>
          <p:grpSpPr>
            <a:xfrm>
              <a:off x="6421539" y="2500618"/>
              <a:ext cx="7609260" cy="3070168"/>
              <a:chOff x="-512431" y="-179801"/>
              <a:chExt cx="3772915" cy="1670935"/>
            </a:xfrm>
          </p:grpSpPr>
          <p:sp>
            <p:nvSpPr>
              <p:cNvPr id="17" name="Rectangle 16"/>
              <p:cNvSpPr/>
              <p:nvPr/>
            </p:nvSpPr>
            <p:spPr>
              <a:xfrm>
                <a:off x="-512431" y="-179801"/>
                <a:ext cx="2330164"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1) </a:t>
                </a:r>
                <a:r>
                  <a:rPr lang="en-GB" sz="2200" dirty="0"/>
                  <a:t>I took my dog </a:t>
                </a:r>
                <a:r>
                  <a:rPr lang="en-GB" sz="2200" u="sng" dirty="0"/>
                  <a:t>to the vet</a:t>
                </a:r>
                <a:r>
                  <a:rPr lang="en-GB" sz="2200" dirty="0"/>
                  <a:t>.</a:t>
                </a:r>
              </a:p>
            </p:txBody>
          </p:sp>
          <p:sp>
            <p:nvSpPr>
              <p:cNvPr id="18" name="Rectangle 17"/>
              <p:cNvSpPr/>
              <p:nvPr/>
            </p:nvSpPr>
            <p:spPr>
              <a:xfrm>
                <a:off x="-507000" y="259587"/>
                <a:ext cx="2324733"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2)</a:t>
                </a:r>
                <a:r>
                  <a:rPr lang="en-GB" sz="2200" dirty="0"/>
                  <a:t> I learn judo at the club </a:t>
                </a:r>
                <a:r>
                  <a:rPr lang="en-GB" sz="2200" u="sng" dirty="0"/>
                  <a:t>that is in the high street</a:t>
                </a:r>
                <a:r>
                  <a:rPr lang="en-GB" sz="2200" dirty="0"/>
                  <a:t>.</a:t>
                </a:r>
              </a:p>
            </p:txBody>
          </p:sp>
          <p:sp>
            <p:nvSpPr>
              <p:cNvPr id="19" name="Rectangle 18"/>
              <p:cNvSpPr/>
              <p:nvPr/>
            </p:nvSpPr>
            <p:spPr>
              <a:xfrm>
                <a:off x="-507001" y="704167"/>
                <a:ext cx="2324733"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3) </a:t>
                </a:r>
                <a:r>
                  <a:rPr lang="en-GB" sz="2200" dirty="0"/>
                  <a:t>The </a:t>
                </a:r>
                <a:r>
                  <a:rPr lang="en-GB" sz="2200" u="sng" dirty="0"/>
                  <a:t>yellow racket with the broken string</a:t>
                </a:r>
                <a:r>
                  <a:rPr lang="en-GB" sz="2200" dirty="0"/>
                  <a:t> is mine.</a:t>
                </a:r>
              </a:p>
            </p:txBody>
          </p:sp>
          <p:sp>
            <p:nvSpPr>
              <p:cNvPr id="29" name="Rectangle 28"/>
              <p:cNvSpPr/>
              <p:nvPr/>
            </p:nvSpPr>
            <p:spPr>
              <a:xfrm>
                <a:off x="2423013" y="-179801"/>
                <a:ext cx="831174"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an adverbial</a:t>
                </a:r>
              </a:p>
            </p:txBody>
          </p:sp>
          <p:sp>
            <p:nvSpPr>
              <p:cNvPr id="30" name="Rectangle 29"/>
              <p:cNvSpPr/>
              <p:nvPr/>
            </p:nvSpPr>
            <p:spPr>
              <a:xfrm>
                <a:off x="2423013" y="258015"/>
                <a:ext cx="837471"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a noun phrase</a:t>
                </a:r>
              </a:p>
            </p:txBody>
          </p:sp>
          <p:sp>
            <p:nvSpPr>
              <p:cNvPr id="31" name="Rectangle 30"/>
              <p:cNvSpPr/>
              <p:nvPr/>
            </p:nvSpPr>
            <p:spPr>
              <a:xfrm>
                <a:off x="2422149" y="704167"/>
                <a:ext cx="837471"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dirty="0"/>
              </a:p>
              <a:p>
                <a:pPr algn="ctr"/>
                <a:r>
                  <a:rPr lang="en-GB" sz="2200" dirty="0"/>
                  <a:t>a main clause</a:t>
                </a:r>
              </a:p>
              <a:p>
                <a:pPr algn="ctr"/>
                <a:endParaRPr lang="en-GB" sz="2200" b="1" dirty="0"/>
              </a:p>
            </p:txBody>
          </p:sp>
          <p:sp>
            <p:nvSpPr>
              <p:cNvPr id="35" name="Rectangle 34"/>
              <p:cNvSpPr/>
              <p:nvPr/>
            </p:nvSpPr>
            <p:spPr>
              <a:xfrm>
                <a:off x="-507000" y="1167093"/>
                <a:ext cx="232473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4) </a:t>
                </a:r>
                <a:r>
                  <a:rPr lang="en-GB" sz="2200" dirty="0"/>
                  <a:t>Once the eggs are cooked, </a:t>
                </a:r>
                <a:r>
                  <a:rPr lang="en-GB" sz="2200" u="sng" dirty="0"/>
                  <a:t>we can have dinner</a:t>
                </a:r>
                <a:r>
                  <a:rPr lang="en-GB" sz="2200" dirty="0"/>
                  <a:t>.</a:t>
                </a:r>
              </a:p>
            </p:txBody>
          </p:sp>
          <p:sp>
            <p:nvSpPr>
              <p:cNvPr id="36" name="Rectangle 35"/>
              <p:cNvSpPr/>
              <p:nvPr/>
            </p:nvSpPr>
            <p:spPr>
              <a:xfrm>
                <a:off x="2422149" y="1167093"/>
                <a:ext cx="83747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a relative clause</a:t>
                </a:r>
              </a:p>
            </p:txBody>
          </p:sp>
        </p:grpSp>
        <p:sp>
          <p:nvSpPr>
            <p:cNvPr id="24" name="Rectangle 23"/>
            <p:cNvSpPr/>
            <p:nvPr/>
          </p:nvSpPr>
          <p:spPr>
            <a:xfrm>
              <a:off x="13133026" y="5518736"/>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37" name="Rectangle 13"/>
          <p:cNvSpPr>
            <a:spLocks noChangeArrowheads="1"/>
          </p:cNvSpPr>
          <p:nvPr/>
        </p:nvSpPr>
        <p:spPr bwMode="auto">
          <a:xfrm>
            <a:off x="1524000" y="6141196"/>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Identify all the prepositions in the sentences above.</a:t>
            </a:r>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22" name="Picture 21">
            <a:extLst>
              <a:ext uri="{FF2B5EF4-FFF2-40B4-BE49-F238E27FC236}">
                <a16:creationId xmlns:a16="http://schemas.microsoft.com/office/drawing/2014/main" id="{758AE3AF-9B55-114B-BFA0-2CF817E3626F}"/>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0" name="Picture 19">
            <a:extLst>
              <a:ext uri="{FF2B5EF4-FFF2-40B4-BE49-F238E27FC236}">
                <a16:creationId xmlns:a16="http://schemas.microsoft.com/office/drawing/2014/main" id="{86BC4A7C-7FD5-490A-9392-FE11A5E7910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71726647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41767" cy="923330"/>
          </a:xfrm>
          <a:prstGeom prst="rect">
            <a:avLst/>
          </a:prstGeom>
          <a:noFill/>
        </p:spPr>
        <p:txBody>
          <a:bodyPr wrap="none" rtlCol="0">
            <a:spAutoFit/>
          </a:bodyPr>
          <a:lstStyle/>
          <a:p>
            <a:r>
              <a:rPr lang="en-GB" sz="2700" b="1" dirty="0"/>
              <a:t>Week 10 – answers</a:t>
            </a:r>
          </a:p>
          <a:p>
            <a:endParaRPr lang="en-GB" sz="2700" b="1" dirty="0"/>
          </a:p>
        </p:txBody>
      </p:sp>
      <p:sp>
        <p:nvSpPr>
          <p:cNvPr id="8" name="Rectangle 13"/>
          <p:cNvSpPr>
            <a:spLocks noChangeArrowheads="1"/>
          </p:cNvSpPr>
          <p:nvPr/>
        </p:nvSpPr>
        <p:spPr bwMode="auto">
          <a:xfrm>
            <a:off x="1967696" y="1387515"/>
            <a:ext cx="7789762"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a:t>
            </a:r>
            <a:r>
              <a:rPr lang="en-GB" sz="2200" dirty="0"/>
              <a:t>Draw lines to match the underlined part of each sentence with its </a:t>
            </a:r>
            <a:r>
              <a:rPr lang="en-GB" sz="2200" b="1" dirty="0"/>
              <a:t>grammatical term</a:t>
            </a:r>
            <a:r>
              <a:rPr lang="en-GB" sz="2200" dirty="0"/>
              <a:t>.</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grpSp>
        <p:nvGrpSpPr>
          <p:cNvPr id="27" name="Group 26"/>
          <p:cNvGrpSpPr/>
          <p:nvPr/>
        </p:nvGrpSpPr>
        <p:grpSpPr>
          <a:xfrm>
            <a:off x="1093069" y="2377744"/>
            <a:ext cx="10053351" cy="3787559"/>
            <a:chOff x="6421539" y="2500618"/>
            <a:chExt cx="7796220" cy="3787559"/>
          </a:xfrm>
        </p:grpSpPr>
        <p:grpSp>
          <p:nvGrpSpPr>
            <p:cNvPr id="16" name="Group 15"/>
            <p:cNvGrpSpPr/>
            <p:nvPr/>
          </p:nvGrpSpPr>
          <p:grpSpPr>
            <a:xfrm>
              <a:off x="6421539" y="2500618"/>
              <a:ext cx="7609260" cy="3070168"/>
              <a:chOff x="-512431" y="-179801"/>
              <a:chExt cx="3772915" cy="1670935"/>
            </a:xfrm>
          </p:grpSpPr>
          <p:sp>
            <p:nvSpPr>
              <p:cNvPr id="17" name="Rectangle 16"/>
              <p:cNvSpPr/>
              <p:nvPr/>
            </p:nvSpPr>
            <p:spPr>
              <a:xfrm>
                <a:off x="-512431" y="-179801"/>
                <a:ext cx="2330164"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1) </a:t>
                </a:r>
                <a:r>
                  <a:rPr lang="en-GB" sz="2200" dirty="0"/>
                  <a:t>I took my dog </a:t>
                </a:r>
                <a:r>
                  <a:rPr lang="en-GB" sz="2200" u="sng" dirty="0"/>
                  <a:t>to the vet</a:t>
                </a:r>
                <a:r>
                  <a:rPr lang="en-GB" sz="2200" dirty="0"/>
                  <a:t>.</a:t>
                </a:r>
              </a:p>
            </p:txBody>
          </p:sp>
          <p:sp>
            <p:nvSpPr>
              <p:cNvPr id="18" name="Rectangle 17"/>
              <p:cNvSpPr/>
              <p:nvPr/>
            </p:nvSpPr>
            <p:spPr>
              <a:xfrm>
                <a:off x="-507000" y="259587"/>
                <a:ext cx="2324733"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2)</a:t>
                </a:r>
                <a:r>
                  <a:rPr lang="en-GB" sz="2200" dirty="0"/>
                  <a:t> I learn judo at the club </a:t>
                </a:r>
                <a:r>
                  <a:rPr lang="en-GB" sz="2200" u="sng" dirty="0"/>
                  <a:t>that is in the high street</a:t>
                </a:r>
                <a:r>
                  <a:rPr lang="en-GB" sz="2200" dirty="0"/>
                  <a:t>.</a:t>
                </a:r>
              </a:p>
            </p:txBody>
          </p:sp>
          <p:sp>
            <p:nvSpPr>
              <p:cNvPr id="19" name="Rectangle 18"/>
              <p:cNvSpPr/>
              <p:nvPr/>
            </p:nvSpPr>
            <p:spPr>
              <a:xfrm>
                <a:off x="-507001" y="704167"/>
                <a:ext cx="2324733"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3) </a:t>
                </a:r>
                <a:r>
                  <a:rPr lang="en-GB" sz="2200" dirty="0"/>
                  <a:t>The </a:t>
                </a:r>
                <a:r>
                  <a:rPr lang="en-GB" sz="2200" u="sng" dirty="0"/>
                  <a:t>yellow racket with the broken string</a:t>
                </a:r>
                <a:r>
                  <a:rPr lang="en-GB" sz="2200" dirty="0"/>
                  <a:t> is mine.</a:t>
                </a:r>
              </a:p>
            </p:txBody>
          </p:sp>
          <p:sp>
            <p:nvSpPr>
              <p:cNvPr id="29" name="Rectangle 28"/>
              <p:cNvSpPr/>
              <p:nvPr/>
            </p:nvSpPr>
            <p:spPr>
              <a:xfrm>
                <a:off x="2423013" y="-179801"/>
                <a:ext cx="831174"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an adverbial</a:t>
                </a:r>
              </a:p>
            </p:txBody>
          </p:sp>
          <p:sp>
            <p:nvSpPr>
              <p:cNvPr id="30" name="Rectangle 29"/>
              <p:cNvSpPr/>
              <p:nvPr/>
            </p:nvSpPr>
            <p:spPr>
              <a:xfrm>
                <a:off x="2423013" y="258015"/>
                <a:ext cx="837471"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a noun phrase</a:t>
                </a:r>
              </a:p>
            </p:txBody>
          </p:sp>
          <p:sp>
            <p:nvSpPr>
              <p:cNvPr id="31" name="Rectangle 30"/>
              <p:cNvSpPr/>
              <p:nvPr/>
            </p:nvSpPr>
            <p:spPr>
              <a:xfrm>
                <a:off x="2422149" y="704167"/>
                <a:ext cx="837471"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dirty="0"/>
              </a:p>
              <a:p>
                <a:pPr algn="ctr"/>
                <a:r>
                  <a:rPr lang="en-GB" sz="2200" dirty="0"/>
                  <a:t>a main clause</a:t>
                </a:r>
              </a:p>
              <a:p>
                <a:pPr algn="ctr"/>
                <a:endParaRPr lang="en-GB" sz="2200" b="1" dirty="0"/>
              </a:p>
            </p:txBody>
          </p:sp>
          <p:sp>
            <p:nvSpPr>
              <p:cNvPr id="35" name="Rectangle 34"/>
              <p:cNvSpPr/>
              <p:nvPr/>
            </p:nvSpPr>
            <p:spPr>
              <a:xfrm>
                <a:off x="-507000" y="1167093"/>
                <a:ext cx="232473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4) </a:t>
                </a:r>
                <a:r>
                  <a:rPr lang="en-GB" sz="2200" dirty="0"/>
                  <a:t>Once the eggs are cooked, </a:t>
                </a:r>
                <a:r>
                  <a:rPr lang="en-GB" sz="2200" u="sng" dirty="0"/>
                  <a:t>we can have dinner</a:t>
                </a:r>
                <a:r>
                  <a:rPr lang="en-GB" sz="2200" dirty="0"/>
                  <a:t>.</a:t>
                </a:r>
              </a:p>
            </p:txBody>
          </p:sp>
          <p:sp>
            <p:nvSpPr>
              <p:cNvPr id="36" name="Rectangle 35"/>
              <p:cNvSpPr/>
              <p:nvPr/>
            </p:nvSpPr>
            <p:spPr>
              <a:xfrm>
                <a:off x="2422149" y="1167093"/>
                <a:ext cx="83747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a relative clause</a:t>
                </a:r>
              </a:p>
            </p:txBody>
          </p:sp>
        </p:grpSp>
        <p:sp>
          <p:nvSpPr>
            <p:cNvPr id="24" name="Rectangle 23"/>
            <p:cNvSpPr/>
            <p:nvPr/>
          </p:nvSpPr>
          <p:spPr>
            <a:xfrm>
              <a:off x="13133026" y="5518736"/>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37" name="Rectangle 13"/>
          <p:cNvSpPr>
            <a:spLocks noChangeArrowheads="1"/>
          </p:cNvSpPr>
          <p:nvPr/>
        </p:nvSpPr>
        <p:spPr bwMode="auto">
          <a:xfrm>
            <a:off x="1524000" y="6141196"/>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to, at, in, with</a:t>
            </a:r>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22" name="Picture 21">
            <a:extLst>
              <a:ext uri="{FF2B5EF4-FFF2-40B4-BE49-F238E27FC236}">
                <a16:creationId xmlns:a16="http://schemas.microsoft.com/office/drawing/2014/main" id="{758AE3AF-9B55-114B-BFA0-2CF817E3626F}"/>
              </a:ext>
            </a:extLst>
          </p:cNvPr>
          <p:cNvPicPr>
            <a:picLocks noChangeAspect="1"/>
          </p:cNvPicPr>
          <p:nvPr/>
        </p:nvPicPr>
        <p:blipFill>
          <a:blip r:embed="rId2"/>
          <a:stretch>
            <a:fillRect/>
          </a:stretch>
        </p:blipFill>
        <p:spPr>
          <a:xfrm>
            <a:off x="10668000" y="470599"/>
            <a:ext cx="1234846" cy="826857"/>
          </a:xfrm>
          <a:prstGeom prst="rect">
            <a:avLst/>
          </a:prstGeom>
        </p:spPr>
      </p:pic>
      <p:cxnSp>
        <p:nvCxnSpPr>
          <p:cNvPr id="3" name="Straight Connector 2">
            <a:extLst>
              <a:ext uri="{FF2B5EF4-FFF2-40B4-BE49-F238E27FC236}">
                <a16:creationId xmlns:a16="http://schemas.microsoft.com/office/drawing/2014/main" id="{43D93D98-EB23-4159-AED7-895C6761DFF0}"/>
              </a:ext>
            </a:extLst>
          </p:cNvPr>
          <p:cNvCxnSpPr/>
          <p:nvPr/>
        </p:nvCxnSpPr>
        <p:spPr>
          <a:xfrm>
            <a:off x="7153150" y="2685327"/>
            <a:ext cx="157191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3959020-25B1-4463-956D-BD08DA770C77}"/>
              </a:ext>
            </a:extLst>
          </p:cNvPr>
          <p:cNvCxnSpPr>
            <a:cxnSpLocks/>
            <a:endCxn id="36" idx="1"/>
          </p:cNvCxnSpPr>
          <p:nvPr/>
        </p:nvCxnSpPr>
        <p:spPr>
          <a:xfrm>
            <a:off x="7153150" y="3465654"/>
            <a:ext cx="1571915" cy="16845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C2C509D-1F02-4790-B09F-E0CE0A084B89}"/>
              </a:ext>
            </a:extLst>
          </p:cNvPr>
          <p:cNvCxnSpPr>
            <a:cxnSpLocks/>
            <a:endCxn id="30" idx="1"/>
          </p:cNvCxnSpPr>
          <p:nvPr/>
        </p:nvCxnSpPr>
        <p:spPr>
          <a:xfrm flipV="1">
            <a:off x="7153150" y="3479881"/>
            <a:ext cx="1574162" cy="81625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C0857A9B-241F-4189-8F85-95A5D1D55487}"/>
              </a:ext>
            </a:extLst>
          </p:cNvPr>
          <p:cNvCxnSpPr>
            <a:cxnSpLocks/>
            <a:endCxn id="31" idx="1"/>
          </p:cNvCxnSpPr>
          <p:nvPr/>
        </p:nvCxnSpPr>
        <p:spPr>
          <a:xfrm flipV="1">
            <a:off x="7153150" y="4299639"/>
            <a:ext cx="1571915" cy="85057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26" name="Picture 25">
            <a:extLst>
              <a:ext uri="{FF2B5EF4-FFF2-40B4-BE49-F238E27FC236}">
                <a16:creationId xmlns:a16="http://schemas.microsoft.com/office/drawing/2014/main" id="{EB20B33C-BBE3-4AFD-97AE-764F91EBD4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2815892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3156442" cy="507831"/>
          </a:xfrm>
          <a:prstGeom prst="rect">
            <a:avLst/>
          </a:prstGeom>
          <a:noFill/>
        </p:spPr>
        <p:txBody>
          <a:bodyPr wrap="none" rtlCol="0">
            <a:spAutoFit/>
          </a:bodyPr>
          <a:lstStyle/>
          <a:p>
            <a:r>
              <a:rPr lang="en-GB" sz="2700" b="1" dirty="0"/>
              <a:t>Week 10 – questions</a:t>
            </a:r>
          </a:p>
        </p:txBody>
      </p:sp>
      <p:sp>
        <p:nvSpPr>
          <p:cNvPr id="23" name="Rectangle 13"/>
          <p:cNvSpPr>
            <a:spLocks noChangeArrowheads="1"/>
          </p:cNvSpPr>
          <p:nvPr/>
        </p:nvSpPr>
        <p:spPr bwMode="auto">
          <a:xfrm>
            <a:off x="1662568" y="6196411"/>
            <a:ext cx="878497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Rewrite the sentence above in the passive.</a:t>
            </a:r>
            <a:endParaRPr lang="en-GB" altLang="en-US" sz="2200" i="1" dirty="0"/>
          </a:p>
          <a:p>
            <a:pPr eaLnBrk="0" fontAlgn="base" hangingPunct="0">
              <a:spcBef>
                <a:spcPct val="0"/>
              </a:spcBef>
              <a:spcAft>
                <a:spcPct val="0"/>
              </a:spcAft>
            </a:pPr>
            <a:endParaRPr lang="en-GB" altLang="en-US" sz="2200" i="1" dirty="0"/>
          </a:p>
        </p:txBody>
      </p:sp>
      <p:sp>
        <p:nvSpPr>
          <p:cNvPr id="25" name="Rectangle 13">
            <a:extLst>
              <a:ext uri="{FF2B5EF4-FFF2-40B4-BE49-F238E27FC236}">
                <a16:creationId xmlns:a16="http://schemas.microsoft.com/office/drawing/2014/main" id="{617ACDA7-1DA6-4144-93B5-95C2847B65EF}"/>
              </a:ext>
            </a:extLst>
          </p:cNvPr>
          <p:cNvSpPr>
            <a:spLocks noChangeArrowheads="1"/>
          </p:cNvSpPr>
          <p:nvPr/>
        </p:nvSpPr>
        <p:spPr bwMode="auto">
          <a:xfrm>
            <a:off x="1956683" y="1515978"/>
            <a:ext cx="7525413"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Which sentence is punctuated correctly?</a:t>
            </a: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grpSp>
        <p:nvGrpSpPr>
          <p:cNvPr id="26" name="Group 25">
            <a:extLst>
              <a:ext uri="{FF2B5EF4-FFF2-40B4-BE49-F238E27FC236}">
                <a16:creationId xmlns:a16="http://schemas.microsoft.com/office/drawing/2014/main" id="{D28F3A82-BA1E-4FB4-8C64-4B1F60EF6314}"/>
              </a:ext>
            </a:extLst>
          </p:cNvPr>
          <p:cNvGrpSpPr/>
          <p:nvPr/>
        </p:nvGrpSpPr>
        <p:grpSpPr>
          <a:xfrm>
            <a:off x="8493990" y="2356695"/>
            <a:ext cx="1143262" cy="3754663"/>
            <a:chOff x="7110309" y="2132856"/>
            <a:chExt cx="1143262" cy="3754663"/>
          </a:xfrm>
        </p:grpSpPr>
        <p:grpSp>
          <p:nvGrpSpPr>
            <p:cNvPr id="27" name="Group 26">
              <a:extLst>
                <a:ext uri="{FF2B5EF4-FFF2-40B4-BE49-F238E27FC236}">
                  <a16:creationId xmlns:a16="http://schemas.microsoft.com/office/drawing/2014/main" id="{95E4CBF8-E045-4080-940E-EF1F51B840AE}"/>
                </a:ext>
              </a:extLst>
            </p:cNvPr>
            <p:cNvGrpSpPr/>
            <p:nvPr/>
          </p:nvGrpSpPr>
          <p:grpSpPr>
            <a:xfrm>
              <a:off x="7110309" y="2132856"/>
              <a:ext cx="1143262" cy="2966718"/>
              <a:chOff x="7110309" y="2132856"/>
              <a:chExt cx="1143262" cy="2966718"/>
            </a:xfrm>
          </p:grpSpPr>
          <p:grpSp>
            <p:nvGrpSpPr>
              <p:cNvPr id="29" name="Group 28">
                <a:extLst>
                  <a:ext uri="{FF2B5EF4-FFF2-40B4-BE49-F238E27FC236}">
                    <a16:creationId xmlns:a16="http://schemas.microsoft.com/office/drawing/2014/main" id="{57A5508D-BFA0-4C31-BE78-AEF12A047879}"/>
                  </a:ext>
                </a:extLst>
              </p:cNvPr>
              <p:cNvGrpSpPr/>
              <p:nvPr/>
            </p:nvGrpSpPr>
            <p:grpSpPr>
              <a:xfrm>
                <a:off x="7455015" y="2703983"/>
                <a:ext cx="443007" cy="2395591"/>
                <a:chOff x="0" y="-69120"/>
                <a:chExt cx="219657" cy="1303797"/>
              </a:xfrm>
            </p:grpSpPr>
            <p:sp>
              <p:nvSpPr>
                <p:cNvPr id="31" name="Rectangle 30">
                  <a:extLst>
                    <a:ext uri="{FF2B5EF4-FFF2-40B4-BE49-F238E27FC236}">
                      <a16:creationId xmlns:a16="http://schemas.microsoft.com/office/drawing/2014/main" id="{C4467A87-6C64-4E5F-8EEF-7E6DC419557B}"/>
                    </a:ext>
                  </a:extLst>
                </p:cNvPr>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1</a:t>
                  </a:r>
                </a:p>
              </p:txBody>
            </p:sp>
            <p:sp>
              <p:nvSpPr>
                <p:cNvPr id="32" name="Rectangle 31">
                  <a:extLst>
                    <a:ext uri="{FF2B5EF4-FFF2-40B4-BE49-F238E27FC236}">
                      <a16:creationId xmlns:a16="http://schemas.microsoft.com/office/drawing/2014/main" id="{269C53BE-E39B-4ACA-B153-021773B61812}"/>
                    </a:ext>
                  </a:extLst>
                </p:cNvPr>
                <p:cNvSpPr/>
                <p:nvPr/>
              </p:nvSpPr>
              <p:spPr>
                <a:xfrm>
                  <a:off x="6297" y="289291"/>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2</a:t>
                  </a:r>
                </a:p>
              </p:txBody>
            </p:sp>
            <p:sp>
              <p:nvSpPr>
                <p:cNvPr id="33" name="Rectangle 32">
                  <a:extLst>
                    <a:ext uri="{FF2B5EF4-FFF2-40B4-BE49-F238E27FC236}">
                      <a16:creationId xmlns:a16="http://schemas.microsoft.com/office/drawing/2014/main" id="{E9FE1936-E594-47C2-B084-5D82974DB98A}"/>
                    </a:ext>
                  </a:extLst>
                </p:cNvPr>
                <p:cNvSpPr/>
                <p:nvPr/>
              </p:nvSpPr>
              <p:spPr>
                <a:xfrm>
                  <a:off x="5434" y="657063"/>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3</a:t>
                  </a:r>
                </a:p>
              </p:txBody>
            </p:sp>
            <p:sp>
              <p:nvSpPr>
                <p:cNvPr id="34" name="Rectangle 33">
                  <a:extLst>
                    <a:ext uri="{FF2B5EF4-FFF2-40B4-BE49-F238E27FC236}">
                      <a16:creationId xmlns:a16="http://schemas.microsoft.com/office/drawing/2014/main" id="{4E082DF8-2881-4C6A-AC4D-78C0E7769213}"/>
                    </a:ext>
                  </a:extLst>
                </p:cNvPr>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4</a:t>
                  </a:r>
                </a:p>
              </p:txBody>
            </p:sp>
          </p:grpSp>
          <p:sp>
            <p:nvSpPr>
              <p:cNvPr id="30" name="Rectangle 29">
                <a:extLst>
                  <a:ext uri="{FF2B5EF4-FFF2-40B4-BE49-F238E27FC236}">
                    <a16:creationId xmlns:a16="http://schemas.microsoft.com/office/drawing/2014/main" id="{F70BB645-EAD0-41E2-A6B6-A9E7ADE5282A}"/>
                  </a:ext>
                </a:extLst>
              </p:cNvPr>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28" name="Rectangle 27">
              <a:extLst>
                <a:ext uri="{FF2B5EF4-FFF2-40B4-BE49-F238E27FC236}">
                  <a16:creationId xmlns:a16="http://schemas.microsoft.com/office/drawing/2014/main" id="{F9824837-2893-41F5-B273-9AA1FA5FBC69}"/>
                </a:ext>
              </a:extLst>
            </p:cNvPr>
            <p:cNvSpPr/>
            <p:nvPr/>
          </p:nvSpPr>
          <p:spPr>
            <a:xfrm>
              <a:off x="7138760" y="5118078"/>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35" name="Rectangle 14">
            <a:extLst>
              <a:ext uri="{FF2B5EF4-FFF2-40B4-BE49-F238E27FC236}">
                <a16:creationId xmlns:a16="http://schemas.microsoft.com/office/drawing/2014/main" id="{6947A269-05B5-4D6F-A20B-88A6DFB6503D}"/>
              </a:ext>
            </a:extLst>
          </p:cNvPr>
          <p:cNvSpPr>
            <a:spLocks noChangeArrowheads="1"/>
          </p:cNvSpPr>
          <p:nvPr/>
        </p:nvSpPr>
        <p:spPr bwMode="auto">
          <a:xfrm>
            <a:off x="1093069" y="2902783"/>
            <a:ext cx="5944339" cy="246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Sadly, for us the wind and rain ruined our day.</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Sadly for us, the wind, and rain ruined our day.</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Sadly for us, the wind and rain ruined our day.</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Sadly for us the wind, and rain ruined our day.</a:t>
            </a:r>
          </a:p>
        </p:txBody>
      </p:sp>
      <p:pic>
        <p:nvPicPr>
          <p:cNvPr id="17" name="Picture 16">
            <a:extLst>
              <a:ext uri="{FF2B5EF4-FFF2-40B4-BE49-F238E27FC236}">
                <a16:creationId xmlns:a16="http://schemas.microsoft.com/office/drawing/2014/main" id="{745F9429-A6D7-7048-BBFA-9B0029749301}"/>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8" name="Picture 17">
            <a:extLst>
              <a:ext uri="{FF2B5EF4-FFF2-40B4-BE49-F238E27FC236}">
                <a16:creationId xmlns:a16="http://schemas.microsoft.com/office/drawing/2014/main" id="{710CA267-63FF-475D-9465-BDCF9409B59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8618105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41767" cy="507831"/>
          </a:xfrm>
          <a:prstGeom prst="rect">
            <a:avLst/>
          </a:prstGeom>
          <a:noFill/>
        </p:spPr>
        <p:txBody>
          <a:bodyPr wrap="none" rtlCol="0">
            <a:spAutoFit/>
          </a:bodyPr>
          <a:lstStyle/>
          <a:p>
            <a:r>
              <a:rPr lang="en-GB" sz="2700" b="1" dirty="0"/>
              <a:t>Week 10 – answers</a:t>
            </a:r>
          </a:p>
        </p:txBody>
      </p:sp>
      <p:sp>
        <p:nvSpPr>
          <p:cNvPr id="23" name="Rectangle 13"/>
          <p:cNvSpPr>
            <a:spLocks noChangeArrowheads="1"/>
          </p:cNvSpPr>
          <p:nvPr/>
        </p:nvSpPr>
        <p:spPr bwMode="auto">
          <a:xfrm>
            <a:off x="1703512" y="6291482"/>
            <a:ext cx="878497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Sadly for us, our day was ruined by the wind and rain.</a:t>
            </a:r>
            <a:endParaRPr lang="en-GB" altLang="en-US" sz="2200" i="1" dirty="0"/>
          </a:p>
          <a:p>
            <a:pPr eaLnBrk="0" fontAlgn="base" hangingPunct="0">
              <a:spcBef>
                <a:spcPct val="0"/>
              </a:spcBef>
              <a:spcAft>
                <a:spcPct val="0"/>
              </a:spcAft>
            </a:pPr>
            <a:endParaRPr lang="en-GB" altLang="en-US" sz="2200" i="1" dirty="0"/>
          </a:p>
        </p:txBody>
      </p:sp>
      <p:sp>
        <p:nvSpPr>
          <p:cNvPr id="25" name="Rectangle 13">
            <a:extLst>
              <a:ext uri="{FF2B5EF4-FFF2-40B4-BE49-F238E27FC236}">
                <a16:creationId xmlns:a16="http://schemas.microsoft.com/office/drawing/2014/main" id="{617ACDA7-1DA6-4144-93B5-95C2847B65EF}"/>
              </a:ext>
            </a:extLst>
          </p:cNvPr>
          <p:cNvSpPr>
            <a:spLocks noChangeArrowheads="1"/>
          </p:cNvSpPr>
          <p:nvPr/>
        </p:nvSpPr>
        <p:spPr bwMode="auto">
          <a:xfrm>
            <a:off x="1956683" y="1515978"/>
            <a:ext cx="7525413"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Which sentence is punctuated correctly?</a:t>
            </a: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grpSp>
        <p:nvGrpSpPr>
          <p:cNvPr id="26" name="Group 25">
            <a:extLst>
              <a:ext uri="{FF2B5EF4-FFF2-40B4-BE49-F238E27FC236}">
                <a16:creationId xmlns:a16="http://schemas.microsoft.com/office/drawing/2014/main" id="{D28F3A82-BA1E-4FB4-8C64-4B1F60EF6314}"/>
              </a:ext>
            </a:extLst>
          </p:cNvPr>
          <p:cNvGrpSpPr/>
          <p:nvPr/>
        </p:nvGrpSpPr>
        <p:grpSpPr>
          <a:xfrm>
            <a:off x="8493990" y="2356695"/>
            <a:ext cx="1143262" cy="3754663"/>
            <a:chOff x="7110309" y="2132856"/>
            <a:chExt cx="1143262" cy="3754663"/>
          </a:xfrm>
        </p:grpSpPr>
        <p:grpSp>
          <p:nvGrpSpPr>
            <p:cNvPr id="27" name="Group 26">
              <a:extLst>
                <a:ext uri="{FF2B5EF4-FFF2-40B4-BE49-F238E27FC236}">
                  <a16:creationId xmlns:a16="http://schemas.microsoft.com/office/drawing/2014/main" id="{95E4CBF8-E045-4080-940E-EF1F51B840AE}"/>
                </a:ext>
              </a:extLst>
            </p:cNvPr>
            <p:cNvGrpSpPr/>
            <p:nvPr/>
          </p:nvGrpSpPr>
          <p:grpSpPr>
            <a:xfrm>
              <a:off x="7110309" y="2132856"/>
              <a:ext cx="1143262" cy="2966718"/>
              <a:chOff x="7110309" y="2132856"/>
              <a:chExt cx="1143262" cy="2966718"/>
            </a:xfrm>
          </p:grpSpPr>
          <p:grpSp>
            <p:nvGrpSpPr>
              <p:cNvPr id="29" name="Group 28">
                <a:extLst>
                  <a:ext uri="{FF2B5EF4-FFF2-40B4-BE49-F238E27FC236}">
                    <a16:creationId xmlns:a16="http://schemas.microsoft.com/office/drawing/2014/main" id="{57A5508D-BFA0-4C31-BE78-AEF12A047879}"/>
                  </a:ext>
                </a:extLst>
              </p:cNvPr>
              <p:cNvGrpSpPr/>
              <p:nvPr/>
            </p:nvGrpSpPr>
            <p:grpSpPr>
              <a:xfrm>
                <a:off x="7455015" y="2703983"/>
                <a:ext cx="443007" cy="2395591"/>
                <a:chOff x="0" y="-69120"/>
                <a:chExt cx="219657" cy="1303797"/>
              </a:xfrm>
            </p:grpSpPr>
            <p:sp>
              <p:nvSpPr>
                <p:cNvPr id="31" name="Rectangle 30">
                  <a:extLst>
                    <a:ext uri="{FF2B5EF4-FFF2-40B4-BE49-F238E27FC236}">
                      <a16:creationId xmlns:a16="http://schemas.microsoft.com/office/drawing/2014/main" id="{C4467A87-6C64-4E5F-8EEF-7E6DC419557B}"/>
                    </a:ext>
                  </a:extLst>
                </p:cNvPr>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32" name="Rectangle 31">
                  <a:extLst>
                    <a:ext uri="{FF2B5EF4-FFF2-40B4-BE49-F238E27FC236}">
                      <a16:creationId xmlns:a16="http://schemas.microsoft.com/office/drawing/2014/main" id="{269C53BE-E39B-4ACA-B153-021773B61812}"/>
                    </a:ext>
                  </a:extLst>
                </p:cNvPr>
                <p:cNvSpPr/>
                <p:nvPr/>
              </p:nvSpPr>
              <p:spPr>
                <a:xfrm>
                  <a:off x="6297" y="289291"/>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33" name="Rectangle 32">
                  <a:extLst>
                    <a:ext uri="{FF2B5EF4-FFF2-40B4-BE49-F238E27FC236}">
                      <a16:creationId xmlns:a16="http://schemas.microsoft.com/office/drawing/2014/main" id="{E9FE1936-E594-47C2-B084-5D82974DB98A}"/>
                    </a:ext>
                  </a:extLst>
                </p:cNvPr>
                <p:cNvSpPr/>
                <p:nvPr/>
              </p:nvSpPr>
              <p:spPr>
                <a:xfrm>
                  <a:off x="5434" y="657063"/>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sym typeface="Wingdings" panose="05000000000000000000" pitchFamily="2" charset="2"/>
                    </a:rPr>
                    <a:t></a:t>
                  </a:r>
                  <a:endParaRPr lang="en-GB" sz="2200" b="1" dirty="0"/>
                </a:p>
              </p:txBody>
            </p:sp>
            <p:sp>
              <p:nvSpPr>
                <p:cNvPr id="34" name="Rectangle 33">
                  <a:extLst>
                    <a:ext uri="{FF2B5EF4-FFF2-40B4-BE49-F238E27FC236}">
                      <a16:creationId xmlns:a16="http://schemas.microsoft.com/office/drawing/2014/main" id="{4E082DF8-2881-4C6A-AC4D-78C0E7769213}"/>
                    </a:ext>
                  </a:extLst>
                </p:cNvPr>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grpSp>
          <p:sp>
            <p:nvSpPr>
              <p:cNvPr id="30" name="Rectangle 29">
                <a:extLst>
                  <a:ext uri="{FF2B5EF4-FFF2-40B4-BE49-F238E27FC236}">
                    <a16:creationId xmlns:a16="http://schemas.microsoft.com/office/drawing/2014/main" id="{F70BB645-EAD0-41E2-A6B6-A9E7ADE5282A}"/>
                  </a:ext>
                </a:extLst>
              </p:cNvPr>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28" name="Rectangle 27">
              <a:extLst>
                <a:ext uri="{FF2B5EF4-FFF2-40B4-BE49-F238E27FC236}">
                  <a16:creationId xmlns:a16="http://schemas.microsoft.com/office/drawing/2014/main" id="{F9824837-2893-41F5-B273-9AA1FA5FBC69}"/>
                </a:ext>
              </a:extLst>
            </p:cNvPr>
            <p:cNvSpPr/>
            <p:nvPr/>
          </p:nvSpPr>
          <p:spPr>
            <a:xfrm>
              <a:off x="7138760" y="5118078"/>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35" name="Rectangle 14">
            <a:extLst>
              <a:ext uri="{FF2B5EF4-FFF2-40B4-BE49-F238E27FC236}">
                <a16:creationId xmlns:a16="http://schemas.microsoft.com/office/drawing/2014/main" id="{6947A269-05B5-4D6F-A20B-88A6DFB6503D}"/>
              </a:ext>
            </a:extLst>
          </p:cNvPr>
          <p:cNvSpPr>
            <a:spLocks noChangeArrowheads="1"/>
          </p:cNvSpPr>
          <p:nvPr/>
        </p:nvSpPr>
        <p:spPr bwMode="auto">
          <a:xfrm>
            <a:off x="1093069" y="2902783"/>
            <a:ext cx="5944339" cy="246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Sadly, for us the wind and rain ruined our day.</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Sadly for us, the wind, and rain ruined our day.</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Sadly for us, the wind and rain ruined our day.</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Sadly for us the wind, and rain ruined our day.</a:t>
            </a:r>
          </a:p>
        </p:txBody>
      </p:sp>
      <p:pic>
        <p:nvPicPr>
          <p:cNvPr id="17" name="Picture 16">
            <a:extLst>
              <a:ext uri="{FF2B5EF4-FFF2-40B4-BE49-F238E27FC236}">
                <a16:creationId xmlns:a16="http://schemas.microsoft.com/office/drawing/2014/main" id="{745F9429-A6D7-7048-BBFA-9B0029749301}"/>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8" name="Picture 17">
            <a:extLst>
              <a:ext uri="{FF2B5EF4-FFF2-40B4-BE49-F238E27FC236}">
                <a16:creationId xmlns:a16="http://schemas.microsoft.com/office/drawing/2014/main" id="{361A3A24-3D6C-4840-BB8D-F0B761EA174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83517595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3156442" cy="507831"/>
          </a:xfrm>
          <a:prstGeom prst="rect">
            <a:avLst/>
          </a:prstGeom>
          <a:noFill/>
        </p:spPr>
        <p:txBody>
          <a:bodyPr wrap="none" rtlCol="0">
            <a:spAutoFit/>
          </a:bodyPr>
          <a:lstStyle/>
          <a:p>
            <a:r>
              <a:rPr lang="en-GB" sz="2700" b="1" dirty="0"/>
              <a:t>Week 11 – questions</a:t>
            </a:r>
          </a:p>
        </p:txBody>
      </p:sp>
      <p:sp>
        <p:nvSpPr>
          <p:cNvPr id="23" name="Rectangle 13"/>
          <p:cNvSpPr>
            <a:spLocks noChangeArrowheads="1"/>
          </p:cNvSpPr>
          <p:nvPr/>
        </p:nvSpPr>
        <p:spPr bwMode="auto">
          <a:xfrm>
            <a:off x="1662568" y="6196411"/>
            <a:ext cx="878497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Identify the prepositional phrase in the sentence above.</a:t>
            </a:r>
            <a:endParaRPr lang="en-GB" altLang="en-US" sz="2200" i="1" dirty="0"/>
          </a:p>
          <a:p>
            <a:pPr eaLnBrk="0" fontAlgn="base" hangingPunct="0">
              <a:spcBef>
                <a:spcPct val="0"/>
              </a:spcBef>
              <a:spcAft>
                <a:spcPct val="0"/>
              </a:spcAft>
            </a:pPr>
            <a:endParaRPr lang="en-GB" altLang="en-US" sz="2200" i="1" dirty="0"/>
          </a:p>
        </p:txBody>
      </p:sp>
      <p:sp>
        <p:nvSpPr>
          <p:cNvPr id="11" name="Rectangle 13">
            <a:extLst>
              <a:ext uri="{FF2B5EF4-FFF2-40B4-BE49-F238E27FC236}">
                <a16:creationId xmlns:a16="http://schemas.microsoft.com/office/drawing/2014/main" id="{BF48D652-1A89-49EE-9B27-A3FB781D8863}"/>
              </a:ext>
            </a:extLst>
          </p:cNvPr>
          <p:cNvSpPr>
            <a:spLocks noChangeArrowheads="1"/>
          </p:cNvSpPr>
          <p:nvPr/>
        </p:nvSpPr>
        <p:spPr bwMode="auto">
          <a:xfrm>
            <a:off x="1808893" y="1580580"/>
            <a:ext cx="8122186"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Rewrite the reported speech below in </a:t>
            </a:r>
            <a:r>
              <a:rPr lang="en-GB" altLang="en-US" sz="2200" b="1" dirty="0">
                <a:ea typeface="Times New Roman" panose="02020603050405020304" pitchFamily="18" charset="0"/>
                <a:cs typeface="Calibri" panose="020F0502020204030204" pitchFamily="34" charset="0"/>
              </a:rPr>
              <a:t>direct speech</a:t>
            </a:r>
            <a:r>
              <a:rPr lang="en-GB" altLang="en-US" sz="2200" dirty="0">
                <a:ea typeface="Times New Roman" panose="02020603050405020304" pitchFamily="18" charset="0"/>
                <a:cs typeface="Calibri" panose="020F0502020204030204" pitchFamily="34" charset="0"/>
              </a:rPr>
              <a:t>.</a:t>
            </a: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Remember to punctuate your sentence correctly.</a:t>
            </a: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p:txBody>
      </p:sp>
      <p:sp>
        <p:nvSpPr>
          <p:cNvPr id="12" name="Rectangle 14">
            <a:extLst>
              <a:ext uri="{FF2B5EF4-FFF2-40B4-BE49-F238E27FC236}">
                <a16:creationId xmlns:a16="http://schemas.microsoft.com/office/drawing/2014/main" id="{1ED590FB-05C1-440A-B63B-9061C5B61501}"/>
              </a:ext>
            </a:extLst>
          </p:cNvPr>
          <p:cNvSpPr>
            <a:spLocks noChangeArrowheads="1"/>
          </p:cNvSpPr>
          <p:nvPr/>
        </p:nvSpPr>
        <p:spPr bwMode="auto">
          <a:xfrm>
            <a:off x="1598806" y="2938319"/>
            <a:ext cx="8994388"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eyewitness explained that he was shocked to see so many cows on the motorway.</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_______________________________________________________________</a:t>
            </a:r>
          </a:p>
        </p:txBody>
      </p:sp>
      <p:sp>
        <p:nvSpPr>
          <p:cNvPr id="13" name="Rectangle 12">
            <a:extLst>
              <a:ext uri="{FF2B5EF4-FFF2-40B4-BE49-F238E27FC236}">
                <a16:creationId xmlns:a16="http://schemas.microsoft.com/office/drawing/2014/main" id="{E91CFB97-11B1-4DD4-A796-25DD42A0E3F7}"/>
              </a:ext>
            </a:extLst>
          </p:cNvPr>
          <p:cNvSpPr/>
          <p:nvPr/>
        </p:nvSpPr>
        <p:spPr>
          <a:xfrm>
            <a:off x="8616281" y="515719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4" name="Picture 13">
            <a:extLst>
              <a:ext uri="{FF2B5EF4-FFF2-40B4-BE49-F238E27FC236}">
                <a16:creationId xmlns:a16="http://schemas.microsoft.com/office/drawing/2014/main" id="{09248E8E-AA34-7243-BB38-049FFF68B0B4}"/>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8E5F906A-0E4C-41BE-A426-3E5CB347B9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72555340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41767" cy="507831"/>
          </a:xfrm>
          <a:prstGeom prst="rect">
            <a:avLst/>
          </a:prstGeom>
          <a:noFill/>
        </p:spPr>
        <p:txBody>
          <a:bodyPr wrap="none" rtlCol="0">
            <a:spAutoFit/>
          </a:bodyPr>
          <a:lstStyle/>
          <a:p>
            <a:r>
              <a:rPr lang="en-GB" sz="2700" b="1" dirty="0"/>
              <a:t>Week 11 – answers</a:t>
            </a:r>
          </a:p>
        </p:txBody>
      </p:sp>
      <p:sp>
        <p:nvSpPr>
          <p:cNvPr id="23" name="Rectangle 13"/>
          <p:cNvSpPr>
            <a:spLocks noChangeArrowheads="1"/>
          </p:cNvSpPr>
          <p:nvPr/>
        </p:nvSpPr>
        <p:spPr bwMode="auto">
          <a:xfrm>
            <a:off x="1662568" y="6196411"/>
            <a:ext cx="878497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on the motorway</a:t>
            </a:r>
            <a:endParaRPr lang="en-GB" altLang="en-US" sz="2200" i="1" dirty="0"/>
          </a:p>
          <a:p>
            <a:pPr eaLnBrk="0" fontAlgn="base" hangingPunct="0">
              <a:spcBef>
                <a:spcPct val="0"/>
              </a:spcBef>
              <a:spcAft>
                <a:spcPct val="0"/>
              </a:spcAft>
            </a:pPr>
            <a:endParaRPr lang="en-GB" altLang="en-US" sz="2200" i="1" dirty="0"/>
          </a:p>
        </p:txBody>
      </p:sp>
      <p:sp>
        <p:nvSpPr>
          <p:cNvPr id="11" name="Rectangle 13">
            <a:extLst>
              <a:ext uri="{FF2B5EF4-FFF2-40B4-BE49-F238E27FC236}">
                <a16:creationId xmlns:a16="http://schemas.microsoft.com/office/drawing/2014/main" id="{BF48D652-1A89-49EE-9B27-A3FB781D8863}"/>
              </a:ext>
            </a:extLst>
          </p:cNvPr>
          <p:cNvSpPr>
            <a:spLocks noChangeArrowheads="1"/>
          </p:cNvSpPr>
          <p:nvPr/>
        </p:nvSpPr>
        <p:spPr bwMode="auto">
          <a:xfrm>
            <a:off x="1808893" y="1580580"/>
            <a:ext cx="8122186"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Rewrite the reported speech below in </a:t>
            </a:r>
            <a:r>
              <a:rPr lang="en-GB" altLang="en-US" sz="2200" b="1" dirty="0">
                <a:ea typeface="Times New Roman" panose="02020603050405020304" pitchFamily="18" charset="0"/>
                <a:cs typeface="Calibri" panose="020F0502020204030204" pitchFamily="34" charset="0"/>
              </a:rPr>
              <a:t>direct speech</a:t>
            </a:r>
            <a:r>
              <a:rPr lang="en-GB" altLang="en-US" sz="2200" dirty="0">
                <a:ea typeface="Times New Roman" panose="02020603050405020304" pitchFamily="18" charset="0"/>
                <a:cs typeface="Calibri" panose="020F0502020204030204" pitchFamily="34" charset="0"/>
              </a:rPr>
              <a:t>.</a:t>
            </a: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Remember to punctuate your sentence correctly.</a:t>
            </a: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p:txBody>
      </p:sp>
      <p:sp>
        <p:nvSpPr>
          <p:cNvPr id="12" name="Rectangle 14">
            <a:extLst>
              <a:ext uri="{FF2B5EF4-FFF2-40B4-BE49-F238E27FC236}">
                <a16:creationId xmlns:a16="http://schemas.microsoft.com/office/drawing/2014/main" id="{1ED590FB-05C1-440A-B63B-9061C5B61501}"/>
              </a:ext>
            </a:extLst>
          </p:cNvPr>
          <p:cNvSpPr>
            <a:spLocks noChangeArrowheads="1"/>
          </p:cNvSpPr>
          <p:nvPr/>
        </p:nvSpPr>
        <p:spPr bwMode="auto">
          <a:xfrm>
            <a:off x="1598806" y="2430488"/>
            <a:ext cx="8994388"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eyewitness explained that he was shocked to see so many cows on the motorway.</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b="1" dirty="0">
                <a:ea typeface="Times New Roman" panose="02020603050405020304" pitchFamily="18" charset="0"/>
                <a:cs typeface="Calibri" panose="020F0502020204030204" pitchFamily="34" charset="0"/>
              </a:rPr>
              <a:t>“I was shocked to see so many cows on the motorway,” explained the eyewitness.</a:t>
            </a:r>
          </a:p>
          <a:p>
            <a:pPr lvl="0" eaLnBrk="0" fontAlgn="base" hangingPunct="0">
              <a:spcBef>
                <a:spcPct val="0"/>
              </a:spcBef>
              <a:spcAft>
                <a:spcPct val="0"/>
              </a:spcAft>
            </a:pPr>
            <a:endParaRPr lang="en-GB" altLang="en-US" sz="2200" b="1"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b="1" dirty="0">
                <a:ea typeface="Times New Roman" panose="02020603050405020304" pitchFamily="18" charset="0"/>
                <a:cs typeface="Calibri" panose="020F0502020204030204" pitchFamily="34" charset="0"/>
              </a:rPr>
              <a:t>The eyewitness explained, “I was shocked to see so many cows on the motorway.”</a:t>
            </a:r>
          </a:p>
        </p:txBody>
      </p:sp>
      <p:sp>
        <p:nvSpPr>
          <p:cNvPr id="13" name="Rectangle 12">
            <a:extLst>
              <a:ext uri="{FF2B5EF4-FFF2-40B4-BE49-F238E27FC236}">
                <a16:creationId xmlns:a16="http://schemas.microsoft.com/office/drawing/2014/main" id="{E91CFB97-11B1-4DD4-A796-25DD42A0E3F7}"/>
              </a:ext>
            </a:extLst>
          </p:cNvPr>
          <p:cNvSpPr/>
          <p:nvPr/>
        </p:nvSpPr>
        <p:spPr>
          <a:xfrm>
            <a:off x="8616281" y="515719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4" name="Picture 13">
            <a:extLst>
              <a:ext uri="{FF2B5EF4-FFF2-40B4-BE49-F238E27FC236}">
                <a16:creationId xmlns:a16="http://schemas.microsoft.com/office/drawing/2014/main" id="{09248E8E-AA34-7243-BB38-049FFF68B0B4}"/>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777BE28B-05BF-4653-AC25-E90DF47958F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87279300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551440" y="666323"/>
            <a:ext cx="3156442" cy="507831"/>
          </a:xfrm>
          <a:prstGeom prst="rect">
            <a:avLst/>
          </a:prstGeom>
          <a:noFill/>
        </p:spPr>
        <p:txBody>
          <a:bodyPr wrap="none" rtlCol="0">
            <a:spAutoFit/>
          </a:bodyPr>
          <a:lstStyle/>
          <a:p>
            <a:r>
              <a:rPr lang="en-GB" sz="2700" b="1" dirty="0"/>
              <a:t>Week 11 – questions</a:t>
            </a:r>
          </a:p>
        </p:txBody>
      </p:sp>
      <p:sp>
        <p:nvSpPr>
          <p:cNvPr id="8" name="Rectangle 13"/>
          <p:cNvSpPr>
            <a:spLocks noChangeArrowheads="1"/>
          </p:cNvSpPr>
          <p:nvPr/>
        </p:nvSpPr>
        <p:spPr bwMode="auto">
          <a:xfrm>
            <a:off x="1662568" y="1602001"/>
            <a:ext cx="8380070"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Which verb is an </a:t>
            </a:r>
            <a:r>
              <a:rPr lang="en-GB" altLang="en-US" sz="2200" b="1" dirty="0">
                <a:ea typeface="Times New Roman" panose="02020603050405020304" pitchFamily="18" charset="0"/>
                <a:cs typeface="Calibri" panose="020F0502020204030204" pitchFamily="34" charset="0"/>
              </a:rPr>
              <a:t>antonym </a:t>
            </a:r>
            <a:r>
              <a:rPr lang="en-GB" altLang="en-US" sz="2200" dirty="0">
                <a:ea typeface="Times New Roman" panose="02020603050405020304" pitchFamily="18" charset="0"/>
                <a:cs typeface="Calibri" panose="020F0502020204030204" pitchFamily="34" charset="0"/>
              </a:rPr>
              <a:t>of the verb </a:t>
            </a:r>
            <a:r>
              <a:rPr lang="en-GB" altLang="en-US" sz="2200" u="sng" dirty="0">
                <a:ea typeface="Times New Roman" panose="02020603050405020304" pitchFamily="18" charset="0"/>
                <a:cs typeface="Calibri" panose="020F0502020204030204" pitchFamily="34" charset="0"/>
              </a:rPr>
              <a:t>succeed</a:t>
            </a:r>
            <a:r>
              <a:rPr lang="en-GB" altLang="en-US" sz="2200" dirty="0">
                <a:ea typeface="Times New Roman" panose="02020603050405020304" pitchFamily="18" charset="0"/>
                <a:cs typeface="Calibri" panose="020F0502020204030204" pitchFamily="34" charset="0"/>
              </a:rPr>
              <a:t>? </a:t>
            </a:r>
          </a:p>
          <a:p>
            <a:pPr marL="457200" indent="-457200" eaLnBrk="0" fontAlgn="base" hangingPunct="0">
              <a:spcBef>
                <a:spcPct val="0"/>
              </a:spcBef>
              <a:spcAft>
                <a:spcPct val="0"/>
              </a:spcAft>
              <a:buAutoNum type="arabicPeriod"/>
            </a:pPr>
            <a:endParaRPr lang="en-GB" altLang="en-US" sz="2200" dirty="0">
              <a:cs typeface="Calibri" panose="020F0502020204030204" pitchFamily="34" charset="0"/>
            </a:endParaRP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23" name="Rectangle 13"/>
          <p:cNvSpPr>
            <a:spLocks noChangeArrowheads="1"/>
          </p:cNvSpPr>
          <p:nvPr/>
        </p:nvSpPr>
        <p:spPr bwMode="auto">
          <a:xfrm>
            <a:off x="1516118" y="6251846"/>
            <a:ext cx="9159761"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Create a noun and an adjective derived from the verb </a:t>
            </a:r>
            <a:r>
              <a:rPr lang="en-GB" altLang="en-US" sz="2200" b="1" i="1" u="sng" dirty="0">
                <a:ea typeface="Times New Roman" panose="02020603050405020304" pitchFamily="18" charset="0"/>
                <a:cs typeface="Calibri" panose="020F0502020204030204" pitchFamily="34" charset="0"/>
              </a:rPr>
              <a:t>succeed</a:t>
            </a:r>
            <a:r>
              <a:rPr lang="en-GB" altLang="en-US" sz="2200" b="1" i="1" dirty="0">
                <a:ea typeface="Times New Roman" panose="02020603050405020304" pitchFamily="18" charset="0"/>
                <a:cs typeface="Calibri" panose="020F0502020204030204" pitchFamily="34" charset="0"/>
              </a:rPr>
              <a:t>.</a:t>
            </a:r>
            <a:endParaRPr lang="en-GB" altLang="en-US" sz="2200" i="1" dirty="0"/>
          </a:p>
          <a:p>
            <a:pPr eaLnBrk="0" fontAlgn="base" hangingPunct="0">
              <a:spcBef>
                <a:spcPct val="0"/>
              </a:spcBef>
              <a:spcAft>
                <a:spcPct val="0"/>
              </a:spcAft>
            </a:pPr>
            <a:endParaRPr lang="en-GB" altLang="en-US" sz="2200" i="1" dirty="0"/>
          </a:p>
        </p:txBody>
      </p:sp>
      <p:grpSp>
        <p:nvGrpSpPr>
          <p:cNvPr id="11" name="Group 10">
            <a:extLst>
              <a:ext uri="{FF2B5EF4-FFF2-40B4-BE49-F238E27FC236}">
                <a16:creationId xmlns:a16="http://schemas.microsoft.com/office/drawing/2014/main" id="{0CBDF6B4-0B03-4E83-BA4A-7B2BEA7460CD}"/>
              </a:ext>
            </a:extLst>
          </p:cNvPr>
          <p:cNvGrpSpPr/>
          <p:nvPr/>
        </p:nvGrpSpPr>
        <p:grpSpPr>
          <a:xfrm>
            <a:off x="7535662" y="2370505"/>
            <a:ext cx="1143262" cy="3754663"/>
            <a:chOff x="7110309" y="2132856"/>
            <a:chExt cx="1143262" cy="3754663"/>
          </a:xfrm>
        </p:grpSpPr>
        <p:grpSp>
          <p:nvGrpSpPr>
            <p:cNvPr id="12" name="Group 11">
              <a:extLst>
                <a:ext uri="{FF2B5EF4-FFF2-40B4-BE49-F238E27FC236}">
                  <a16:creationId xmlns:a16="http://schemas.microsoft.com/office/drawing/2014/main" id="{48FE2323-4FE6-497C-B51A-14C828E8392B}"/>
                </a:ext>
              </a:extLst>
            </p:cNvPr>
            <p:cNvGrpSpPr/>
            <p:nvPr/>
          </p:nvGrpSpPr>
          <p:grpSpPr>
            <a:xfrm>
              <a:off x="7110309" y="2132856"/>
              <a:ext cx="1143262" cy="2966718"/>
              <a:chOff x="7110309" y="2132856"/>
              <a:chExt cx="1143262" cy="2966718"/>
            </a:xfrm>
          </p:grpSpPr>
          <p:grpSp>
            <p:nvGrpSpPr>
              <p:cNvPr id="14" name="Group 13">
                <a:extLst>
                  <a:ext uri="{FF2B5EF4-FFF2-40B4-BE49-F238E27FC236}">
                    <a16:creationId xmlns:a16="http://schemas.microsoft.com/office/drawing/2014/main" id="{6E50CF43-4652-4BB1-865E-4251EA9AE892}"/>
                  </a:ext>
                </a:extLst>
              </p:cNvPr>
              <p:cNvGrpSpPr/>
              <p:nvPr/>
            </p:nvGrpSpPr>
            <p:grpSpPr>
              <a:xfrm>
                <a:off x="7455015" y="2703983"/>
                <a:ext cx="443007" cy="2395591"/>
                <a:chOff x="0" y="-69120"/>
                <a:chExt cx="219657" cy="1303797"/>
              </a:xfrm>
            </p:grpSpPr>
            <p:sp>
              <p:nvSpPr>
                <p:cNvPr id="16" name="Rectangle 15">
                  <a:extLst>
                    <a:ext uri="{FF2B5EF4-FFF2-40B4-BE49-F238E27FC236}">
                      <a16:creationId xmlns:a16="http://schemas.microsoft.com/office/drawing/2014/main" id="{E008CB2A-5508-4043-BA2B-BB4B7C45D1A7}"/>
                    </a:ext>
                  </a:extLst>
                </p:cNvPr>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1</a:t>
                  </a:r>
                </a:p>
              </p:txBody>
            </p:sp>
            <p:sp>
              <p:nvSpPr>
                <p:cNvPr id="17" name="Rectangle 16">
                  <a:extLst>
                    <a:ext uri="{FF2B5EF4-FFF2-40B4-BE49-F238E27FC236}">
                      <a16:creationId xmlns:a16="http://schemas.microsoft.com/office/drawing/2014/main" id="{CB0AFCFF-BDAE-4840-8736-6FD4E12C3787}"/>
                    </a:ext>
                  </a:extLst>
                </p:cNvPr>
                <p:cNvSpPr/>
                <p:nvPr/>
              </p:nvSpPr>
              <p:spPr>
                <a:xfrm>
                  <a:off x="6297" y="289291"/>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2</a:t>
                  </a:r>
                </a:p>
              </p:txBody>
            </p:sp>
            <p:sp>
              <p:nvSpPr>
                <p:cNvPr id="18" name="Rectangle 17">
                  <a:extLst>
                    <a:ext uri="{FF2B5EF4-FFF2-40B4-BE49-F238E27FC236}">
                      <a16:creationId xmlns:a16="http://schemas.microsoft.com/office/drawing/2014/main" id="{4E9C9A02-33D1-4659-9C64-780ABF494E91}"/>
                    </a:ext>
                  </a:extLst>
                </p:cNvPr>
                <p:cNvSpPr/>
                <p:nvPr/>
              </p:nvSpPr>
              <p:spPr>
                <a:xfrm>
                  <a:off x="5434" y="657063"/>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3</a:t>
                  </a:r>
                </a:p>
              </p:txBody>
            </p:sp>
            <p:sp>
              <p:nvSpPr>
                <p:cNvPr id="19" name="Rectangle 18">
                  <a:extLst>
                    <a:ext uri="{FF2B5EF4-FFF2-40B4-BE49-F238E27FC236}">
                      <a16:creationId xmlns:a16="http://schemas.microsoft.com/office/drawing/2014/main" id="{1D65EEC3-B410-440D-A7C8-AF2571117D9B}"/>
                    </a:ext>
                  </a:extLst>
                </p:cNvPr>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4</a:t>
                  </a:r>
                </a:p>
              </p:txBody>
            </p:sp>
          </p:grpSp>
          <p:sp>
            <p:nvSpPr>
              <p:cNvPr id="15" name="Rectangle 14">
                <a:extLst>
                  <a:ext uri="{FF2B5EF4-FFF2-40B4-BE49-F238E27FC236}">
                    <a16:creationId xmlns:a16="http://schemas.microsoft.com/office/drawing/2014/main" id="{351BFE82-FA85-4943-BE55-DB22FF388795}"/>
                  </a:ext>
                </a:extLst>
              </p:cNvPr>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13" name="Rectangle 12">
              <a:extLst>
                <a:ext uri="{FF2B5EF4-FFF2-40B4-BE49-F238E27FC236}">
                  <a16:creationId xmlns:a16="http://schemas.microsoft.com/office/drawing/2014/main" id="{6CF1F12E-71A7-474D-A285-46DA943F35EF}"/>
                </a:ext>
              </a:extLst>
            </p:cNvPr>
            <p:cNvSpPr/>
            <p:nvPr/>
          </p:nvSpPr>
          <p:spPr>
            <a:xfrm>
              <a:off x="7138760" y="5118078"/>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20" name="Rectangle 14">
            <a:extLst>
              <a:ext uri="{FF2B5EF4-FFF2-40B4-BE49-F238E27FC236}">
                <a16:creationId xmlns:a16="http://schemas.microsoft.com/office/drawing/2014/main" id="{6BB1F504-3F0E-405D-AB94-F01877CE1901}"/>
              </a:ext>
            </a:extLst>
          </p:cNvPr>
          <p:cNvSpPr>
            <a:spLocks noChangeArrowheads="1"/>
          </p:cNvSpPr>
          <p:nvPr/>
        </p:nvSpPr>
        <p:spPr bwMode="auto">
          <a:xfrm>
            <a:off x="3754722" y="2866941"/>
            <a:ext cx="1105880" cy="246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win</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cs typeface="Calibri" panose="020F0502020204030204" pitchFamily="34" charset="0"/>
              </a:rPr>
              <a:t>fail</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cs typeface="Calibri" panose="020F0502020204030204" pitchFamily="34" charset="0"/>
              </a:rPr>
              <a:t>try</a:t>
            </a:r>
            <a:endParaRPr lang="en-GB" altLang="en-US" sz="2200" dirty="0"/>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cs typeface="Calibri" panose="020F0502020204030204" pitchFamily="34" charset="0"/>
              </a:rPr>
              <a:t>struggle</a:t>
            </a:r>
            <a:endParaRPr lang="en-GB" altLang="en-US" sz="2200" dirty="0"/>
          </a:p>
        </p:txBody>
      </p:sp>
      <p:pic>
        <p:nvPicPr>
          <p:cNvPr id="21" name="Picture 20">
            <a:extLst>
              <a:ext uri="{FF2B5EF4-FFF2-40B4-BE49-F238E27FC236}">
                <a16:creationId xmlns:a16="http://schemas.microsoft.com/office/drawing/2014/main" id="{D41DC395-0DDD-1D4F-9EA6-525BE8772802}"/>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2" name="Picture 21">
            <a:extLst>
              <a:ext uri="{FF2B5EF4-FFF2-40B4-BE49-F238E27FC236}">
                <a16:creationId xmlns:a16="http://schemas.microsoft.com/office/drawing/2014/main" id="{A2D5513B-23D2-4F4E-9F8B-32C67191DC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14070885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551440" y="666323"/>
            <a:ext cx="2941767" cy="507831"/>
          </a:xfrm>
          <a:prstGeom prst="rect">
            <a:avLst/>
          </a:prstGeom>
          <a:noFill/>
        </p:spPr>
        <p:txBody>
          <a:bodyPr wrap="none" rtlCol="0">
            <a:spAutoFit/>
          </a:bodyPr>
          <a:lstStyle/>
          <a:p>
            <a:r>
              <a:rPr lang="en-GB" sz="2700" b="1" dirty="0"/>
              <a:t>Week 11 – answers</a:t>
            </a:r>
          </a:p>
        </p:txBody>
      </p:sp>
      <p:sp>
        <p:nvSpPr>
          <p:cNvPr id="8" name="Rectangle 13"/>
          <p:cNvSpPr>
            <a:spLocks noChangeArrowheads="1"/>
          </p:cNvSpPr>
          <p:nvPr/>
        </p:nvSpPr>
        <p:spPr bwMode="auto">
          <a:xfrm>
            <a:off x="1662568" y="1602001"/>
            <a:ext cx="8380070"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Which verb is an </a:t>
            </a:r>
            <a:r>
              <a:rPr lang="en-GB" altLang="en-US" sz="2200" b="1" dirty="0">
                <a:ea typeface="Times New Roman" panose="02020603050405020304" pitchFamily="18" charset="0"/>
                <a:cs typeface="Calibri" panose="020F0502020204030204" pitchFamily="34" charset="0"/>
              </a:rPr>
              <a:t>antonym </a:t>
            </a:r>
            <a:r>
              <a:rPr lang="en-GB" altLang="en-US" sz="2200" dirty="0">
                <a:ea typeface="Times New Roman" panose="02020603050405020304" pitchFamily="18" charset="0"/>
                <a:cs typeface="Calibri" panose="020F0502020204030204" pitchFamily="34" charset="0"/>
              </a:rPr>
              <a:t>of the verb </a:t>
            </a:r>
            <a:r>
              <a:rPr lang="en-GB" altLang="en-US" sz="2200" u="sng" dirty="0">
                <a:ea typeface="Times New Roman" panose="02020603050405020304" pitchFamily="18" charset="0"/>
                <a:cs typeface="Calibri" panose="020F0502020204030204" pitchFamily="34" charset="0"/>
              </a:rPr>
              <a:t>succeed</a:t>
            </a:r>
            <a:r>
              <a:rPr lang="en-GB" altLang="en-US" sz="2200" dirty="0">
                <a:ea typeface="Times New Roman" panose="02020603050405020304" pitchFamily="18" charset="0"/>
                <a:cs typeface="Calibri" panose="020F0502020204030204" pitchFamily="34" charset="0"/>
              </a:rPr>
              <a:t>? </a:t>
            </a:r>
          </a:p>
          <a:p>
            <a:pPr marL="457200" indent="-457200" eaLnBrk="0" fontAlgn="base" hangingPunct="0">
              <a:spcBef>
                <a:spcPct val="0"/>
              </a:spcBef>
              <a:spcAft>
                <a:spcPct val="0"/>
              </a:spcAft>
              <a:buAutoNum type="arabicPeriod"/>
            </a:pPr>
            <a:endParaRPr lang="en-GB" altLang="en-US" sz="2200" dirty="0">
              <a:cs typeface="Calibri" panose="020F0502020204030204" pitchFamily="34" charset="0"/>
            </a:endParaRP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23" name="Rectangle 13"/>
          <p:cNvSpPr>
            <a:spLocks noChangeArrowheads="1"/>
          </p:cNvSpPr>
          <p:nvPr/>
        </p:nvSpPr>
        <p:spPr bwMode="auto">
          <a:xfrm>
            <a:off x="1516118" y="6251846"/>
            <a:ext cx="9159761"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success, successful</a:t>
            </a:r>
            <a:endParaRPr lang="en-GB" altLang="en-US" sz="2200" i="1" dirty="0"/>
          </a:p>
          <a:p>
            <a:pPr eaLnBrk="0" fontAlgn="base" hangingPunct="0">
              <a:spcBef>
                <a:spcPct val="0"/>
              </a:spcBef>
              <a:spcAft>
                <a:spcPct val="0"/>
              </a:spcAft>
            </a:pPr>
            <a:endParaRPr lang="en-GB" altLang="en-US" sz="2200" i="1" dirty="0"/>
          </a:p>
        </p:txBody>
      </p:sp>
      <p:grpSp>
        <p:nvGrpSpPr>
          <p:cNvPr id="11" name="Group 10">
            <a:extLst>
              <a:ext uri="{FF2B5EF4-FFF2-40B4-BE49-F238E27FC236}">
                <a16:creationId xmlns:a16="http://schemas.microsoft.com/office/drawing/2014/main" id="{0CBDF6B4-0B03-4E83-BA4A-7B2BEA7460CD}"/>
              </a:ext>
            </a:extLst>
          </p:cNvPr>
          <p:cNvGrpSpPr/>
          <p:nvPr/>
        </p:nvGrpSpPr>
        <p:grpSpPr>
          <a:xfrm>
            <a:off x="7535662" y="2370505"/>
            <a:ext cx="1143262" cy="3754663"/>
            <a:chOff x="7110309" y="2132856"/>
            <a:chExt cx="1143262" cy="3754663"/>
          </a:xfrm>
        </p:grpSpPr>
        <p:grpSp>
          <p:nvGrpSpPr>
            <p:cNvPr id="12" name="Group 11">
              <a:extLst>
                <a:ext uri="{FF2B5EF4-FFF2-40B4-BE49-F238E27FC236}">
                  <a16:creationId xmlns:a16="http://schemas.microsoft.com/office/drawing/2014/main" id="{48FE2323-4FE6-497C-B51A-14C828E8392B}"/>
                </a:ext>
              </a:extLst>
            </p:cNvPr>
            <p:cNvGrpSpPr/>
            <p:nvPr/>
          </p:nvGrpSpPr>
          <p:grpSpPr>
            <a:xfrm>
              <a:off x="7110309" y="2132856"/>
              <a:ext cx="1143262" cy="2966718"/>
              <a:chOff x="7110309" y="2132856"/>
              <a:chExt cx="1143262" cy="2966718"/>
            </a:xfrm>
          </p:grpSpPr>
          <p:grpSp>
            <p:nvGrpSpPr>
              <p:cNvPr id="14" name="Group 13">
                <a:extLst>
                  <a:ext uri="{FF2B5EF4-FFF2-40B4-BE49-F238E27FC236}">
                    <a16:creationId xmlns:a16="http://schemas.microsoft.com/office/drawing/2014/main" id="{6E50CF43-4652-4BB1-865E-4251EA9AE892}"/>
                  </a:ext>
                </a:extLst>
              </p:cNvPr>
              <p:cNvGrpSpPr/>
              <p:nvPr/>
            </p:nvGrpSpPr>
            <p:grpSpPr>
              <a:xfrm>
                <a:off x="7455015" y="2703983"/>
                <a:ext cx="443007" cy="2395591"/>
                <a:chOff x="0" y="-69120"/>
                <a:chExt cx="219657" cy="1303797"/>
              </a:xfrm>
            </p:grpSpPr>
            <p:sp>
              <p:nvSpPr>
                <p:cNvPr id="16" name="Rectangle 15">
                  <a:extLst>
                    <a:ext uri="{FF2B5EF4-FFF2-40B4-BE49-F238E27FC236}">
                      <a16:creationId xmlns:a16="http://schemas.microsoft.com/office/drawing/2014/main" id="{E008CB2A-5508-4043-BA2B-BB4B7C45D1A7}"/>
                    </a:ext>
                  </a:extLst>
                </p:cNvPr>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17" name="Rectangle 16">
                  <a:extLst>
                    <a:ext uri="{FF2B5EF4-FFF2-40B4-BE49-F238E27FC236}">
                      <a16:creationId xmlns:a16="http://schemas.microsoft.com/office/drawing/2014/main" id="{CB0AFCFF-BDAE-4840-8736-6FD4E12C3787}"/>
                    </a:ext>
                  </a:extLst>
                </p:cNvPr>
                <p:cNvSpPr/>
                <p:nvPr/>
              </p:nvSpPr>
              <p:spPr>
                <a:xfrm>
                  <a:off x="6297" y="289291"/>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sym typeface="Wingdings" panose="05000000000000000000" pitchFamily="2" charset="2"/>
                    </a:rPr>
                    <a:t></a:t>
                  </a:r>
                  <a:endParaRPr lang="en-GB" sz="2200" b="1" dirty="0"/>
                </a:p>
              </p:txBody>
            </p:sp>
            <p:sp>
              <p:nvSpPr>
                <p:cNvPr id="18" name="Rectangle 17">
                  <a:extLst>
                    <a:ext uri="{FF2B5EF4-FFF2-40B4-BE49-F238E27FC236}">
                      <a16:creationId xmlns:a16="http://schemas.microsoft.com/office/drawing/2014/main" id="{4E9C9A02-33D1-4659-9C64-780ABF494E91}"/>
                    </a:ext>
                  </a:extLst>
                </p:cNvPr>
                <p:cNvSpPr/>
                <p:nvPr/>
              </p:nvSpPr>
              <p:spPr>
                <a:xfrm>
                  <a:off x="5434" y="657063"/>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19" name="Rectangle 18">
                  <a:extLst>
                    <a:ext uri="{FF2B5EF4-FFF2-40B4-BE49-F238E27FC236}">
                      <a16:creationId xmlns:a16="http://schemas.microsoft.com/office/drawing/2014/main" id="{1D65EEC3-B410-440D-A7C8-AF2571117D9B}"/>
                    </a:ext>
                  </a:extLst>
                </p:cNvPr>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grpSp>
          <p:sp>
            <p:nvSpPr>
              <p:cNvPr id="15" name="Rectangle 14">
                <a:extLst>
                  <a:ext uri="{FF2B5EF4-FFF2-40B4-BE49-F238E27FC236}">
                    <a16:creationId xmlns:a16="http://schemas.microsoft.com/office/drawing/2014/main" id="{351BFE82-FA85-4943-BE55-DB22FF388795}"/>
                  </a:ext>
                </a:extLst>
              </p:cNvPr>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13" name="Rectangle 12">
              <a:extLst>
                <a:ext uri="{FF2B5EF4-FFF2-40B4-BE49-F238E27FC236}">
                  <a16:creationId xmlns:a16="http://schemas.microsoft.com/office/drawing/2014/main" id="{6CF1F12E-71A7-474D-A285-46DA943F35EF}"/>
                </a:ext>
              </a:extLst>
            </p:cNvPr>
            <p:cNvSpPr/>
            <p:nvPr/>
          </p:nvSpPr>
          <p:spPr>
            <a:xfrm>
              <a:off x="7138760" y="5118078"/>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20" name="Rectangle 14">
            <a:extLst>
              <a:ext uri="{FF2B5EF4-FFF2-40B4-BE49-F238E27FC236}">
                <a16:creationId xmlns:a16="http://schemas.microsoft.com/office/drawing/2014/main" id="{6BB1F504-3F0E-405D-AB94-F01877CE1901}"/>
              </a:ext>
            </a:extLst>
          </p:cNvPr>
          <p:cNvSpPr>
            <a:spLocks noChangeArrowheads="1"/>
          </p:cNvSpPr>
          <p:nvPr/>
        </p:nvSpPr>
        <p:spPr bwMode="auto">
          <a:xfrm>
            <a:off x="3754722" y="2866941"/>
            <a:ext cx="1105880" cy="246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win</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cs typeface="Calibri" panose="020F0502020204030204" pitchFamily="34" charset="0"/>
              </a:rPr>
              <a:t>fail</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cs typeface="Calibri" panose="020F0502020204030204" pitchFamily="34" charset="0"/>
              </a:rPr>
              <a:t>try</a:t>
            </a:r>
            <a:endParaRPr lang="en-GB" altLang="en-US" sz="2200" dirty="0"/>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cs typeface="Calibri" panose="020F0502020204030204" pitchFamily="34" charset="0"/>
              </a:rPr>
              <a:t>struggle</a:t>
            </a:r>
            <a:endParaRPr lang="en-GB" altLang="en-US" sz="2200" dirty="0"/>
          </a:p>
        </p:txBody>
      </p:sp>
      <p:pic>
        <p:nvPicPr>
          <p:cNvPr id="21" name="Picture 20">
            <a:extLst>
              <a:ext uri="{FF2B5EF4-FFF2-40B4-BE49-F238E27FC236}">
                <a16:creationId xmlns:a16="http://schemas.microsoft.com/office/drawing/2014/main" id="{D41DC395-0DDD-1D4F-9EA6-525BE8772802}"/>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2" name="Picture 21">
            <a:extLst>
              <a:ext uri="{FF2B5EF4-FFF2-40B4-BE49-F238E27FC236}">
                <a16:creationId xmlns:a16="http://schemas.microsoft.com/office/drawing/2014/main" id="{E6B0ACB2-F74B-47DE-80D3-B937F2DCDC7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24317985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3156442" cy="507831"/>
          </a:xfrm>
          <a:prstGeom prst="rect">
            <a:avLst/>
          </a:prstGeom>
          <a:noFill/>
        </p:spPr>
        <p:txBody>
          <a:bodyPr wrap="none" rtlCol="0">
            <a:spAutoFit/>
          </a:bodyPr>
          <a:lstStyle/>
          <a:p>
            <a:r>
              <a:rPr lang="en-GB" sz="2700" b="1" dirty="0"/>
              <a:t>Week 11 – questions</a:t>
            </a:r>
          </a:p>
        </p:txBody>
      </p:sp>
      <p:sp>
        <p:nvSpPr>
          <p:cNvPr id="23" name="Rectangle 13"/>
          <p:cNvSpPr>
            <a:spLocks noChangeArrowheads="1"/>
          </p:cNvSpPr>
          <p:nvPr/>
        </p:nvSpPr>
        <p:spPr bwMode="auto">
          <a:xfrm>
            <a:off x="1662568" y="6196411"/>
            <a:ext cx="878497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Circle all the nouns in the sentence above.</a:t>
            </a:r>
            <a:endParaRPr lang="en-GB" altLang="en-US" sz="2200" i="1" dirty="0"/>
          </a:p>
          <a:p>
            <a:pPr eaLnBrk="0" fontAlgn="base" hangingPunct="0">
              <a:spcBef>
                <a:spcPct val="0"/>
              </a:spcBef>
              <a:spcAft>
                <a:spcPct val="0"/>
              </a:spcAft>
            </a:pPr>
            <a:endParaRPr lang="en-GB" altLang="en-US" sz="2200" i="1" dirty="0"/>
          </a:p>
        </p:txBody>
      </p:sp>
      <p:sp>
        <p:nvSpPr>
          <p:cNvPr id="11" name="Rectangle 13">
            <a:extLst>
              <a:ext uri="{FF2B5EF4-FFF2-40B4-BE49-F238E27FC236}">
                <a16:creationId xmlns:a16="http://schemas.microsoft.com/office/drawing/2014/main" id="{766533F4-3244-441C-9330-FB2956FEC936}"/>
              </a:ext>
            </a:extLst>
          </p:cNvPr>
          <p:cNvSpPr>
            <a:spLocks noChangeArrowheads="1"/>
          </p:cNvSpPr>
          <p:nvPr/>
        </p:nvSpPr>
        <p:spPr bwMode="auto">
          <a:xfrm>
            <a:off x="1662568" y="1737435"/>
            <a:ext cx="8033832"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Insert the missing </a:t>
            </a:r>
            <a:r>
              <a:rPr lang="en-GB" altLang="en-US" sz="2200" b="1" dirty="0">
                <a:ea typeface="Times New Roman" panose="02020603050405020304" pitchFamily="18" charset="0"/>
                <a:cs typeface="Calibri" panose="020F0502020204030204" pitchFamily="34" charset="0"/>
              </a:rPr>
              <a:t>full stops </a:t>
            </a:r>
            <a:r>
              <a:rPr lang="en-GB" altLang="en-US" sz="2200" dirty="0">
                <a:ea typeface="Times New Roman" panose="02020603050405020304" pitchFamily="18" charset="0"/>
                <a:cs typeface="Calibri" panose="020F0502020204030204" pitchFamily="34" charset="0"/>
              </a:rPr>
              <a:t>and </a:t>
            </a:r>
            <a:r>
              <a:rPr lang="en-GB" altLang="en-US" sz="2200" b="1" dirty="0">
                <a:ea typeface="Times New Roman" panose="02020603050405020304" pitchFamily="18" charset="0"/>
                <a:cs typeface="Calibri" panose="020F0502020204030204" pitchFamily="34" charset="0"/>
              </a:rPr>
              <a:t>capital letters </a:t>
            </a:r>
            <a:r>
              <a:rPr lang="en-GB" altLang="en-US" sz="2200" dirty="0">
                <a:ea typeface="Times New Roman" panose="02020603050405020304" pitchFamily="18" charset="0"/>
                <a:cs typeface="Calibri" panose="020F0502020204030204" pitchFamily="34" charset="0"/>
              </a:rPr>
              <a:t>into the passage below.</a:t>
            </a:r>
            <a:endParaRPr lang="en-GB" altLang="en-US" sz="2200" dirty="0"/>
          </a:p>
          <a:p>
            <a:pPr eaLnBrk="0" fontAlgn="base" hangingPunct="0">
              <a:spcBef>
                <a:spcPct val="0"/>
              </a:spcBef>
              <a:spcAft>
                <a:spcPct val="0"/>
              </a:spcAft>
            </a:pPr>
            <a:endParaRPr lang="en-GB" altLang="en-US" sz="2200" dirty="0"/>
          </a:p>
        </p:txBody>
      </p:sp>
      <p:sp>
        <p:nvSpPr>
          <p:cNvPr id="12" name="Rectangle 14">
            <a:extLst>
              <a:ext uri="{FF2B5EF4-FFF2-40B4-BE49-F238E27FC236}">
                <a16:creationId xmlns:a16="http://schemas.microsoft.com/office/drawing/2014/main" id="{A23D783C-5B86-48F4-A5A4-AA27B972647B}"/>
              </a:ext>
            </a:extLst>
          </p:cNvPr>
          <p:cNvSpPr>
            <a:spLocks noChangeArrowheads="1"/>
          </p:cNvSpPr>
          <p:nvPr/>
        </p:nvSpPr>
        <p:spPr bwMode="auto">
          <a:xfrm>
            <a:off x="2013900" y="3152334"/>
            <a:ext cx="8164199"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err="1">
                <a:ea typeface="Times New Roman" panose="02020603050405020304" pitchFamily="18" charset="0"/>
                <a:cs typeface="Calibri" panose="020F0502020204030204" pitchFamily="34" charset="0"/>
              </a:rPr>
              <a:t>ayla</a:t>
            </a:r>
            <a:r>
              <a:rPr lang="en-GB" altLang="en-US" sz="2200" dirty="0">
                <a:ea typeface="Times New Roman" panose="02020603050405020304" pitchFamily="18" charset="0"/>
                <a:cs typeface="Calibri" panose="020F0502020204030204" pitchFamily="34" charset="0"/>
              </a:rPr>
              <a:t> has always been interested in how things work she asked lots of questions as a child about the workings of machines aeroplanes are her passion and she would like to be an engineer when she is older</a:t>
            </a:r>
            <a:endParaRPr lang="en-GB" altLang="en-US" sz="2200" dirty="0"/>
          </a:p>
        </p:txBody>
      </p:sp>
      <p:sp>
        <p:nvSpPr>
          <p:cNvPr id="13" name="Rectangle 12">
            <a:extLst>
              <a:ext uri="{FF2B5EF4-FFF2-40B4-BE49-F238E27FC236}">
                <a16:creationId xmlns:a16="http://schemas.microsoft.com/office/drawing/2014/main" id="{80906DAC-795A-402E-98BD-3E855B288244}"/>
              </a:ext>
            </a:extLst>
          </p:cNvPr>
          <p:cNvSpPr/>
          <p:nvPr/>
        </p:nvSpPr>
        <p:spPr>
          <a:xfrm>
            <a:off x="8288755" y="4567234"/>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4" name="Picture 13">
            <a:extLst>
              <a:ext uri="{FF2B5EF4-FFF2-40B4-BE49-F238E27FC236}">
                <a16:creationId xmlns:a16="http://schemas.microsoft.com/office/drawing/2014/main" id="{0B1A2AD5-8222-EA45-92B7-453BADDEC957}"/>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F7BFD120-A8F3-46F8-B12C-2A59D3C3EAD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36492940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41767" cy="507831"/>
          </a:xfrm>
          <a:prstGeom prst="rect">
            <a:avLst/>
          </a:prstGeom>
          <a:noFill/>
        </p:spPr>
        <p:txBody>
          <a:bodyPr wrap="none" rtlCol="0">
            <a:spAutoFit/>
          </a:bodyPr>
          <a:lstStyle/>
          <a:p>
            <a:r>
              <a:rPr lang="en-GB" sz="2700" b="1" dirty="0"/>
              <a:t>Week 11 – answers</a:t>
            </a:r>
          </a:p>
        </p:txBody>
      </p:sp>
      <p:sp>
        <p:nvSpPr>
          <p:cNvPr id="23" name="Rectangle 13"/>
          <p:cNvSpPr>
            <a:spLocks noChangeArrowheads="1"/>
          </p:cNvSpPr>
          <p:nvPr/>
        </p:nvSpPr>
        <p:spPr bwMode="auto">
          <a:xfrm>
            <a:off x="1662568" y="6196411"/>
            <a:ext cx="878497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See above</a:t>
            </a:r>
            <a:endParaRPr lang="en-GB" altLang="en-US" sz="2200" i="1" dirty="0"/>
          </a:p>
          <a:p>
            <a:pPr eaLnBrk="0" fontAlgn="base" hangingPunct="0">
              <a:spcBef>
                <a:spcPct val="0"/>
              </a:spcBef>
              <a:spcAft>
                <a:spcPct val="0"/>
              </a:spcAft>
            </a:pPr>
            <a:endParaRPr lang="en-GB" altLang="en-US" sz="2200" i="1" dirty="0"/>
          </a:p>
        </p:txBody>
      </p:sp>
      <p:sp>
        <p:nvSpPr>
          <p:cNvPr id="11" name="Rectangle 13">
            <a:extLst>
              <a:ext uri="{FF2B5EF4-FFF2-40B4-BE49-F238E27FC236}">
                <a16:creationId xmlns:a16="http://schemas.microsoft.com/office/drawing/2014/main" id="{766533F4-3244-441C-9330-FB2956FEC936}"/>
              </a:ext>
            </a:extLst>
          </p:cNvPr>
          <p:cNvSpPr>
            <a:spLocks noChangeArrowheads="1"/>
          </p:cNvSpPr>
          <p:nvPr/>
        </p:nvSpPr>
        <p:spPr bwMode="auto">
          <a:xfrm>
            <a:off x="1662568" y="1737435"/>
            <a:ext cx="8033832"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Insert the missing </a:t>
            </a:r>
            <a:r>
              <a:rPr lang="en-GB" altLang="en-US" sz="2200" b="1" dirty="0">
                <a:ea typeface="Times New Roman" panose="02020603050405020304" pitchFamily="18" charset="0"/>
                <a:cs typeface="Calibri" panose="020F0502020204030204" pitchFamily="34" charset="0"/>
              </a:rPr>
              <a:t>full stops </a:t>
            </a:r>
            <a:r>
              <a:rPr lang="en-GB" altLang="en-US" sz="2200" dirty="0">
                <a:ea typeface="Times New Roman" panose="02020603050405020304" pitchFamily="18" charset="0"/>
                <a:cs typeface="Calibri" panose="020F0502020204030204" pitchFamily="34" charset="0"/>
              </a:rPr>
              <a:t>and </a:t>
            </a:r>
            <a:r>
              <a:rPr lang="en-GB" altLang="en-US" sz="2200" b="1" dirty="0">
                <a:ea typeface="Times New Roman" panose="02020603050405020304" pitchFamily="18" charset="0"/>
                <a:cs typeface="Calibri" panose="020F0502020204030204" pitchFamily="34" charset="0"/>
              </a:rPr>
              <a:t>capital letters </a:t>
            </a:r>
            <a:r>
              <a:rPr lang="en-GB" altLang="en-US" sz="2200" dirty="0">
                <a:ea typeface="Times New Roman" panose="02020603050405020304" pitchFamily="18" charset="0"/>
                <a:cs typeface="Calibri" panose="020F0502020204030204" pitchFamily="34" charset="0"/>
              </a:rPr>
              <a:t>into the passage below.</a:t>
            </a:r>
            <a:endParaRPr lang="en-GB" altLang="en-US" sz="2200" dirty="0"/>
          </a:p>
          <a:p>
            <a:pPr eaLnBrk="0" fontAlgn="base" hangingPunct="0">
              <a:spcBef>
                <a:spcPct val="0"/>
              </a:spcBef>
              <a:spcAft>
                <a:spcPct val="0"/>
              </a:spcAft>
            </a:pPr>
            <a:endParaRPr lang="en-GB" altLang="en-US" sz="2200" dirty="0"/>
          </a:p>
        </p:txBody>
      </p:sp>
      <p:sp>
        <p:nvSpPr>
          <p:cNvPr id="12" name="Rectangle 14">
            <a:extLst>
              <a:ext uri="{FF2B5EF4-FFF2-40B4-BE49-F238E27FC236}">
                <a16:creationId xmlns:a16="http://schemas.microsoft.com/office/drawing/2014/main" id="{A23D783C-5B86-48F4-A5A4-AA27B972647B}"/>
              </a:ext>
            </a:extLst>
          </p:cNvPr>
          <p:cNvSpPr>
            <a:spLocks noChangeArrowheads="1"/>
          </p:cNvSpPr>
          <p:nvPr/>
        </p:nvSpPr>
        <p:spPr bwMode="auto">
          <a:xfrm>
            <a:off x="2013900" y="3152334"/>
            <a:ext cx="8164199"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b="1" dirty="0">
                <a:ea typeface="Times New Roman" panose="02020603050405020304" pitchFamily="18" charset="0"/>
                <a:cs typeface="Calibri" panose="020F0502020204030204" pitchFamily="34" charset="0"/>
              </a:rPr>
              <a:t>A</a:t>
            </a:r>
            <a:r>
              <a:rPr lang="en-GB" altLang="en-US" sz="2200" dirty="0">
                <a:ea typeface="Times New Roman" panose="02020603050405020304" pitchFamily="18" charset="0"/>
                <a:cs typeface="Calibri" panose="020F0502020204030204" pitchFamily="34" charset="0"/>
              </a:rPr>
              <a:t>yla has always been interested in how things work</a:t>
            </a:r>
            <a:r>
              <a:rPr lang="en-GB" altLang="en-US" sz="2200" b="1" dirty="0">
                <a:ea typeface="Times New Roman" panose="02020603050405020304" pitchFamily="18" charset="0"/>
                <a:cs typeface="Calibri" panose="020F0502020204030204" pitchFamily="34" charset="0"/>
              </a:rPr>
              <a:t>.</a:t>
            </a:r>
            <a:r>
              <a:rPr lang="en-GB" altLang="en-US" sz="2200" dirty="0">
                <a:ea typeface="Times New Roman" panose="02020603050405020304" pitchFamily="18" charset="0"/>
                <a:cs typeface="Calibri" panose="020F0502020204030204" pitchFamily="34" charset="0"/>
              </a:rPr>
              <a:t> </a:t>
            </a:r>
            <a:r>
              <a:rPr lang="en-GB" altLang="en-US" sz="2200" b="1" dirty="0">
                <a:ea typeface="Times New Roman" panose="02020603050405020304" pitchFamily="18" charset="0"/>
                <a:cs typeface="Calibri" panose="020F0502020204030204" pitchFamily="34" charset="0"/>
              </a:rPr>
              <a:t>S</a:t>
            </a:r>
            <a:r>
              <a:rPr lang="en-GB" altLang="en-US" sz="2200" dirty="0">
                <a:ea typeface="Times New Roman" panose="02020603050405020304" pitchFamily="18" charset="0"/>
                <a:cs typeface="Calibri" panose="020F0502020204030204" pitchFamily="34" charset="0"/>
              </a:rPr>
              <a:t>he asked lots of questions as a child about the workings of machines</a:t>
            </a:r>
            <a:r>
              <a:rPr lang="en-GB" altLang="en-US" sz="2200" b="1" dirty="0">
                <a:ea typeface="Times New Roman" panose="02020603050405020304" pitchFamily="18" charset="0"/>
                <a:cs typeface="Calibri" panose="020F0502020204030204" pitchFamily="34" charset="0"/>
              </a:rPr>
              <a:t>.</a:t>
            </a:r>
            <a:r>
              <a:rPr lang="en-GB" altLang="en-US" sz="2200" dirty="0">
                <a:ea typeface="Times New Roman" panose="02020603050405020304" pitchFamily="18" charset="0"/>
                <a:cs typeface="Calibri" panose="020F0502020204030204" pitchFamily="34" charset="0"/>
              </a:rPr>
              <a:t> </a:t>
            </a:r>
            <a:r>
              <a:rPr lang="en-GB" altLang="en-US" sz="2200" b="1" dirty="0">
                <a:ea typeface="Times New Roman" panose="02020603050405020304" pitchFamily="18" charset="0"/>
                <a:cs typeface="Calibri" panose="020F0502020204030204" pitchFamily="34" charset="0"/>
              </a:rPr>
              <a:t>A</a:t>
            </a:r>
            <a:r>
              <a:rPr lang="en-GB" altLang="en-US" sz="2200" dirty="0">
                <a:ea typeface="Times New Roman" panose="02020603050405020304" pitchFamily="18" charset="0"/>
                <a:cs typeface="Calibri" panose="020F0502020204030204" pitchFamily="34" charset="0"/>
              </a:rPr>
              <a:t>eroplanes are her passion and she would like to be an engineer when she is older</a:t>
            </a:r>
            <a:r>
              <a:rPr lang="en-GB" altLang="en-US" sz="2200" b="1" dirty="0">
                <a:ea typeface="Times New Roman" panose="02020603050405020304" pitchFamily="18" charset="0"/>
                <a:cs typeface="Calibri" panose="020F0502020204030204" pitchFamily="34" charset="0"/>
              </a:rPr>
              <a:t>.</a:t>
            </a:r>
            <a:endParaRPr lang="en-GB" altLang="en-US" sz="2200" dirty="0"/>
          </a:p>
        </p:txBody>
      </p:sp>
      <p:sp>
        <p:nvSpPr>
          <p:cNvPr id="13" name="Rectangle 12">
            <a:extLst>
              <a:ext uri="{FF2B5EF4-FFF2-40B4-BE49-F238E27FC236}">
                <a16:creationId xmlns:a16="http://schemas.microsoft.com/office/drawing/2014/main" id="{80906DAC-795A-402E-98BD-3E855B288244}"/>
              </a:ext>
            </a:extLst>
          </p:cNvPr>
          <p:cNvSpPr/>
          <p:nvPr/>
        </p:nvSpPr>
        <p:spPr>
          <a:xfrm>
            <a:off x="8288755" y="4567234"/>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4" name="Picture 13">
            <a:extLst>
              <a:ext uri="{FF2B5EF4-FFF2-40B4-BE49-F238E27FC236}">
                <a16:creationId xmlns:a16="http://schemas.microsoft.com/office/drawing/2014/main" id="{0B1A2AD5-8222-EA45-92B7-453BADDEC957}"/>
              </a:ext>
            </a:extLst>
          </p:cNvPr>
          <p:cNvPicPr>
            <a:picLocks noChangeAspect="1"/>
          </p:cNvPicPr>
          <p:nvPr/>
        </p:nvPicPr>
        <p:blipFill>
          <a:blip r:embed="rId2"/>
          <a:stretch>
            <a:fillRect/>
          </a:stretch>
        </p:blipFill>
        <p:spPr>
          <a:xfrm>
            <a:off x="10668000" y="470599"/>
            <a:ext cx="1234846" cy="826857"/>
          </a:xfrm>
          <a:prstGeom prst="rect">
            <a:avLst/>
          </a:prstGeom>
        </p:spPr>
      </p:pic>
      <p:sp>
        <p:nvSpPr>
          <p:cNvPr id="2" name="Oval 1">
            <a:extLst>
              <a:ext uri="{FF2B5EF4-FFF2-40B4-BE49-F238E27FC236}">
                <a16:creationId xmlns:a16="http://schemas.microsoft.com/office/drawing/2014/main" id="{FFE76C90-6C16-463E-BE8F-07D66581E0EA}"/>
              </a:ext>
            </a:extLst>
          </p:cNvPr>
          <p:cNvSpPr/>
          <p:nvPr/>
        </p:nvSpPr>
        <p:spPr>
          <a:xfrm>
            <a:off x="2013899" y="3232318"/>
            <a:ext cx="648277" cy="347241"/>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7B9BAA69-5967-4DBD-88B2-FF48AF5F6404}"/>
              </a:ext>
            </a:extLst>
          </p:cNvPr>
          <p:cNvSpPr/>
          <p:nvPr/>
        </p:nvSpPr>
        <p:spPr>
          <a:xfrm>
            <a:off x="6553104" y="3232318"/>
            <a:ext cx="785245" cy="347241"/>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A9F7AD32-C3AF-42F3-AD41-B979F28F3388}"/>
              </a:ext>
            </a:extLst>
          </p:cNvPr>
          <p:cNvSpPr/>
          <p:nvPr/>
        </p:nvSpPr>
        <p:spPr>
          <a:xfrm>
            <a:off x="2013898" y="3596044"/>
            <a:ext cx="1238588" cy="347241"/>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1475E064-0700-4A1B-951E-130C6A63D9A1}"/>
              </a:ext>
            </a:extLst>
          </p:cNvPr>
          <p:cNvSpPr/>
          <p:nvPr/>
        </p:nvSpPr>
        <p:spPr>
          <a:xfrm>
            <a:off x="3713354" y="3579559"/>
            <a:ext cx="648277" cy="347241"/>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AE564396-8AB9-414E-A968-7AA7835786C1}"/>
              </a:ext>
            </a:extLst>
          </p:cNvPr>
          <p:cNvSpPr/>
          <p:nvPr/>
        </p:nvSpPr>
        <p:spPr>
          <a:xfrm>
            <a:off x="5512442" y="3579558"/>
            <a:ext cx="1040662" cy="347241"/>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2086DBF9-F25C-4F1F-81FB-899669201DA4}"/>
              </a:ext>
            </a:extLst>
          </p:cNvPr>
          <p:cNvSpPr/>
          <p:nvPr/>
        </p:nvSpPr>
        <p:spPr>
          <a:xfrm>
            <a:off x="6899698" y="3579558"/>
            <a:ext cx="1144707" cy="347241"/>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2B8ED8A3-6BFA-49AC-AE6B-73C3098AED68}"/>
              </a:ext>
            </a:extLst>
          </p:cNvPr>
          <p:cNvSpPr/>
          <p:nvPr/>
        </p:nvSpPr>
        <p:spPr>
          <a:xfrm>
            <a:off x="8109946" y="3579557"/>
            <a:ext cx="1293424" cy="347241"/>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33DBCB15-721B-4907-BDD9-8D2C8779ECFE}"/>
              </a:ext>
            </a:extLst>
          </p:cNvPr>
          <p:cNvSpPr/>
          <p:nvPr/>
        </p:nvSpPr>
        <p:spPr>
          <a:xfrm>
            <a:off x="2510505" y="3941531"/>
            <a:ext cx="950325" cy="347241"/>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E1722203-57F9-4BD8-A0AC-2147C87396AB}"/>
              </a:ext>
            </a:extLst>
          </p:cNvPr>
          <p:cNvSpPr/>
          <p:nvPr/>
        </p:nvSpPr>
        <p:spPr>
          <a:xfrm>
            <a:off x="6563620" y="3906234"/>
            <a:ext cx="1140295" cy="347241"/>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 name="Picture 23">
            <a:extLst>
              <a:ext uri="{FF2B5EF4-FFF2-40B4-BE49-F238E27FC236}">
                <a16:creationId xmlns:a16="http://schemas.microsoft.com/office/drawing/2014/main" id="{6D1CEBE6-9DA6-41BA-ABB7-700CEDAC65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02809323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3156442" cy="507831"/>
          </a:xfrm>
          <a:prstGeom prst="rect">
            <a:avLst/>
          </a:prstGeom>
          <a:noFill/>
        </p:spPr>
        <p:txBody>
          <a:bodyPr wrap="none" rtlCol="0">
            <a:spAutoFit/>
          </a:bodyPr>
          <a:lstStyle/>
          <a:p>
            <a:r>
              <a:rPr lang="en-GB" sz="2700" b="1" dirty="0"/>
              <a:t>Week 12 – questions</a:t>
            </a:r>
          </a:p>
        </p:txBody>
      </p:sp>
      <p:sp>
        <p:nvSpPr>
          <p:cNvPr id="8" name="Rectangle 13"/>
          <p:cNvSpPr>
            <a:spLocks noChangeArrowheads="1"/>
          </p:cNvSpPr>
          <p:nvPr/>
        </p:nvSpPr>
        <p:spPr bwMode="auto">
          <a:xfrm>
            <a:off x="1581637" y="1631723"/>
            <a:ext cx="8449519"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Circle the correct</a:t>
            </a:r>
            <a:r>
              <a:rPr lang="en-GB" altLang="en-US" sz="2200" b="1" dirty="0">
                <a:ea typeface="Times New Roman" panose="02020603050405020304" pitchFamily="18" charset="0"/>
                <a:cs typeface="Calibri" panose="020F0502020204030204" pitchFamily="34" charset="0"/>
              </a:rPr>
              <a:t> pronoun</a:t>
            </a:r>
            <a:r>
              <a:rPr lang="en-GB" altLang="en-US" sz="2200" dirty="0">
                <a:ea typeface="Times New Roman" panose="02020603050405020304" pitchFamily="18" charset="0"/>
                <a:cs typeface="Calibri" panose="020F0502020204030204" pitchFamily="34" charset="0"/>
              </a:rPr>
              <a:t> to complete each sentence below so that it is written in </a:t>
            </a:r>
            <a:r>
              <a:rPr lang="en-GB" altLang="en-US" sz="2200" b="1" dirty="0">
                <a:ea typeface="Times New Roman" panose="02020603050405020304" pitchFamily="18" charset="0"/>
                <a:cs typeface="Calibri" panose="020F0502020204030204" pitchFamily="34" charset="0"/>
              </a:rPr>
              <a:t>Standard English</a:t>
            </a:r>
            <a:r>
              <a:rPr lang="en-GB" altLang="en-US" sz="2200" dirty="0">
                <a:ea typeface="Times New Roman" panose="02020603050405020304" pitchFamily="18" charset="0"/>
                <a:cs typeface="Calibri" panose="020F0502020204030204" pitchFamily="34" charset="0"/>
              </a:rPr>
              <a:t>.</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1353883" y="2887176"/>
            <a:ext cx="8905026"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Where are (them  / those) socks that I bought yesterday?</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He looked hard but he couldn’t find (them  /  those) amongst the rubbish.</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“I like (them  / those)  ones,” he said to his grandmother.</a:t>
            </a:r>
          </a:p>
        </p:txBody>
      </p:sp>
      <p:sp>
        <p:nvSpPr>
          <p:cNvPr id="24" name="Rectangle 23"/>
          <p:cNvSpPr/>
          <p:nvPr/>
        </p:nvSpPr>
        <p:spPr>
          <a:xfrm>
            <a:off x="9658089" y="5139126"/>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9" name="Rectangle 13"/>
          <p:cNvSpPr>
            <a:spLocks noChangeArrowheads="1"/>
          </p:cNvSpPr>
          <p:nvPr/>
        </p:nvSpPr>
        <p:spPr bwMode="auto">
          <a:xfrm>
            <a:off x="1965798" y="6199565"/>
            <a:ext cx="8234658"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Identify all the adverbs in the sentences above.</a:t>
            </a:r>
            <a:endParaRPr lang="en-GB" altLang="en-US" sz="2200" i="1" dirty="0"/>
          </a:p>
        </p:txBody>
      </p:sp>
      <p:pic>
        <p:nvPicPr>
          <p:cNvPr id="12" name="Picture 11">
            <a:extLst>
              <a:ext uri="{FF2B5EF4-FFF2-40B4-BE49-F238E27FC236}">
                <a16:creationId xmlns:a16="http://schemas.microsoft.com/office/drawing/2014/main" id="{B2717284-AB1E-E549-BED0-B50D07920338}"/>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0" name="Picture 9">
            <a:extLst>
              <a:ext uri="{FF2B5EF4-FFF2-40B4-BE49-F238E27FC236}">
                <a16:creationId xmlns:a16="http://schemas.microsoft.com/office/drawing/2014/main" id="{1154C1AD-97A9-41B9-AA30-53038918480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33952084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41767" cy="507831"/>
          </a:xfrm>
          <a:prstGeom prst="rect">
            <a:avLst/>
          </a:prstGeom>
          <a:noFill/>
        </p:spPr>
        <p:txBody>
          <a:bodyPr wrap="none" rtlCol="0">
            <a:spAutoFit/>
          </a:bodyPr>
          <a:lstStyle/>
          <a:p>
            <a:r>
              <a:rPr lang="en-GB" sz="2700" b="1" dirty="0"/>
              <a:t>Week 12 – answers</a:t>
            </a:r>
          </a:p>
        </p:txBody>
      </p:sp>
      <p:sp>
        <p:nvSpPr>
          <p:cNvPr id="8" name="Rectangle 13"/>
          <p:cNvSpPr>
            <a:spLocks noChangeArrowheads="1"/>
          </p:cNvSpPr>
          <p:nvPr/>
        </p:nvSpPr>
        <p:spPr bwMode="auto">
          <a:xfrm>
            <a:off x="1581637" y="1631723"/>
            <a:ext cx="8449519"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Circle the correct</a:t>
            </a:r>
            <a:r>
              <a:rPr lang="en-GB" altLang="en-US" sz="2200" b="1" dirty="0">
                <a:ea typeface="Times New Roman" panose="02020603050405020304" pitchFamily="18" charset="0"/>
                <a:cs typeface="Calibri" panose="020F0502020204030204" pitchFamily="34" charset="0"/>
              </a:rPr>
              <a:t> pronoun</a:t>
            </a:r>
            <a:r>
              <a:rPr lang="en-GB" altLang="en-US" sz="2200" dirty="0">
                <a:ea typeface="Times New Roman" panose="02020603050405020304" pitchFamily="18" charset="0"/>
                <a:cs typeface="Calibri" panose="020F0502020204030204" pitchFamily="34" charset="0"/>
              </a:rPr>
              <a:t> to complete each sentence below so that it is written in </a:t>
            </a:r>
            <a:r>
              <a:rPr lang="en-GB" altLang="en-US" sz="2200" b="1" dirty="0">
                <a:ea typeface="Times New Roman" panose="02020603050405020304" pitchFamily="18" charset="0"/>
                <a:cs typeface="Calibri" panose="020F0502020204030204" pitchFamily="34" charset="0"/>
              </a:rPr>
              <a:t>Standard English</a:t>
            </a:r>
            <a:r>
              <a:rPr lang="en-GB" altLang="en-US" sz="2200" dirty="0">
                <a:ea typeface="Times New Roman" panose="02020603050405020304" pitchFamily="18" charset="0"/>
                <a:cs typeface="Calibri" panose="020F0502020204030204" pitchFamily="34" charset="0"/>
              </a:rPr>
              <a:t>.</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1353883" y="2887176"/>
            <a:ext cx="8905026"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Where are (them  / those) socks that I bought yesterday?</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He looked hard but he couldn’t find (them  /  those) amongst the rubbish.</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“I like (them  / those)  ones,” he said to his grandmother.</a:t>
            </a:r>
          </a:p>
        </p:txBody>
      </p:sp>
      <p:sp>
        <p:nvSpPr>
          <p:cNvPr id="24" name="Rectangle 23"/>
          <p:cNvSpPr/>
          <p:nvPr/>
        </p:nvSpPr>
        <p:spPr>
          <a:xfrm>
            <a:off x="9658089" y="5139126"/>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9" name="Rectangle 13"/>
          <p:cNvSpPr>
            <a:spLocks noChangeArrowheads="1"/>
          </p:cNvSpPr>
          <p:nvPr/>
        </p:nvSpPr>
        <p:spPr bwMode="auto">
          <a:xfrm>
            <a:off x="1965798" y="6199565"/>
            <a:ext cx="8234658"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yesterday, hard</a:t>
            </a:r>
            <a:endParaRPr lang="en-GB" altLang="en-US" sz="2200" i="1" dirty="0"/>
          </a:p>
        </p:txBody>
      </p:sp>
      <p:pic>
        <p:nvPicPr>
          <p:cNvPr id="12" name="Picture 11">
            <a:extLst>
              <a:ext uri="{FF2B5EF4-FFF2-40B4-BE49-F238E27FC236}">
                <a16:creationId xmlns:a16="http://schemas.microsoft.com/office/drawing/2014/main" id="{B2717284-AB1E-E549-BED0-B50D07920338}"/>
              </a:ext>
            </a:extLst>
          </p:cNvPr>
          <p:cNvPicPr>
            <a:picLocks noChangeAspect="1"/>
          </p:cNvPicPr>
          <p:nvPr/>
        </p:nvPicPr>
        <p:blipFill>
          <a:blip r:embed="rId2"/>
          <a:stretch>
            <a:fillRect/>
          </a:stretch>
        </p:blipFill>
        <p:spPr>
          <a:xfrm>
            <a:off x="10668000" y="470599"/>
            <a:ext cx="1234846" cy="826857"/>
          </a:xfrm>
          <a:prstGeom prst="rect">
            <a:avLst/>
          </a:prstGeom>
        </p:spPr>
      </p:pic>
      <p:sp>
        <p:nvSpPr>
          <p:cNvPr id="10" name="Oval 9">
            <a:extLst>
              <a:ext uri="{FF2B5EF4-FFF2-40B4-BE49-F238E27FC236}">
                <a16:creationId xmlns:a16="http://schemas.microsoft.com/office/drawing/2014/main" id="{1E3CD7B3-2431-46E3-AC75-BEF944846360}"/>
              </a:ext>
            </a:extLst>
          </p:cNvPr>
          <p:cNvSpPr/>
          <p:nvPr/>
        </p:nvSpPr>
        <p:spPr>
          <a:xfrm>
            <a:off x="3599630" y="2964454"/>
            <a:ext cx="752451" cy="347241"/>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CE84DB4D-CD55-4C71-B8CD-5884EF7AC960}"/>
              </a:ext>
            </a:extLst>
          </p:cNvPr>
          <p:cNvSpPr/>
          <p:nvPr/>
        </p:nvSpPr>
        <p:spPr>
          <a:xfrm>
            <a:off x="5532985" y="3606107"/>
            <a:ext cx="728919" cy="347241"/>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CD6AACB7-2140-4280-BCAC-304D30FF4641}"/>
              </a:ext>
            </a:extLst>
          </p:cNvPr>
          <p:cNvSpPr/>
          <p:nvPr/>
        </p:nvSpPr>
        <p:spPr>
          <a:xfrm>
            <a:off x="3044046" y="4269188"/>
            <a:ext cx="752451" cy="347241"/>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71F99CB7-5537-4420-B71F-AA7C236040E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8094818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3156442" cy="507831"/>
          </a:xfrm>
          <a:prstGeom prst="rect">
            <a:avLst/>
          </a:prstGeom>
          <a:noFill/>
        </p:spPr>
        <p:txBody>
          <a:bodyPr wrap="none" rtlCol="0">
            <a:spAutoFit/>
          </a:bodyPr>
          <a:lstStyle/>
          <a:p>
            <a:r>
              <a:rPr lang="en-GB" sz="2700" b="1" dirty="0"/>
              <a:t>Week 12 – questions</a:t>
            </a:r>
          </a:p>
        </p:txBody>
      </p:sp>
      <p:sp>
        <p:nvSpPr>
          <p:cNvPr id="23" name="Rectangle 13"/>
          <p:cNvSpPr>
            <a:spLocks noChangeArrowheads="1"/>
          </p:cNvSpPr>
          <p:nvPr/>
        </p:nvSpPr>
        <p:spPr bwMode="auto">
          <a:xfrm>
            <a:off x="1662568" y="6196411"/>
            <a:ext cx="878497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Rewrite each sentence in the simple present tense.</a:t>
            </a:r>
            <a:endParaRPr lang="en-GB" altLang="en-US" sz="2200" i="1" dirty="0"/>
          </a:p>
          <a:p>
            <a:pPr eaLnBrk="0" fontAlgn="base" hangingPunct="0">
              <a:spcBef>
                <a:spcPct val="0"/>
              </a:spcBef>
              <a:spcAft>
                <a:spcPct val="0"/>
              </a:spcAft>
            </a:pPr>
            <a:endParaRPr lang="en-GB" altLang="en-US" sz="2200" i="1" dirty="0"/>
          </a:p>
        </p:txBody>
      </p:sp>
      <p:sp>
        <p:nvSpPr>
          <p:cNvPr id="11" name="Rectangle 13">
            <a:extLst>
              <a:ext uri="{FF2B5EF4-FFF2-40B4-BE49-F238E27FC236}">
                <a16:creationId xmlns:a16="http://schemas.microsoft.com/office/drawing/2014/main" id="{766533F4-3244-441C-9330-FB2956FEC936}"/>
              </a:ext>
            </a:extLst>
          </p:cNvPr>
          <p:cNvSpPr>
            <a:spLocks noChangeArrowheads="1"/>
          </p:cNvSpPr>
          <p:nvPr/>
        </p:nvSpPr>
        <p:spPr bwMode="auto">
          <a:xfrm>
            <a:off x="1662568" y="1737435"/>
            <a:ext cx="8033832"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Rewrite the underlined verbs in each sentence below so that they are written in the </a:t>
            </a:r>
            <a:r>
              <a:rPr lang="en-GB" altLang="en-US" sz="2200" b="1" dirty="0">
                <a:ea typeface="Times New Roman" panose="02020603050405020304" pitchFamily="18" charset="0"/>
                <a:cs typeface="Calibri" panose="020F0502020204030204" pitchFamily="34" charset="0"/>
              </a:rPr>
              <a:t>simple past</a:t>
            </a:r>
            <a:r>
              <a:rPr lang="en-GB" altLang="en-US" sz="2200" dirty="0">
                <a:ea typeface="Times New Roman" panose="02020603050405020304" pitchFamily="18" charset="0"/>
                <a:cs typeface="Calibri" panose="020F0502020204030204" pitchFamily="34" charset="0"/>
              </a:rPr>
              <a:t> tense.</a:t>
            </a:r>
            <a:endParaRPr lang="en-GB" altLang="en-US" sz="2200" dirty="0"/>
          </a:p>
          <a:p>
            <a:pPr eaLnBrk="0" fontAlgn="base" hangingPunct="0">
              <a:spcBef>
                <a:spcPct val="0"/>
              </a:spcBef>
              <a:spcAft>
                <a:spcPct val="0"/>
              </a:spcAft>
            </a:pPr>
            <a:endParaRPr lang="en-GB" altLang="en-US" sz="2200" dirty="0"/>
          </a:p>
        </p:txBody>
      </p:sp>
      <p:sp>
        <p:nvSpPr>
          <p:cNvPr id="12" name="Rectangle 14">
            <a:extLst>
              <a:ext uri="{FF2B5EF4-FFF2-40B4-BE49-F238E27FC236}">
                <a16:creationId xmlns:a16="http://schemas.microsoft.com/office/drawing/2014/main" id="{A23D783C-5B86-48F4-A5A4-AA27B972647B}"/>
              </a:ext>
            </a:extLst>
          </p:cNvPr>
          <p:cNvSpPr>
            <a:spLocks noChangeArrowheads="1"/>
          </p:cNvSpPr>
          <p:nvPr/>
        </p:nvSpPr>
        <p:spPr bwMode="auto">
          <a:xfrm>
            <a:off x="1442881" y="2844411"/>
            <a:ext cx="9217387"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cs typeface="Calibri" panose="020F0502020204030204" pitchFamily="34" charset="0"/>
              </a:rPr>
              <a:t>I </a:t>
            </a:r>
            <a:r>
              <a:rPr lang="en-GB" altLang="en-US" sz="2200" u="sng" dirty="0">
                <a:cs typeface="Calibri" panose="020F0502020204030204" pitchFamily="34" charset="0"/>
              </a:rPr>
              <a:t>am reading</a:t>
            </a:r>
            <a:r>
              <a:rPr lang="en-GB" altLang="en-US" sz="2200" dirty="0">
                <a:cs typeface="Calibri" panose="020F0502020204030204" pitchFamily="34" charset="0"/>
              </a:rPr>
              <a:t> a book about a witch and a wizard who have to battle dark forces. </a:t>
            </a:r>
            <a:endParaRPr lang="en-GB" altLang="en-US" sz="2200" dirty="0"/>
          </a:p>
        </p:txBody>
      </p:sp>
      <p:sp>
        <p:nvSpPr>
          <p:cNvPr id="13" name="Rectangle 12">
            <a:extLst>
              <a:ext uri="{FF2B5EF4-FFF2-40B4-BE49-F238E27FC236}">
                <a16:creationId xmlns:a16="http://schemas.microsoft.com/office/drawing/2014/main" id="{80906DAC-795A-402E-98BD-3E855B288244}"/>
              </a:ext>
            </a:extLst>
          </p:cNvPr>
          <p:cNvSpPr/>
          <p:nvPr/>
        </p:nvSpPr>
        <p:spPr>
          <a:xfrm>
            <a:off x="10001809" y="5273290"/>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4" name="Picture 13">
            <a:extLst>
              <a:ext uri="{FF2B5EF4-FFF2-40B4-BE49-F238E27FC236}">
                <a16:creationId xmlns:a16="http://schemas.microsoft.com/office/drawing/2014/main" id="{0B1A2AD5-8222-EA45-92B7-453BADDEC957}"/>
              </a:ext>
            </a:extLst>
          </p:cNvPr>
          <p:cNvPicPr>
            <a:picLocks noChangeAspect="1"/>
          </p:cNvPicPr>
          <p:nvPr/>
        </p:nvPicPr>
        <p:blipFill>
          <a:blip r:embed="rId2"/>
          <a:stretch>
            <a:fillRect/>
          </a:stretch>
        </p:blipFill>
        <p:spPr>
          <a:xfrm>
            <a:off x="10668000" y="470599"/>
            <a:ext cx="1234846" cy="826857"/>
          </a:xfrm>
          <a:prstGeom prst="rect">
            <a:avLst/>
          </a:prstGeom>
        </p:spPr>
      </p:pic>
      <p:grpSp>
        <p:nvGrpSpPr>
          <p:cNvPr id="9" name="Group 8">
            <a:extLst>
              <a:ext uri="{FF2B5EF4-FFF2-40B4-BE49-F238E27FC236}">
                <a16:creationId xmlns:a16="http://schemas.microsoft.com/office/drawing/2014/main" id="{142A937F-E32C-4843-A802-D6C3CACC616A}"/>
              </a:ext>
            </a:extLst>
          </p:cNvPr>
          <p:cNvGrpSpPr/>
          <p:nvPr/>
        </p:nvGrpSpPr>
        <p:grpSpPr>
          <a:xfrm>
            <a:off x="1230585" y="3275298"/>
            <a:ext cx="2118340" cy="756054"/>
            <a:chOff x="-12451" y="158671"/>
            <a:chExt cx="1051560" cy="445211"/>
          </a:xfrm>
        </p:grpSpPr>
        <p:sp>
          <p:nvSpPr>
            <p:cNvPr id="15" name="Rectangle 14">
              <a:extLst>
                <a:ext uri="{FF2B5EF4-FFF2-40B4-BE49-F238E27FC236}">
                  <a16:creationId xmlns:a16="http://schemas.microsoft.com/office/drawing/2014/main" id="{BE9A7293-D8B1-4F5D-8BB6-9B02E5C9B6B3}"/>
                </a:ext>
              </a:extLst>
            </p:cNvPr>
            <p:cNvSpPr/>
            <p:nvPr/>
          </p:nvSpPr>
          <p:spPr>
            <a:xfrm>
              <a:off x="-12451" y="313711"/>
              <a:ext cx="1051560" cy="29017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100" b="1" dirty="0">
                  <a:ea typeface="Times New Roman" panose="02020603050405020304" pitchFamily="18" charset="0"/>
                  <a:cs typeface="Times New Roman" panose="02020603050405020304" pitchFamily="18" charset="0"/>
                </a:rPr>
                <a:t> </a:t>
              </a:r>
              <a:endParaRPr lang="en-GB" sz="2200" b="1" dirty="0">
                <a:ea typeface="Times New Roman" panose="02020603050405020304" pitchFamily="18" charset="0"/>
                <a:cs typeface="Times New Roman" panose="02020603050405020304" pitchFamily="18" charset="0"/>
              </a:endParaRPr>
            </a:p>
          </p:txBody>
        </p:sp>
        <p:cxnSp>
          <p:nvCxnSpPr>
            <p:cNvPr id="16" name="Straight Arrow Connector 15">
              <a:extLst>
                <a:ext uri="{FF2B5EF4-FFF2-40B4-BE49-F238E27FC236}">
                  <a16:creationId xmlns:a16="http://schemas.microsoft.com/office/drawing/2014/main" id="{51582867-CED6-479F-B260-06C14886EE4F}"/>
                </a:ext>
              </a:extLst>
            </p:cNvPr>
            <p:cNvCxnSpPr/>
            <p:nvPr/>
          </p:nvCxnSpPr>
          <p:spPr>
            <a:xfrm flipH="1" flipV="1">
              <a:off x="511424" y="158671"/>
              <a:ext cx="1905" cy="14874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 name="Rectangle 1">
            <a:extLst>
              <a:ext uri="{FF2B5EF4-FFF2-40B4-BE49-F238E27FC236}">
                <a16:creationId xmlns:a16="http://schemas.microsoft.com/office/drawing/2014/main" id="{EE250971-09D0-4FA8-A1C6-1BCD259A1B38}"/>
              </a:ext>
            </a:extLst>
          </p:cNvPr>
          <p:cNvSpPr/>
          <p:nvPr/>
        </p:nvSpPr>
        <p:spPr>
          <a:xfrm>
            <a:off x="1442880" y="4259963"/>
            <a:ext cx="9217387" cy="430887"/>
          </a:xfrm>
          <a:prstGeom prst="rect">
            <a:avLst/>
          </a:prstGeom>
        </p:spPr>
        <p:txBody>
          <a:bodyPr wrap="square">
            <a:spAutoFit/>
          </a:bodyPr>
          <a:lstStyle/>
          <a:p>
            <a:pPr lvl="0" eaLnBrk="0" fontAlgn="base" hangingPunct="0">
              <a:spcBef>
                <a:spcPct val="0"/>
              </a:spcBef>
              <a:spcAft>
                <a:spcPct val="0"/>
              </a:spcAft>
            </a:pPr>
            <a:r>
              <a:rPr lang="en-GB" altLang="en-US" sz="2200" dirty="0">
                <a:solidFill>
                  <a:prstClr val="black"/>
                </a:solidFill>
                <a:cs typeface="Calibri" panose="020F0502020204030204" pitchFamily="34" charset="0"/>
              </a:rPr>
              <a:t>My mum </a:t>
            </a:r>
            <a:r>
              <a:rPr lang="en-GB" altLang="en-US" sz="2200" u="sng" dirty="0">
                <a:solidFill>
                  <a:prstClr val="black"/>
                </a:solidFill>
                <a:cs typeface="Calibri" panose="020F0502020204030204" pitchFamily="34" charset="0"/>
              </a:rPr>
              <a:t>is bringing</a:t>
            </a:r>
            <a:r>
              <a:rPr lang="en-GB" altLang="en-US" sz="2200" dirty="0">
                <a:solidFill>
                  <a:prstClr val="black"/>
                </a:solidFill>
                <a:cs typeface="Calibri" panose="020F0502020204030204" pitchFamily="34" charset="0"/>
              </a:rPr>
              <a:t> me a new book home from the library.</a:t>
            </a:r>
            <a:endParaRPr lang="en-GB" altLang="en-US" sz="2200" dirty="0">
              <a:solidFill>
                <a:prstClr val="black"/>
              </a:solidFill>
            </a:endParaRPr>
          </a:p>
        </p:txBody>
      </p:sp>
      <p:grpSp>
        <p:nvGrpSpPr>
          <p:cNvPr id="17" name="Group 16">
            <a:extLst>
              <a:ext uri="{FF2B5EF4-FFF2-40B4-BE49-F238E27FC236}">
                <a16:creationId xmlns:a16="http://schemas.microsoft.com/office/drawing/2014/main" id="{F5ECE0CF-9A22-4F21-8942-19F4628ABF07}"/>
              </a:ext>
            </a:extLst>
          </p:cNvPr>
          <p:cNvGrpSpPr/>
          <p:nvPr/>
        </p:nvGrpSpPr>
        <p:grpSpPr>
          <a:xfrm>
            <a:off x="2123764" y="4687576"/>
            <a:ext cx="2118340" cy="756054"/>
            <a:chOff x="-12451" y="158671"/>
            <a:chExt cx="1051560" cy="445211"/>
          </a:xfrm>
        </p:grpSpPr>
        <p:sp>
          <p:nvSpPr>
            <p:cNvPr id="18" name="Rectangle 17">
              <a:extLst>
                <a:ext uri="{FF2B5EF4-FFF2-40B4-BE49-F238E27FC236}">
                  <a16:creationId xmlns:a16="http://schemas.microsoft.com/office/drawing/2014/main" id="{867EFCE8-D7AC-4B20-9B04-5533655E1756}"/>
                </a:ext>
              </a:extLst>
            </p:cNvPr>
            <p:cNvSpPr/>
            <p:nvPr/>
          </p:nvSpPr>
          <p:spPr>
            <a:xfrm>
              <a:off x="-12451" y="313711"/>
              <a:ext cx="1051560" cy="29017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100" b="1" dirty="0">
                  <a:ea typeface="Times New Roman" panose="02020603050405020304" pitchFamily="18" charset="0"/>
                  <a:cs typeface="Times New Roman" panose="02020603050405020304" pitchFamily="18" charset="0"/>
                </a:rPr>
                <a:t> </a:t>
              </a:r>
              <a:endParaRPr lang="en-GB" sz="2200" b="1" dirty="0">
                <a:ea typeface="Times New Roman" panose="02020603050405020304" pitchFamily="18" charset="0"/>
                <a:cs typeface="Times New Roman" panose="02020603050405020304" pitchFamily="18" charset="0"/>
              </a:endParaRPr>
            </a:p>
          </p:txBody>
        </p:sp>
        <p:cxnSp>
          <p:nvCxnSpPr>
            <p:cNvPr id="19" name="Straight Arrow Connector 18">
              <a:extLst>
                <a:ext uri="{FF2B5EF4-FFF2-40B4-BE49-F238E27FC236}">
                  <a16:creationId xmlns:a16="http://schemas.microsoft.com/office/drawing/2014/main" id="{6930F3E8-DBE3-42E3-AF68-08CA8F15E48E}"/>
                </a:ext>
              </a:extLst>
            </p:cNvPr>
            <p:cNvCxnSpPr/>
            <p:nvPr/>
          </p:nvCxnSpPr>
          <p:spPr>
            <a:xfrm flipH="1" flipV="1">
              <a:off x="511424" y="158671"/>
              <a:ext cx="1905" cy="14874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pic>
        <p:nvPicPr>
          <p:cNvPr id="20" name="Picture 19">
            <a:extLst>
              <a:ext uri="{FF2B5EF4-FFF2-40B4-BE49-F238E27FC236}">
                <a16:creationId xmlns:a16="http://schemas.microsoft.com/office/drawing/2014/main" id="{49C6AFCE-4E76-43B5-891B-DD544980840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30225261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41767" cy="507831"/>
          </a:xfrm>
          <a:prstGeom prst="rect">
            <a:avLst/>
          </a:prstGeom>
          <a:noFill/>
        </p:spPr>
        <p:txBody>
          <a:bodyPr wrap="none" rtlCol="0">
            <a:spAutoFit/>
          </a:bodyPr>
          <a:lstStyle/>
          <a:p>
            <a:r>
              <a:rPr lang="en-GB" sz="2700" b="1" dirty="0"/>
              <a:t>Week 12 – answers</a:t>
            </a:r>
          </a:p>
        </p:txBody>
      </p:sp>
      <p:sp>
        <p:nvSpPr>
          <p:cNvPr id="23" name="Rectangle 13"/>
          <p:cNvSpPr>
            <a:spLocks noChangeArrowheads="1"/>
          </p:cNvSpPr>
          <p:nvPr/>
        </p:nvSpPr>
        <p:spPr bwMode="auto">
          <a:xfrm>
            <a:off x="1093069" y="6196411"/>
            <a:ext cx="9354475"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I read a book about a witch … </a:t>
            </a:r>
            <a:r>
              <a:rPr lang="en-GB" altLang="en-US" sz="2200" b="1" i="1" dirty="0">
                <a:cs typeface="Calibri" panose="020F0502020204030204" pitchFamily="34" charset="0"/>
              </a:rPr>
              <a:t>My mum brings me …</a:t>
            </a:r>
            <a:endParaRPr lang="en-GB" altLang="en-US" sz="2200" i="1" dirty="0"/>
          </a:p>
          <a:p>
            <a:pPr eaLnBrk="0" fontAlgn="base" hangingPunct="0">
              <a:spcBef>
                <a:spcPct val="0"/>
              </a:spcBef>
              <a:spcAft>
                <a:spcPct val="0"/>
              </a:spcAft>
            </a:pPr>
            <a:endParaRPr lang="en-GB" altLang="en-US" sz="2200" i="1" dirty="0"/>
          </a:p>
        </p:txBody>
      </p:sp>
      <p:sp>
        <p:nvSpPr>
          <p:cNvPr id="11" name="Rectangle 13">
            <a:extLst>
              <a:ext uri="{FF2B5EF4-FFF2-40B4-BE49-F238E27FC236}">
                <a16:creationId xmlns:a16="http://schemas.microsoft.com/office/drawing/2014/main" id="{766533F4-3244-441C-9330-FB2956FEC936}"/>
              </a:ext>
            </a:extLst>
          </p:cNvPr>
          <p:cNvSpPr>
            <a:spLocks noChangeArrowheads="1"/>
          </p:cNvSpPr>
          <p:nvPr/>
        </p:nvSpPr>
        <p:spPr bwMode="auto">
          <a:xfrm>
            <a:off x="1662568" y="1737435"/>
            <a:ext cx="8033832"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Rewrite the underlined verbs in each sentence below so that they are written in the </a:t>
            </a:r>
            <a:r>
              <a:rPr lang="en-GB" altLang="en-US" sz="2200" b="1" dirty="0">
                <a:ea typeface="Times New Roman" panose="02020603050405020304" pitchFamily="18" charset="0"/>
                <a:cs typeface="Calibri" panose="020F0502020204030204" pitchFamily="34" charset="0"/>
              </a:rPr>
              <a:t>simple past</a:t>
            </a:r>
            <a:r>
              <a:rPr lang="en-GB" altLang="en-US" sz="2200" dirty="0">
                <a:ea typeface="Times New Roman" panose="02020603050405020304" pitchFamily="18" charset="0"/>
                <a:cs typeface="Calibri" panose="020F0502020204030204" pitchFamily="34" charset="0"/>
              </a:rPr>
              <a:t> tense.</a:t>
            </a:r>
            <a:endParaRPr lang="en-GB" altLang="en-US" sz="2200" dirty="0"/>
          </a:p>
          <a:p>
            <a:pPr eaLnBrk="0" fontAlgn="base" hangingPunct="0">
              <a:spcBef>
                <a:spcPct val="0"/>
              </a:spcBef>
              <a:spcAft>
                <a:spcPct val="0"/>
              </a:spcAft>
            </a:pPr>
            <a:endParaRPr lang="en-GB" altLang="en-US" sz="2200" dirty="0"/>
          </a:p>
        </p:txBody>
      </p:sp>
      <p:sp>
        <p:nvSpPr>
          <p:cNvPr id="12" name="Rectangle 14">
            <a:extLst>
              <a:ext uri="{FF2B5EF4-FFF2-40B4-BE49-F238E27FC236}">
                <a16:creationId xmlns:a16="http://schemas.microsoft.com/office/drawing/2014/main" id="{A23D783C-5B86-48F4-A5A4-AA27B972647B}"/>
              </a:ext>
            </a:extLst>
          </p:cNvPr>
          <p:cNvSpPr>
            <a:spLocks noChangeArrowheads="1"/>
          </p:cNvSpPr>
          <p:nvPr/>
        </p:nvSpPr>
        <p:spPr bwMode="auto">
          <a:xfrm>
            <a:off x="1442881" y="2844411"/>
            <a:ext cx="9217387"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cs typeface="Calibri" panose="020F0502020204030204" pitchFamily="34" charset="0"/>
              </a:rPr>
              <a:t>I </a:t>
            </a:r>
            <a:r>
              <a:rPr lang="en-GB" altLang="en-US" sz="2200" u="sng" dirty="0">
                <a:cs typeface="Calibri" panose="020F0502020204030204" pitchFamily="34" charset="0"/>
              </a:rPr>
              <a:t>am reading</a:t>
            </a:r>
            <a:r>
              <a:rPr lang="en-GB" altLang="en-US" sz="2200" dirty="0">
                <a:cs typeface="Calibri" panose="020F0502020204030204" pitchFamily="34" charset="0"/>
              </a:rPr>
              <a:t> a book about a witch and a wizard who have to battle dark forces. </a:t>
            </a:r>
            <a:endParaRPr lang="en-GB" altLang="en-US" sz="2200" dirty="0"/>
          </a:p>
        </p:txBody>
      </p:sp>
      <p:sp>
        <p:nvSpPr>
          <p:cNvPr id="13" name="Rectangle 12">
            <a:extLst>
              <a:ext uri="{FF2B5EF4-FFF2-40B4-BE49-F238E27FC236}">
                <a16:creationId xmlns:a16="http://schemas.microsoft.com/office/drawing/2014/main" id="{80906DAC-795A-402E-98BD-3E855B288244}"/>
              </a:ext>
            </a:extLst>
          </p:cNvPr>
          <p:cNvSpPr/>
          <p:nvPr/>
        </p:nvSpPr>
        <p:spPr>
          <a:xfrm>
            <a:off x="10001809" y="5273290"/>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4" name="Picture 13">
            <a:extLst>
              <a:ext uri="{FF2B5EF4-FFF2-40B4-BE49-F238E27FC236}">
                <a16:creationId xmlns:a16="http://schemas.microsoft.com/office/drawing/2014/main" id="{0B1A2AD5-8222-EA45-92B7-453BADDEC957}"/>
              </a:ext>
            </a:extLst>
          </p:cNvPr>
          <p:cNvPicPr>
            <a:picLocks noChangeAspect="1"/>
          </p:cNvPicPr>
          <p:nvPr/>
        </p:nvPicPr>
        <p:blipFill>
          <a:blip r:embed="rId2"/>
          <a:stretch>
            <a:fillRect/>
          </a:stretch>
        </p:blipFill>
        <p:spPr>
          <a:xfrm>
            <a:off x="10668000" y="470599"/>
            <a:ext cx="1234846" cy="826857"/>
          </a:xfrm>
          <a:prstGeom prst="rect">
            <a:avLst/>
          </a:prstGeom>
        </p:spPr>
      </p:pic>
      <p:grpSp>
        <p:nvGrpSpPr>
          <p:cNvPr id="9" name="Group 8">
            <a:extLst>
              <a:ext uri="{FF2B5EF4-FFF2-40B4-BE49-F238E27FC236}">
                <a16:creationId xmlns:a16="http://schemas.microsoft.com/office/drawing/2014/main" id="{142A937F-E32C-4843-A802-D6C3CACC616A}"/>
              </a:ext>
            </a:extLst>
          </p:cNvPr>
          <p:cNvGrpSpPr/>
          <p:nvPr/>
        </p:nvGrpSpPr>
        <p:grpSpPr>
          <a:xfrm>
            <a:off x="1230585" y="3275298"/>
            <a:ext cx="2118340" cy="756054"/>
            <a:chOff x="-12451" y="158671"/>
            <a:chExt cx="1051560" cy="445211"/>
          </a:xfrm>
        </p:grpSpPr>
        <p:sp>
          <p:nvSpPr>
            <p:cNvPr id="15" name="Rectangle 14">
              <a:extLst>
                <a:ext uri="{FF2B5EF4-FFF2-40B4-BE49-F238E27FC236}">
                  <a16:creationId xmlns:a16="http://schemas.microsoft.com/office/drawing/2014/main" id="{BE9A7293-D8B1-4F5D-8BB6-9B02E5C9B6B3}"/>
                </a:ext>
              </a:extLst>
            </p:cNvPr>
            <p:cNvSpPr/>
            <p:nvPr/>
          </p:nvSpPr>
          <p:spPr>
            <a:xfrm>
              <a:off x="-12451" y="313711"/>
              <a:ext cx="1051560" cy="29017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100" b="1" dirty="0">
                  <a:ea typeface="Times New Roman" panose="02020603050405020304" pitchFamily="18" charset="0"/>
                  <a:cs typeface="Times New Roman" panose="02020603050405020304" pitchFamily="18" charset="0"/>
                </a:rPr>
                <a:t> </a:t>
              </a:r>
              <a:endParaRPr lang="en-GB" sz="2200" b="1" dirty="0">
                <a:ea typeface="Times New Roman" panose="02020603050405020304" pitchFamily="18" charset="0"/>
                <a:cs typeface="Times New Roman" panose="02020603050405020304" pitchFamily="18" charset="0"/>
              </a:endParaRPr>
            </a:p>
          </p:txBody>
        </p:sp>
        <p:cxnSp>
          <p:nvCxnSpPr>
            <p:cNvPr id="16" name="Straight Arrow Connector 15">
              <a:extLst>
                <a:ext uri="{FF2B5EF4-FFF2-40B4-BE49-F238E27FC236}">
                  <a16:creationId xmlns:a16="http://schemas.microsoft.com/office/drawing/2014/main" id="{51582867-CED6-479F-B260-06C14886EE4F}"/>
                </a:ext>
              </a:extLst>
            </p:cNvPr>
            <p:cNvCxnSpPr/>
            <p:nvPr/>
          </p:nvCxnSpPr>
          <p:spPr>
            <a:xfrm flipH="1" flipV="1">
              <a:off x="511424" y="158671"/>
              <a:ext cx="1905" cy="14874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 name="Rectangle 1">
            <a:extLst>
              <a:ext uri="{FF2B5EF4-FFF2-40B4-BE49-F238E27FC236}">
                <a16:creationId xmlns:a16="http://schemas.microsoft.com/office/drawing/2014/main" id="{EE250971-09D0-4FA8-A1C6-1BCD259A1B38}"/>
              </a:ext>
            </a:extLst>
          </p:cNvPr>
          <p:cNvSpPr/>
          <p:nvPr/>
        </p:nvSpPr>
        <p:spPr>
          <a:xfrm>
            <a:off x="1442880" y="4259963"/>
            <a:ext cx="9217387" cy="430887"/>
          </a:xfrm>
          <a:prstGeom prst="rect">
            <a:avLst/>
          </a:prstGeom>
        </p:spPr>
        <p:txBody>
          <a:bodyPr wrap="square">
            <a:spAutoFit/>
          </a:bodyPr>
          <a:lstStyle/>
          <a:p>
            <a:pPr lvl="0" eaLnBrk="0" fontAlgn="base" hangingPunct="0">
              <a:spcBef>
                <a:spcPct val="0"/>
              </a:spcBef>
              <a:spcAft>
                <a:spcPct val="0"/>
              </a:spcAft>
            </a:pPr>
            <a:r>
              <a:rPr lang="en-GB" altLang="en-US" sz="2200" dirty="0">
                <a:solidFill>
                  <a:prstClr val="black"/>
                </a:solidFill>
                <a:cs typeface="Calibri" panose="020F0502020204030204" pitchFamily="34" charset="0"/>
              </a:rPr>
              <a:t>My mum </a:t>
            </a:r>
            <a:r>
              <a:rPr lang="en-GB" altLang="en-US" sz="2200" u="sng" dirty="0">
                <a:solidFill>
                  <a:prstClr val="black"/>
                </a:solidFill>
                <a:cs typeface="Calibri" panose="020F0502020204030204" pitchFamily="34" charset="0"/>
              </a:rPr>
              <a:t>is bringing</a:t>
            </a:r>
            <a:r>
              <a:rPr lang="en-GB" altLang="en-US" sz="2200" dirty="0">
                <a:solidFill>
                  <a:prstClr val="black"/>
                </a:solidFill>
                <a:cs typeface="Calibri" panose="020F0502020204030204" pitchFamily="34" charset="0"/>
              </a:rPr>
              <a:t> me a new book home from the library.</a:t>
            </a:r>
            <a:endParaRPr lang="en-GB" altLang="en-US" sz="2200" dirty="0">
              <a:solidFill>
                <a:prstClr val="black"/>
              </a:solidFill>
            </a:endParaRPr>
          </a:p>
        </p:txBody>
      </p:sp>
      <p:grpSp>
        <p:nvGrpSpPr>
          <p:cNvPr id="17" name="Group 16">
            <a:extLst>
              <a:ext uri="{FF2B5EF4-FFF2-40B4-BE49-F238E27FC236}">
                <a16:creationId xmlns:a16="http://schemas.microsoft.com/office/drawing/2014/main" id="{F5ECE0CF-9A22-4F21-8942-19F4628ABF07}"/>
              </a:ext>
            </a:extLst>
          </p:cNvPr>
          <p:cNvGrpSpPr/>
          <p:nvPr/>
        </p:nvGrpSpPr>
        <p:grpSpPr>
          <a:xfrm>
            <a:off x="2123764" y="4687576"/>
            <a:ext cx="2118340" cy="756054"/>
            <a:chOff x="-12451" y="158671"/>
            <a:chExt cx="1051560" cy="445211"/>
          </a:xfrm>
        </p:grpSpPr>
        <p:sp>
          <p:nvSpPr>
            <p:cNvPr id="18" name="Rectangle 17">
              <a:extLst>
                <a:ext uri="{FF2B5EF4-FFF2-40B4-BE49-F238E27FC236}">
                  <a16:creationId xmlns:a16="http://schemas.microsoft.com/office/drawing/2014/main" id="{867EFCE8-D7AC-4B20-9B04-5533655E1756}"/>
                </a:ext>
              </a:extLst>
            </p:cNvPr>
            <p:cNvSpPr/>
            <p:nvPr/>
          </p:nvSpPr>
          <p:spPr>
            <a:xfrm>
              <a:off x="-12451" y="313711"/>
              <a:ext cx="1051560" cy="29017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100" b="1" dirty="0">
                  <a:ea typeface="Times New Roman" panose="02020603050405020304" pitchFamily="18" charset="0"/>
                  <a:cs typeface="Times New Roman" panose="02020603050405020304" pitchFamily="18" charset="0"/>
                </a:rPr>
                <a:t> </a:t>
              </a:r>
              <a:endParaRPr lang="en-GB" sz="2200" b="1" dirty="0">
                <a:ea typeface="Times New Roman" panose="02020603050405020304" pitchFamily="18" charset="0"/>
                <a:cs typeface="Times New Roman" panose="02020603050405020304" pitchFamily="18" charset="0"/>
              </a:endParaRPr>
            </a:p>
          </p:txBody>
        </p:sp>
        <p:cxnSp>
          <p:nvCxnSpPr>
            <p:cNvPr id="19" name="Straight Arrow Connector 18">
              <a:extLst>
                <a:ext uri="{FF2B5EF4-FFF2-40B4-BE49-F238E27FC236}">
                  <a16:creationId xmlns:a16="http://schemas.microsoft.com/office/drawing/2014/main" id="{6930F3E8-DBE3-42E3-AF68-08CA8F15E48E}"/>
                </a:ext>
              </a:extLst>
            </p:cNvPr>
            <p:cNvCxnSpPr/>
            <p:nvPr/>
          </p:nvCxnSpPr>
          <p:spPr>
            <a:xfrm flipH="1" flipV="1">
              <a:off x="511424" y="158671"/>
              <a:ext cx="1905" cy="14874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3" name="TextBox 2">
            <a:extLst>
              <a:ext uri="{FF2B5EF4-FFF2-40B4-BE49-F238E27FC236}">
                <a16:creationId xmlns:a16="http://schemas.microsoft.com/office/drawing/2014/main" id="{51D94D2E-6345-405E-B38E-B9288DDD6991}"/>
              </a:ext>
            </a:extLst>
          </p:cNvPr>
          <p:cNvSpPr txBox="1"/>
          <p:nvPr/>
        </p:nvSpPr>
        <p:spPr>
          <a:xfrm>
            <a:off x="1230586" y="3582703"/>
            <a:ext cx="2102924" cy="461665"/>
          </a:xfrm>
          <a:prstGeom prst="rect">
            <a:avLst/>
          </a:prstGeom>
          <a:noFill/>
        </p:spPr>
        <p:txBody>
          <a:bodyPr wrap="square" rtlCol="0">
            <a:spAutoFit/>
          </a:bodyPr>
          <a:lstStyle/>
          <a:p>
            <a:pPr algn="ctr"/>
            <a:r>
              <a:rPr lang="en-GB" sz="2400" b="1" dirty="0"/>
              <a:t>read</a:t>
            </a:r>
          </a:p>
        </p:txBody>
      </p:sp>
      <p:sp>
        <p:nvSpPr>
          <p:cNvPr id="4" name="Rectangle 3">
            <a:extLst>
              <a:ext uri="{FF2B5EF4-FFF2-40B4-BE49-F238E27FC236}">
                <a16:creationId xmlns:a16="http://schemas.microsoft.com/office/drawing/2014/main" id="{433FF160-D8A9-4467-AD3E-53BB947B34AE}"/>
              </a:ext>
            </a:extLst>
          </p:cNvPr>
          <p:cNvSpPr/>
          <p:nvPr/>
        </p:nvSpPr>
        <p:spPr>
          <a:xfrm>
            <a:off x="2119926" y="4940167"/>
            <a:ext cx="2118340" cy="461665"/>
          </a:xfrm>
          <a:prstGeom prst="rect">
            <a:avLst/>
          </a:prstGeom>
        </p:spPr>
        <p:txBody>
          <a:bodyPr wrap="square">
            <a:spAutoFit/>
          </a:bodyPr>
          <a:lstStyle/>
          <a:p>
            <a:pPr algn="ctr"/>
            <a:r>
              <a:rPr lang="en-GB" sz="2400" b="1" dirty="0"/>
              <a:t>brought</a:t>
            </a:r>
          </a:p>
        </p:txBody>
      </p:sp>
      <p:pic>
        <p:nvPicPr>
          <p:cNvPr id="20" name="Picture 19">
            <a:extLst>
              <a:ext uri="{FF2B5EF4-FFF2-40B4-BE49-F238E27FC236}">
                <a16:creationId xmlns:a16="http://schemas.microsoft.com/office/drawing/2014/main" id="{28691C04-35C1-45E0-ABB6-D37BC69110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42983287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551442" y="708893"/>
            <a:ext cx="3156442" cy="507831"/>
          </a:xfrm>
          <a:prstGeom prst="rect">
            <a:avLst/>
          </a:prstGeom>
          <a:noFill/>
        </p:spPr>
        <p:txBody>
          <a:bodyPr wrap="none" rtlCol="0">
            <a:spAutoFit/>
          </a:bodyPr>
          <a:lstStyle/>
          <a:p>
            <a:r>
              <a:rPr lang="en-GB" sz="2700" b="1" dirty="0"/>
              <a:t>Week 12 – questions</a:t>
            </a:r>
          </a:p>
        </p:txBody>
      </p:sp>
      <p:sp>
        <p:nvSpPr>
          <p:cNvPr id="8" name="Rectangle 13"/>
          <p:cNvSpPr>
            <a:spLocks noChangeArrowheads="1"/>
          </p:cNvSpPr>
          <p:nvPr/>
        </p:nvSpPr>
        <p:spPr bwMode="auto">
          <a:xfrm>
            <a:off x="1703512" y="1547607"/>
            <a:ext cx="8146544"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Replace the underlined words in each sentence with an appropriate </a:t>
            </a:r>
            <a:r>
              <a:rPr lang="en-GB" altLang="en-US" sz="2200" b="1" dirty="0">
                <a:ea typeface="Times New Roman" panose="02020603050405020304" pitchFamily="18" charset="0"/>
                <a:cs typeface="Calibri" panose="020F0502020204030204" pitchFamily="34" charset="0"/>
              </a:rPr>
              <a:t>contraction</a:t>
            </a:r>
            <a:r>
              <a:rPr lang="en-GB" altLang="en-US" sz="2200" dirty="0">
                <a:ea typeface="Times New Roman" panose="02020603050405020304" pitchFamily="18" charset="0"/>
                <a:cs typeface="Calibri" panose="020F0502020204030204" pitchFamily="34" charset="0"/>
              </a:rPr>
              <a:t>.</a:t>
            </a:r>
            <a:endParaRPr lang="en-GB" altLang="en-US" sz="2200" dirty="0"/>
          </a:p>
        </p:txBody>
      </p:sp>
      <p:sp>
        <p:nvSpPr>
          <p:cNvPr id="21" name="Rectangle 14"/>
          <p:cNvSpPr>
            <a:spLocks noChangeArrowheads="1"/>
          </p:cNvSpPr>
          <p:nvPr/>
        </p:nvSpPr>
        <p:spPr bwMode="auto">
          <a:xfrm>
            <a:off x="2289040" y="2697456"/>
            <a:ext cx="7891709"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u="sng" dirty="0">
                <a:ea typeface="Times New Roman" panose="02020603050405020304" pitchFamily="18" charset="0"/>
                <a:cs typeface="Calibri" panose="020F0502020204030204" pitchFamily="34" charset="0"/>
              </a:rPr>
              <a:t>You are</a:t>
            </a:r>
            <a:r>
              <a:rPr lang="en-GB" altLang="en-US" sz="2200" dirty="0">
                <a:ea typeface="Times New Roman" panose="02020603050405020304" pitchFamily="18" charset="0"/>
                <a:cs typeface="Calibri" panose="020F0502020204030204" pitchFamily="34" charset="0"/>
              </a:rPr>
              <a:t> not permitted to wear your football boots inside.</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Unless you concentrate, I </a:t>
            </a:r>
            <a:r>
              <a:rPr lang="en-GB" altLang="en-US" sz="2200" u="sng" dirty="0">
                <a:ea typeface="Times New Roman" panose="02020603050405020304" pitchFamily="18" charset="0"/>
                <a:cs typeface="Calibri" panose="020F0502020204030204" pitchFamily="34" charset="0"/>
              </a:rPr>
              <a:t>shall not</a:t>
            </a:r>
            <a:r>
              <a:rPr lang="en-GB" altLang="en-US" sz="2200" dirty="0">
                <a:ea typeface="Times New Roman" panose="02020603050405020304" pitchFamily="18" charset="0"/>
                <a:cs typeface="Calibri" panose="020F0502020204030204" pitchFamily="34" charset="0"/>
              </a:rPr>
              <a:t> help you.</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u="sng" dirty="0">
                <a:ea typeface="Times New Roman" panose="02020603050405020304" pitchFamily="18" charset="0"/>
                <a:cs typeface="Calibri" panose="020F0502020204030204" pitchFamily="34" charset="0"/>
              </a:rPr>
              <a:t>Mine is</a:t>
            </a:r>
            <a:r>
              <a:rPr lang="en-GB" altLang="en-US" sz="2200" dirty="0">
                <a:ea typeface="Times New Roman" panose="02020603050405020304" pitchFamily="18" charset="0"/>
                <a:cs typeface="Calibri" panose="020F0502020204030204" pitchFamily="34" charset="0"/>
              </a:rPr>
              <a:t> the only coat left on the peg.</a:t>
            </a:r>
          </a:p>
        </p:txBody>
      </p:sp>
      <p:sp>
        <p:nvSpPr>
          <p:cNvPr id="24" name="Rectangle 23"/>
          <p:cNvSpPr/>
          <p:nvPr/>
        </p:nvSpPr>
        <p:spPr>
          <a:xfrm>
            <a:off x="8457574" y="4196408"/>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161309" y="6201637"/>
            <a:ext cx="9751899"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Name all of the punctuation that can be used to indicate parenthesis.</a:t>
            </a: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11" name="Picture 10">
            <a:extLst>
              <a:ext uri="{FF2B5EF4-FFF2-40B4-BE49-F238E27FC236}">
                <a16:creationId xmlns:a16="http://schemas.microsoft.com/office/drawing/2014/main" id="{F181325D-FC67-9848-8368-E77DBB222E75}"/>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B0B6B128-EDF8-492A-BD9A-E411E92FEA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67928156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551442" y="708893"/>
            <a:ext cx="2941767" cy="507831"/>
          </a:xfrm>
          <a:prstGeom prst="rect">
            <a:avLst/>
          </a:prstGeom>
          <a:noFill/>
        </p:spPr>
        <p:txBody>
          <a:bodyPr wrap="none" rtlCol="0">
            <a:spAutoFit/>
          </a:bodyPr>
          <a:lstStyle/>
          <a:p>
            <a:r>
              <a:rPr lang="en-GB" sz="2700" b="1" dirty="0"/>
              <a:t>Week 12 – answers</a:t>
            </a:r>
          </a:p>
        </p:txBody>
      </p:sp>
      <p:sp>
        <p:nvSpPr>
          <p:cNvPr id="8" name="Rectangle 13"/>
          <p:cNvSpPr>
            <a:spLocks noChangeArrowheads="1"/>
          </p:cNvSpPr>
          <p:nvPr/>
        </p:nvSpPr>
        <p:spPr bwMode="auto">
          <a:xfrm>
            <a:off x="1703512" y="1547607"/>
            <a:ext cx="8146544"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Replace the underlined words in each sentence with an appropriate </a:t>
            </a:r>
            <a:r>
              <a:rPr lang="en-GB" altLang="en-US" sz="2200" b="1" dirty="0">
                <a:ea typeface="Times New Roman" panose="02020603050405020304" pitchFamily="18" charset="0"/>
                <a:cs typeface="Calibri" panose="020F0502020204030204" pitchFamily="34" charset="0"/>
              </a:rPr>
              <a:t>contraction</a:t>
            </a:r>
            <a:r>
              <a:rPr lang="en-GB" altLang="en-US" sz="2200" dirty="0">
                <a:ea typeface="Times New Roman" panose="02020603050405020304" pitchFamily="18" charset="0"/>
                <a:cs typeface="Calibri" panose="020F0502020204030204" pitchFamily="34" charset="0"/>
              </a:rPr>
              <a:t>.</a:t>
            </a:r>
            <a:endParaRPr lang="en-GB" altLang="en-US" sz="2200" dirty="0"/>
          </a:p>
        </p:txBody>
      </p:sp>
      <p:sp>
        <p:nvSpPr>
          <p:cNvPr id="21" name="Rectangle 14"/>
          <p:cNvSpPr>
            <a:spLocks noChangeArrowheads="1"/>
          </p:cNvSpPr>
          <p:nvPr/>
        </p:nvSpPr>
        <p:spPr bwMode="auto">
          <a:xfrm>
            <a:off x="2289040" y="2697456"/>
            <a:ext cx="7891709"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b="1" dirty="0">
                <a:ea typeface="Times New Roman" panose="02020603050405020304" pitchFamily="18" charset="0"/>
                <a:cs typeface="Calibri" panose="020F0502020204030204" pitchFamily="34" charset="0"/>
              </a:rPr>
              <a:t>You’re</a:t>
            </a:r>
            <a:r>
              <a:rPr lang="en-GB" altLang="en-US" sz="2200" dirty="0">
                <a:ea typeface="Times New Roman" panose="02020603050405020304" pitchFamily="18" charset="0"/>
                <a:cs typeface="Calibri" panose="020F0502020204030204" pitchFamily="34" charset="0"/>
              </a:rPr>
              <a:t> not permitted to wear your football boots inside.</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Unless you concentrate, I </a:t>
            </a:r>
            <a:r>
              <a:rPr lang="en-GB" altLang="en-US" sz="2200" b="1" dirty="0">
                <a:ea typeface="Times New Roman" panose="02020603050405020304" pitchFamily="18" charset="0"/>
                <a:cs typeface="Calibri" panose="020F0502020204030204" pitchFamily="34" charset="0"/>
              </a:rPr>
              <a:t>shan’t </a:t>
            </a:r>
            <a:r>
              <a:rPr lang="en-GB" altLang="en-US" sz="2200" dirty="0">
                <a:ea typeface="Times New Roman" panose="02020603050405020304" pitchFamily="18" charset="0"/>
                <a:cs typeface="Calibri" panose="020F0502020204030204" pitchFamily="34" charset="0"/>
              </a:rPr>
              <a:t>help you.</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b="1" dirty="0">
                <a:ea typeface="Times New Roman" panose="02020603050405020304" pitchFamily="18" charset="0"/>
                <a:cs typeface="Calibri" panose="020F0502020204030204" pitchFamily="34" charset="0"/>
              </a:rPr>
              <a:t>Mine’s </a:t>
            </a:r>
            <a:r>
              <a:rPr lang="en-GB" altLang="en-US" sz="2200" dirty="0">
                <a:ea typeface="Times New Roman" panose="02020603050405020304" pitchFamily="18" charset="0"/>
                <a:cs typeface="Calibri" panose="020F0502020204030204" pitchFamily="34" charset="0"/>
              </a:rPr>
              <a:t>the only coat left on the peg.</a:t>
            </a:r>
          </a:p>
        </p:txBody>
      </p:sp>
      <p:sp>
        <p:nvSpPr>
          <p:cNvPr id="24" name="Rectangle 23"/>
          <p:cNvSpPr/>
          <p:nvPr/>
        </p:nvSpPr>
        <p:spPr>
          <a:xfrm>
            <a:off x="8457574" y="4196408"/>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347029" y="6256229"/>
            <a:ext cx="9497939"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pair of brackets, pair of commas, pair of dashes</a:t>
            </a:r>
            <a:endParaRPr lang="en-GB" altLang="en-US" sz="2200" i="1" dirty="0"/>
          </a:p>
          <a:p>
            <a:pPr eaLnBrk="0" fontAlgn="base" hangingPunct="0">
              <a:spcBef>
                <a:spcPct val="0"/>
              </a:spcBef>
              <a:spcAft>
                <a:spcPct val="0"/>
              </a:spcAft>
            </a:pPr>
            <a:endParaRPr lang="en-GB" altLang="en-US" sz="2200" i="1" dirty="0"/>
          </a:p>
        </p:txBody>
      </p:sp>
      <p:pic>
        <p:nvPicPr>
          <p:cNvPr id="11" name="Picture 10">
            <a:extLst>
              <a:ext uri="{FF2B5EF4-FFF2-40B4-BE49-F238E27FC236}">
                <a16:creationId xmlns:a16="http://schemas.microsoft.com/office/drawing/2014/main" id="{F181325D-FC67-9848-8368-E77DBB222E75}"/>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22B0E690-FE08-426E-BAC6-B2AD2E3617E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7099884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3843</TotalTime>
  <Words>5060</Words>
  <Application>Microsoft Office PowerPoint</Application>
  <PresentationFormat>Widescreen</PresentationFormat>
  <Paragraphs>918</Paragraphs>
  <Slides>74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74</vt:i4>
      </vt:variant>
    </vt:vector>
  </HeadingPairs>
  <TitlesOfParts>
    <vt:vector size="80" baseType="lpstr">
      <vt:lpstr>Arial</vt:lpstr>
      <vt:lpstr>Calibri</vt:lpstr>
      <vt:lpstr>Calibri Light</vt:lpstr>
      <vt:lpstr>Times New Roman</vt:lpstr>
      <vt:lpstr>Wingdings</vt:lpstr>
      <vt:lpstr>Office Theme</vt:lpstr>
      <vt:lpstr>12 weeks of 3 in 3 GPS Year 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St Saviours Junior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Lynda Clark</dc:creator>
  <cp:lastModifiedBy>Emma Harris (TGS-NOR)</cp:lastModifiedBy>
  <cp:revision>238</cp:revision>
  <dcterms:created xsi:type="dcterms:W3CDTF">2018-02-15T11:26:24Z</dcterms:created>
  <dcterms:modified xsi:type="dcterms:W3CDTF">2025-07-29T09:35:45Z</dcterms:modified>
</cp:coreProperties>
</file>