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92" r:id="rId4"/>
    <p:sldId id="386" r:id="rId5"/>
    <p:sldId id="260" r:id="rId6"/>
    <p:sldId id="387" r:id="rId7"/>
    <p:sldId id="462" r:id="rId8"/>
    <p:sldId id="463" r:id="rId9"/>
    <p:sldId id="424" r:id="rId10"/>
    <p:sldId id="425" r:id="rId11"/>
    <p:sldId id="296" r:id="rId12"/>
    <p:sldId id="426" r:id="rId13"/>
    <p:sldId id="262" r:id="rId14"/>
    <p:sldId id="433" r:id="rId15"/>
    <p:sldId id="392" r:id="rId16"/>
    <p:sldId id="427" r:id="rId17"/>
    <p:sldId id="375" r:id="rId18"/>
    <p:sldId id="428" r:id="rId19"/>
    <p:sldId id="322" r:id="rId20"/>
    <p:sldId id="429" r:id="rId21"/>
    <p:sldId id="337" r:id="rId22"/>
    <p:sldId id="431" r:id="rId23"/>
    <p:sldId id="405" r:id="rId24"/>
    <p:sldId id="435" r:id="rId25"/>
    <p:sldId id="385" r:id="rId26"/>
    <p:sldId id="432" r:id="rId27"/>
    <p:sldId id="377" r:id="rId28"/>
    <p:sldId id="434" r:id="rId29"/>
    <p:sldId id="382" r:id="rId30"/>
    <p:sldId id="444" r:id="rId31"/>
    <p:sldId id="404" r:id="rId32"/>
    <p:sldId id="441" r:id="rId33"/>
    <p:sldId id="492" r:id="rId34"/>
    <p:sldId id="493" r:id="rId35"/>
    <p:sldId id="438" r:id="rId36"/>
    <p:sldId id="439" r:id="rId37"/>
    <p:sldId id="369" r:id="rId38"/>
    <p:sldId id="442" r:id="rId39"/>
    <p:sldId id="474" r:id="rId40"/>
    <p:sldId id="475" r:id="rId41"/>
    <p:sldId id="468" r:id="rId42"/>
    <p:sldId id="469" r:id="rId43"/>
    <p:sldId id="281" r:id="rId44"/>
    <p:sldId id="447" r:id="rId45"/>
    <p:sldId id="472" r:id="rId46"/>
    <p:sldId id="473" r:id="rId47"/>
    <p:sldId id="482" r:id="rId48"/>
    <p:sldId id="483" r:id="rId49"/>
    <p:sldId id="476" r:id="rId50"/>
    <p:sldId id="477" r:id="rId51"/>
    <p:sldId id="451" r:id="rId52"/>
    <p:sldId id="452" r:id="rId53"/>
    <p:sldId id="419" r:id="rId54"/>
    <p:sldId id="461" r:id="rId55"/>
    <p:sldId id="459" r:id="rId56"/>
    <p:sldId id="460" r:id="rId57"/>
    <p:sldId id="455" r:id="rId58"/>
    <p:sldId id="497" r:id="rId59"/>
    <p:sldId id="496" r:id="rId60"/>
    <p:sldId id="456" r:id="rId61"/>
    <p:sldId id="356" r:id="rId62"/>
    <p:sldId id="481" r:id="rId63"/>
    <p:sldId id="480" r:id="rId64"/>
    <p:sldId id="499" r:id="rId65"/>
    <p:sldId id="494" r:id="rId66"/>
    <p:sldId id="495" r:id="rId67"/>
    <p:sldId id="484" r:id="rId68"/>
    <p:sldId id="485" r:id="rId69"/>
    <p:sldId id="486" r:id="rId70"/>
    <p:sldId id="487" r:id="rId71"/>
    <p:sldId id="488" r:id="rId72"/>
    <p:sldId id="489" r:id="rId73"/>
    <p:sldId id="490" r:id="rId74"/>
    <p:sldId id="491" r:id="rId7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085265-4764-438F-A70F-5B7D9D0E4594}" v="80" dt="2018-12-17T21:55:43.6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672" autoAdjust="0"/>
    <p:restoredTop sz="94660"/>
  </p:normalViewPr>
  <p:slideViewPr>
    <p:cSldViewPr snapToGrid="0">
      <p:cViewPr varScale="1">
        <p:scale>
          <a:sx n="59" d="100"/>
          <a:sy n="59" d="100"/>
        </p:scale>
        <p:origin x="90" y="294"/>
      </p:cViewPr>
      <p:guideLst/>
    </p:cSldViewPr>
  </p:slideViewPr>
  <p:notesTextViewPr>
    <p:cViewPr>
      <p:scale>
        <a:sx n="1" d="1"/>
        <a:sy n="1" d="1"/>
      </p:scale>
      <p:origin x="0" y="0"/>
    </p:cViewPr>
  </p:notesTextViewPr>
  <p:sorterViewPr>
    <p:cViewPr>
      <p:scale>
        <a:sx n="100" d="100"/>
        <a:sy n="100" d="100"/>
      </p:scale>
      <p:origin x="0" y="-28171"/>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B65928C-958F-4E65-B225-F12630F601C8}" type="datetimeFigureOut">
              <a:rPr lang="en-GB" smtClean="0"/>
              <a:t>29/07/2025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1722104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65928C-958F-4E65-B225-F12630F601C8}" type="datetimeFigureOut">
              <a:rPr lang="en-GB" smtClean="0"/>
              <a:t>29/07/2025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2222774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65928C-958F-4E65-B225-F12630F601C8}" type="datetimeFigureOut">
              <a:rPr lang="en-GB" smtClean="0"/>
              <a:t>29/07/2025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1033135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B65928C-958F-4E65-B225-F12630F601C8}" type="datetimeFigureOut">
              <a:rPr lang="en-GB" smtClean="0"/>
              <a:t>29/07/2025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832799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B65928C-958F-4E65-B225-F12630F601C8}" type="datetimeFigureOut">
              <a:rPr lang="en-GB" smtClean="0"/>
              <a:t>29/07/2025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39604348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B65928C-958F-4E65-B225-F12630F601C8}" type="datetimeFigureOut">
              <a:rPr lang="en-GB" smtClean="0"/>
              <a:t>29/07/2025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15333077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65928C-958F-4E65-B225-F12630F601C8}" type="datetimeFigureOut">
              <a:rPr lang="en-GB" smtClean="0"/>
              <a:t>29/07/2025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778837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B65928C-958F-4E65-B225-F12630F601C8}" type="datetimeFigureOut">
              <a:rPr lang="en-GB" smtClean="0"/>
              <a:t>29/07/2025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27486867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B65928C-958F-4E65-B225-F12630F601C8}" type="datetimeFigureOut">
              <a:rPr lang="en-GB" smtClean="0"/>
              <a:t>29/07/2025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3382614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65928C-958F-4E65-B225-F12630F601C8}" type="datetimeFigureOut">
              <a:rPr lang="en-GB" smtClean="0"/>
              <a:t>29/07/2025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604043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B65928C-958F-4E65-B225-F12630F601C8}" type="datetimeFigureOut">
              <a:rPr lang="en-GB" smtClean="0"/>
              <a:t>29/07/2025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9A3DD2-05D9-482C-BEDE-24C0A7B22F07}" type="slidenum">
              <a:rPr lang="en-GB" smtClean="0"/>
              <a:t>‹#›</a:t>
            </a:fld>
            <a:endParaRPr lang="en-GB"/>
          </a:p>
        </p:txBody>
      </p:sp>
    </p:spTree>
    <p:extLst>
      <p:ext uri="{BB962C8B-B14F-4D97-AF65-F5344CB8AC3E}">
        <p14:creationId xmlns:p14="http://schemas.microsoft.com/office/powerpoint/2010/main" val="26031970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65928C-958F-4E65-B225-F12630F601C8}" type="datetimeFigureOut">
              <a:rPr lang="en-GB" smtClean="0"/>
              <a:t>29/07/2025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9A3DD2-05D9-482C-BEDE-24C0A7B22F07}" type="slidenum">
              <a:rPr lang="en-GB" smtClean="0"/>
              <a:t>‹#›</a:t>
            </a:fld>
            <a:endParaRPr lang="en-GB"/>
          </a:p>
        </p:txBody>
      </p:sp>
    </p:spTree>
    <p:extLst>
      <p:ext uri="{BB962C8B-B14F-4D97-AF65-F5344CB8AC3E}">
        <p14:creationId xmlns:p14="http://schemas.microsoft.com/office/powerpoint/2010/main" val="19169167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39350" y="3140968"/>
            <a:ext cx="6858000" cy="1121498"/>
          </a:xfrm>
        </p:spPr>
        <p:txBody>
          <a:bodyPr>
            <a:normAutofit fontScale="90000"/>
          </a:bodyPr>
          <a:lstStyle/>
          <a:p>
            <a:r>
              <a:rPr lang="en-GB" b="1" dirty="0">
                <a:solidFill>
                  <a:schemeClr val="accent2"/>
                </a:solidFill>
              </a:rPr>
              <a:t>12 weeks of 3 in 3</a:t>
            </a:r>
            <a:br>
              <a:rPr lang="en-GB" b="1" dirty="0">
                <a:solidFill>
                  <a:schemeClr val="accent2"/>
                </a:solidFill>
              </a:rPr>
            </a:br>
            <a:r>
              <a:rPr lang="en-GB" b="1" dirty="0">
                <a:solidFill>
                  <a:schemeClr val="accent2"/>
                </a:solidFill>
              </a:rPr>
              <a:t>GPS</a:t>
            </a:r>
            <a:br>
              <a:rPr lang="en-GB" b="1" dirty="0">
                <a:solidFill>
                  <a:schemeClr val="accent2"/>
                </a:solidFill>
              </a:rPr>
            </a:br>
            <a:r>
              <a:rPr lang="en-GB" b="1" dirty="0">
                <a:solidFill>
                  <a:schemeClr val="accent2"/>
                </a:solidFill>
              </a:rPr>
              <a:t>Year 6</a:t>
            </a:r>
            <a:endParaRPr lang="en-US" b="1" dirty="0">
              <a:latin typeface="+mn-lt"/>
            </a:endParaRPr>
          </a:p>
        </p:txBody>
      </p:sp>
      <p:sp>
        <p:nvSpPr>
          <p:cNvPr id="4" name="Text Box 4"/>
          <p:cNvSpPr txBox="1">
            <a:spLocks noChangeArrowheads="1"/>
          </p:cNvSpPr>
          <p:nvPr/>
        </p:nvSpPr>
        <p:spPr bwMode="auto">
          <a:xfrm>
            <a:off x="3724275" y="5590999"/>
            <a:ext cx="4743450" cy="700838"/>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68580" tIns="34290" rIns="68580" bIns="34290" numCol="1" anchor="t" anchorCtr="0" compatLnSpc="1">
            <a:prstTxWarp prst="textNoShape">
              <a:avLst/>
            </a:prstTxWarp>
          </a:bodyPr>
          <a:lstStyle/>
          <a:p>
            <a:pPr algn="just" fontAlgn="base"/>
            <a:r>
              <a:rPr lang="en-GB" sz="750" dirty="0">
                <a:solidFill>
                  <a:srgbClr val="000000"/>
                </a:solidFill>
                <a:latin typeface="Arial" charset="0"/>
                <a:ea typeface="Times New Roman"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US" sz="900" dirty="0">
              <a:latin typeface="Times New Roman" charset="0"/>
              <a:ea typeface="Times New Roman" charset="0"/>
            </a:endParaRPr>
          </a:p>
          <a:p>
            <a:pPr algn="just" fontAlgn="base"/>
            <a:r>
              <a:rPr lang="en-GB" sz="750" dirty="0">
                <a:solidFill>
                  <a:srgbClr val="000000"/>
                </a:solidFill>
                <a:latin typeface="Arial" charset="0"/>
                <a:ea typeface="Times New Roman" charset="0"/>
              </a:rPr>
              <a:t>All opinions and contributions are those of the authors. The contents of this resource are not connected with nor endorsed by any other company, organisation or institution.</a:t>
            </a:r>
            <a:endParaRPr lang="en-US" sz="900" dirty="0">
              <a:latin typeface="Times New Roman" charset="0"/>
              <a:ea typeface="Times New Roman" charset="0"/>
            </a:endParaRPr>
          </a:p>
        </p:txBody>
      </p:sp>
      <p:sp>
        <p:nvSpPr>
          <p:cNvPr id="6" name="TextBox 5"/>
          <p:cNvSpPr txBox="1"/>
          <p:nvPr/>
        </p:nvSpPr>
        <p:spPr>
          <a:xfrm>
            <a:off x="4791635" y="5046319"/>
            <a:ext cx="2608730" cy="461665"/>
          </a:xfrm>
          <a:prstGeom prst="rect">
            <a:avLst/>
          </a:prstGeom>
          <a:noFill/>
        </p:spPr>
        <p:txBody>
          <a:bodyPr wrap="square" rtlCol="0">
            <a:spAutoFit/>
          </a:bodyPr>
          <a:lstStyle/>
          <a:p>
            <a:pPr algn="ctr"/>
            <a:r>
              <a:rPr lang="en-US" sz="1200" dirty="0"/>
              <a:t>Commissioned by The PiXL Club Ltd.</a:t>
            </a:r>
          </a:p>
          <a:p>
            <a:pPr algn="ctr"/>
            <a:r>
              <a:rPr lang="en-US" sz="1200" dirty="0"/>
              <a:t> August 2019</a:t>
            </a:r>
          </a:p>
        </p:txBody>
      </p:sp>
      <p:sp>
        <p:nvSpPr>
          <p:cNvPr id="7" name="TextBox 6"/>
          <p:cNvSpPr txBox="1"/>
          <p:nvPr/>
        </p:nvSpPr>
        <p:spPr>
          <a:xfrm>
            <a:off x="4677335" y="6392362"/>
            <a:ext cx="2837330" cy="276999"/>
          </a:xfrm>
          <a:prstGeom prst="rect">
            <a:avLst/>
          </a:prstGeom>
          <a:noFill/>
        </p:spPr>
        <p:txBody>
          <a:bodyPr wrap="square" rtlCol="0">
            <a:spAutoFit/>
          </a:bodyPr>
          <a:lstStyle/>
          <a:p>
            <a:r>
              <a:rPr lang="en-GB" sz="1200" dirty="0"/>
              <a:t>© Copyright The PiXL Club Limited, 2019</a:t>
            </a:r>
            <a:r>
              <a:rPr lang="en-US" sz="1200" dirty="0"/>
              <a:t> </a:t>
            </a:r>
          </a:p>
        </p:txBody>
      </p:sp>
      <p:pic>
        <p:nvPicPr>
          <p:cNvPr id="8" name="Picture 7">
            <a:extLst>
              <a:ext uri="{FF2B5EF4-FFF2-40B4-BE49-F238E27FC236}">
                <a16:creationId xmlns:a16="http://schemas.microsoft.com/office/drawing/2014/main" id="{B85BEBC1-524C-724B-AFA4-42805B35E19A}"/>
              </a:ext>
            </a:extLst>
          </p:cNvPr>
          <p:cNvPicPr>
            <a:picLocks noChangeAspect="1"/>
          </p:cNvPicPr>
          <p:nvPr/>
        </p:nvPicPr>
        <p:blipFill>
          <a:blip r:embed="rId2"/>
          <a:stretch>
            <a:fillRect/>
          </a:stretch>
        </p:blipFill>
        <p:spPr>
          <a:xfrm>
            <a:off x="10668000" y="457347"/>
            <a:ext cx="1234846" cy="826857"/>
          </a:xfrm>
          <a:prstGeom prst="rect">
            <a:avLst/>
          </a:prstGeom>
        </p:spPr>
      </p:pic>
      <p:pic>
        <p:nvPicPr>
          <p:cNvPr id="11" name="Picture 10">
            <a:extLst>
              <a:ext uri="{FF2B5EF4-FFF2-40B4-BE49-F238E27FC236}">
                <a16:creationId xmlns:a16="http://schemas.microsoft.com/office/drawing/2014/main" id="{DD72B7FB-554B-4DD5-82C0-BBC5851980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9448335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627933" y="692881"/>
            <a:ext cx="2936134" cy="507831"/>
          </a:xfrm>
          <a:prstGeom prst="rect">
            <a:avLst/>
          </a:prstGeom>
          <a:noFill/>
        </p:spPr>
        <p:txBody>
          <a:bodyPr wrap="square" rtlCol="0">
            <a:spAutoFit/>
          </a:bodyPr>
          <a:lstStyle/>
          <a:p>
            <a:pPr algn="ctr"/>
            <a:r>
              <a:rPr lang="en-GB" sz="2700" b="1" dirty="0"/>
              <a:t>Teacher Notes</a:t>
            </a:r>
          </a:p>
        </p:txBody>
      </p:sp>
      <p:sp>
        <p:nvSpPr>
          <p:cNvPr id="8" name="Rectangle 13"/>
          <p:cNvSpPr>
            <a:spLocks noChangeArrowheads="1"/>
          </p:cNvSpPr>
          <p:nvPr/>
        </p:nvSpPr>
        <p:spPr bwMode="auto">
          <a:xfrm>
            <a:off x="1404395" y="1555309"/>
            <a:ext cx="9383210"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questions on these slides are presented in the same way as questions in the DfE GPS tests to ensure that pupils are familiar with the language used. To make it easier to use these with larger groups, tick boxes have been numbered so pupils can easily jot down their answer and they could be encouraged to write down specific words as answers to ‘circle’ questions. Teachers will need to time each slide to a maximum of one minute before moving pupils on. </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The challenge activities provide opportunities for pupils to practise some of the more difficult objectives and question types. Where questions require a written answer, pupils should be reminded to take particular care with spelling and punctuation (e.g. use of capital letters and full stops) as this is often the reason that pupils do not achieve the marks.</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Answers are provided after each question slide.</a:t>
            </a:r>
            <a:endParaRPr lang="en-GB" altLang="en-US" sz="2200" dirty="0"/>
          </a:p>
        </p:txBody>
      </p:sp>
      <p:pic>
        <p:nvPicPr>
          <p:cNvPr id="6" name="Picture 5">
            <a:extLst>
              <a:ext uri="{FF2B5EF4-FFF2-40B4-BE49-F238E27FC236}">
                <a16:creationId xmlns:a16="http://schemas.microsoft.com/office/drawing/2014/main" id="{662286C2-0A0B-6D46-B870-0A00788B349C}"/>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7" name="Picture 6">
            <a:extLst>
              <a:ext uri="{FF2B5EF4-FFF2-40B4-BE49-F238E27FC236}">
                <a16:creationId xmlns:a16="http://schemas.microsoft.com/office/drawing/2014/main" id="{EC751902-642F-4040-9CDA-910B187355D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8933281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1 – questions</a:t>
            </a:r>
          </a:p>
        </p:txBody>
      </p:sp>
      <p:sp>
        <p:nvSpPr>
          <p:cNvPr id="23" name="Rectangle 13"/>
          <p:cNvSpPr>
            <a:spLocks noChangeArrowheads="1"/>
          </p:cNvSpPr>
          <p:nvPr/>
        </p:nvSpPr>
        <p:spPr bwMode="auto">
          <a:xfrm>
            <a:off x="1524000" y="6301556"/>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Explain which words must have a capital and why.</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9" name="Picture 28">
            <a:extLst>
              <a:ext uri="{FF2B5EF4-FFF2-40B4-BE49-F238E27FC236}">
                <a16:creationId xmlns:a16="http://schemas.microsoft.com/office/drawing/2014/main" id="{74F0768D-9FFA-FB4E-8C42-68577214E1EE}"/>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3610803F-5774-43EB-993D-2AFAC69D4DE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grpSp>
        <p:nvGrpSpPr>
          <p:cNvPr id="11" name="Group 10"/>
          <p:cNvGrpSpPr/>
          <p:nvPr/>
        </p:nvGrpSpPr>
        <p:grpSpPr>
          <a:xfrm>
            <a:off x="9259558" y="2065554"/>
            <a:ext cx="1859746" cy="3905066"/>
            <a:chOff x="7110309" y="2132856"/>
            <a:chExt cx="1859746" cy="3905066"/>
          </a:xfrm>
        </p:grpSpPr>
        <p:grpSp>
          <p:nvGrpSpPr>
            <p:cNvPr id="12" name="Group 11"/>
            <p:cNvGrpSpPr/>
            <p:nvPr/>
          </p:nvGrpSpPr>
          <p:grpSpPr>
            <a:xfrm>
              <a:off x="7110309" y="2132856"/>
              <a:ext cx="1143262" cy="2966718"/>
              <a:chOff x="7110309" y="2132856"/>
              <a:chExt cx="1143262" cy="2966718"/>
            </a:xfrm>
          </p:grpSpPr>
          <p:grpSp>
            <p:nvGrpSpPr>
              <p:cNvPr id="14" name="Group 13"/>
              <p:cNvGrpSpPr/>
              <p:nvPr/>
            </p:nvGrpSpPr>
            <p:grpSpPr>
              <a:xfrm>
                <a:off x="7455015" y="2703983"/>
                <a:ext cx="443007" cy="2395591"/>
                <a:chOff x="0" y="-69120"/>
                <a:chExt cx="219657" cy="1303797"/>
              </a:xfrm>
            </p:grpSpPr>
            <p:sp>
              <p:nvSpPr>
                <p:cNvPr id="16" name="Rectangle 15"/>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1</a:t>
                  </a:r>
                </a:p>
              </p:txBody>
            </p:sp>
            <p:sp>
              <p:nvSpPr>
                <p:cNvPr id="17" name="Rectangle 16"/>
                <p:cNvSpPr/>
                <p:nvPr/>
              </p:nvSpPr>
              <p:spPr>
                <a:xfrm>
                  <a:off x="6297"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2</a:t>
                  </a:r>
                </a:p>
              </p:txBody>
            </p:sp>
            <p:sp>
              <p:nvSpPr>
                <p:cNvPr id="18" name="Rectangle 17"/>
                <p:cNvSpPr/>
                <p:nvPr/>
              </p:nvSpPr>
              <p:spPr>
                <a:xfrm>
                  <a:off x="5434"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3</a:t>
                  </a:r>
                </a:p>
              </p:txBody>
            </p:sp>
            <p:sp>
              <p:nvSpPr>
                <p:cNvPr id="19" name="Rectangle 18"/>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4</a:t>
                  </a:r>
                </a:p>
              </p:txBody>
            </p:sp>
          </p:grpSp>
          <p:sp>
            <p:nvSpPr>
              <p:cNvPr id="15" name="Rectangle 14"/>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13" name="Rectangle 12"/>
            <p:cNvSpPr/>
            <p:nvPr/>
          </p:nvSpPr>
          <p:spPr>
            <a:xfrm>
              <a:off x="7885322" y="5268481"/>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0" name="Rectangle 14"/>
          <p:cNvSpPr>
            <a:spLocks noChangeArrowheads="1"/>
          </p:cNvSpPr>
          <p:nvPr/>
        </p:nvSpPr>
        <p:spPr bwMode="auto">
          <a:xfrm>
            <a:off x="1733267" y="2618985"/>
            <a:ext cx="8246832"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We sailed along the river Stour with uncle Steve and his friend.</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We sailed along the River Stour with uncle Steve and his friend.</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We sailed along the River Stour with Uncle Steve and his friend.</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We sailed along the River Stour with Uncle Steve and his Friend.</a:t>
            </a:r>
          </a:p>
          <a:p>
            <a:pPr eaLnBrk="0" fontAlgn="base" hangingPunct="0">
              <a:spcBef>
                <a:spcPct val="0"/>
              </a:spcBef>
              <a:spcAft>
                <a:spcPct val="0"/>
              </a:spcAft>
            </a:pPr>
            <a:endParaRPr lang="en-GB" altLang="en-US" sz="2200" dirty="0">
              <a:cs typeface="Calibri" panose="020F0502020204030204" pitchFamily="34" charset="0"/>
            </a:endParaRPr>
          </a:p>
        </p:txBody>
      </p:sp>
      <p:sp>
        <p:nvSpPr>
          <p:cNvPr id="21" name="Rectangle 13"/>
          <p:cNvSpPr>
            <a:spLocks noChangeArrowheads="1"/>
          </p:cNvSpPr>
          <p:nvPr/>
        </p:nvSpPr>
        <p:spPr bwMode="auto">
          <a:xfrm>
            <a:off x="1733267" y="1478869"/>
            <a:ext cx="746179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Tick the sentence that uses </a:t>
            </a:r>
            <a:r>
              <a:rPr lang="en-GB" altLang="en-US" sz="2200" b="1" dirty="0">
                <a:ea typeface="Times New Roman" panose="02020603050405020304" pitchFamily="18" charset="0"/>
                <a:cs typeface="Calibri" panose="020F0502020204030204" pitchFamily="34" charset="0"/>
              </a:rPr>
              <a:t>capital letters </a:t>
            </a:r>
            <a:r>
              <a:rPr lang="en-GB" altLang="en-US" sz="2200" dirty="0">
                <a:ea typeface="Times New Roman" panose="02020603050405020304" pitchFamily="18" charset="0"/>
                <a:cs typeface="Calibri" panose="020F0502020204030204" pitchFamily="34" charset="0"/>
              </a:rPr>
              <a:t>correctly.</a:t>
            </a:r>
            <a:endParaRPr lang="en-GB" altLang="en-US" sz="2200" dirty="0"/>
          </a:p>
        </p:txBody>
      </p:sp>
    </p:spTree>
    <p:extLst>
      <p:ext uri="{BB962C8B-B14F-4D97-AF65-F5344CB8AC3E}">
        <p14:creationId xmlns:p14="http://schemas.microsoft.com/office/powerpoint/2010/main" val="1706481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0"/>
          <p:cNvGrpSpPr/>
          <p:nvPr/>
        </p:nvGrpSpPr>
        <p:grpSpPr>
          <a:xfrm>
            <a:off x="9259558" y="2065554"/>
            <a:ext cx="1859746" cy="3905066"/>
            <a:chOff x="7110309" y="2132856"/>
            <a:chExt cx="1859746" cy="3905066"/>
          </a:xfrm>
        </p:grpSpPr>
        <p:grpSp>
          <p:nvGrpSpPr>
            <p:cNvPr id="32" name="Group 31"/>
            <p:cNvGrpSpPr/>
            <p:nvPr/>
          </p:nvGrpSpPr>
          <p:grpSpPr>
            <a:xfrm>
              <a:off x="7110309" y="2132856"/>
              <a:ext cx="1143262" cy="2966718"/>
              <a:chOff x="7110309" y="2132856"/>
              <a:chExt cx="1143262" cy="2966718"/>
            </a:xfrm>
          </p:grpSpPr>
          <p:grpSp>
            <p:nvGrpSpPr>
              <p:cNvPr id="34" name="Group 33"/>
              <p:cNvGrpSpPr/>
              <p:nvPr/>
            </p:nvGrpSpPr>
            <p:grpSpPr>
              <a:xfrm>
                <a:off x="7455015" y="2703983"/>
                <a:ext cx="443007" cy="2395591"/>
                <a:chOff x="0" y="-69120"/>
                <a:chExt cx="219657" cy="1303797"/>
              </a:xfrm>
            </p:grpSpPr>
            <p:sp>
              <p:nvSpPr>
                <p:cNvPr id="36" name="Rectangle 35"/>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7" name="Rectangle 36"/>
                <p:cNvSpPr/>
                <p:nvPr/>
              </p:nvSpPr>
              <p:spPr>
                <a:xfrm>
                  <a:off x="6297"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8" name="Rectangle 37"/>
                <p:cNvSpPr/>
                <p:nvPr/>
              </p:nvSpPr>
              <p:spPr>
                <a:xfrm>
                  <a:off x="5434"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9" name="Rectangle 38"/>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grpSp>
          <p:sp>
            <p:nvSpPr>
              <p:cNvPr id="35" name="Rectangle 34"/>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33" name="Rectangle 32"/>
            <p:cNvSpPr/>
            <p:nvPr/>
          </p:nvSpPr>
          <p:spPr>
            <a:xfrm>
              <a:off x="7885322" y="5268481"/>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1 – answers</a:t>
            </a:r>
          </a:p>
        </p:txBody>
      </p:sp>
      <p:sp>
        <p:nvSpPr>
          <p:cNvPr id="23" name="Rectangle 13"/>
          <p:cNvSpPr>
            <a:spLocks noChangeArrowheads="1"/>
          </p:cNvSpPr>
          <p:nvPr/>
        </p:nvSpPr>
        <p:spPr bwMode="auto">
          <a:xfrm>
            <a:off x="818866" y="6263456"/>
            <a:ext cx="1071349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Capital letters for the beginning of the sentence and for proper nouns.</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9" name="Picture 28">
            <a:extLst>
              <a:ext uri="{FF2B5EF4-FFF2-40B4-BE49-F238E27FC236}">
                <a16:creationId xmlns:a16="http://schemas.microsoft.com/office/drawing/2014/main" id="{74F0768D-9FFA-FB4E-8C42-68577214E1EE}"/>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7" name="Picture 16">
            <a:extLst>
              <a:ext uri="{FF2B5EF4-FFF2-40B4-BE49-F238E27FC236}">
                <a16:creationId xmlns:a16="http://schemas.microsoft.com/office/drawing/2014/main" id="{8A086D5C-9AB2-4FF4-9BB4-4C13231955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4" name="Rectangle 3"/>
          <p:cNvSpPr/>
          <p:nvPr/>
        </p:nvSpPr>
        <p:spPr>
          <a:xfrm>
            <a:off x="9658856" y="4006470"/>
            <a:ext cx="365806" cy="369332"/>
          </a:xfrm>
          <a:prstGeom prst="rect">
            <a:avLst/>
          </a:prstGeom>
        </p:spPr>
        <p:txBody>
          <a:bodyPr wrap="none">
            <a:spAutoFit/>
          </a:bodyPr>
          <a:lstStyle/>
          <a:p>
            <a:r>
              <a:rPr lang="en-GB" dirty="0">
                <a:sym typeface="Wingdings" panose="05000000000000000000" pitchFamily="2" charset="2"/>
              </a:rPr>
              <a:t></a:t>
            </a:r>
            <a:endParaRPr lang="en-GB" dirty="0"/>
          </a:p>
        </p:txBody>
      </p:sp>
      <p:sp>
        <p:nvSpPr>
          <p:cNvPr id="40" name="Rectangle 14"/>
          <p:cNvSpPr>
            <a:spLocks noChangeArrowheads="1"/>
          </p:cNvSpPr>
          <p:nvPr/>
        </p:nvSpPr>
        <p:spPr bwMode="auto">
          <a:xfrm>
            <a:off x="1733267" y="2618985"/>
            <a:ext cx="8246832"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We sailed along the river Stour with uncle Steve and his friend.</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We sailed along the River Stour with uncle Steve and his friend.</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We sailed along the River Stour with Uncle Steve and his friend.</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We sailed along the River Stour with Uncle Steve and his Friend.</a:t>
            </a:r>
          </a:p>
          <a:p>
            <a:pPr eaLnBrk="0" fontAlgn="base" hangingPunct="0">
              <a:spcBef>
                <a:spcPct val="0"/>
              </a:spcBef>
              <a:spcAft>
                <a:spcPct val="0"/>
              </a:spcAft>
            </a:pPr>
            <a:endParaRPr lang="en-GB" altLang="en-US" sz="2200" dirty="0">
              <a:cs typeface="Calibri" panose="020F0502020204030204" pitchFamily="34" charset="0"/>
            </a:endParaRPr>
          </a:p>
        </p:txBody>
      </p:sp>
      <p:sp>
        <p:nvSpPr>
          <p:cNvPr id="41" name="Rectangle 13"/>
          <p:cNvSpPr>
            <a:spLocks noChangeArrowheads="1"/>
          </p:cNvSpPr>
          <p:nvPr/>
        </p:nvSpPr>
        <p:spPr bwMode="auto">
          <a:xfrm>
            <a:off x="1733267" y="1478869"/>
            <a:ext cx="746179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Tick the sentence that uses </a:t>
            </a:r>
            <a:r>
              <a:rPr lang="en-GB" altLang="en-US" sz="2200" b="1" dirty="0">
                <a:ea typeface="Times New Roman" panose="02020603050405020304" pitchFamily="18" charset="0"/>
                <a:cs typeface="Calibri" panose="020F0502020204030204" pitchFamily="34" charset="0"/>
              </a:rPr>
              <a:t>capital letters </a:t>
            </a:r>
            <a:r>
              <a:rPr lang="en-GB" altLang="en-US" sz="2200" dirty="0">
                <a:ea typeface="Times New Roman" panose="02020603050405020304" pitchFamily="18" charset="0"/>
                <a:cs typeface="Calibri" panose="020F0502020204030204" pitchFamily="34" charset="0"/>
              </a:rPr>
              <a:t>correctly.</a:t>
            </a:r>
            <a:endParaRPr lang="en-GB" altLang="en-US" sz="2200" dirty="0"/>
          </a:p>
        </p:txBody>
      </p:sp>
    </p:spTree>
    <p:extLst>
      <p:ext uri="{BB962C8B-B14F-4D97-AF65-F5344CB8AC3E}">
        <p14:creationId xmlns:p14="http://schemas.microsoft.com/office/powerpoint/2010/main" val="213067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923330"/>
          </a:xfrm>
          <a:prstGeom prst="rect">
            <a:avLst/>
          </a:prstGeom>
          <a:noFill/>
        </p:spPr>
        <p:txBody>
          <a:bodyPr wrap="none" rtlCol="0">
            <a:spAutoFit/>
          </a:bodyPr>
          <a:lstStyle/>
          <a:p>
            <a:r>
              <a:rPr lang="en-GB" sz="2700" b="1" dirty="0"/>
              <a:t>Week 1 – questions</a:t>
            </a:r>
          </a:p>
          <a:p>
            <a:endParaRPr lang="en-GB" sz="2700" b="1" dirty="0"/>
          </a:p>
        </p:txBody>
      </p:sp>
      <p:sp>
        <p:nvSpPr>
          <p:cNvPr id="8" name="Rectangle 13"/>
          <p:cNvSpPr>
            <a:spLocks noChangeArrowheads="1"/>
          </p:cNvSpPr>
          <p:nvPr/>
        </p:nvSpPr>
        <p:spPr bwMode="auto">
          <a:xfrm>
            <a:off x="2085854" y="1384971"/>
            <a:ext cx="7789762"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a:t>
            </a:r>
            <a:r>
              <a:rPr lang="en-GB" sz="2200" dirty="0"/>
              <a:t>Draw a line to match each </a:t>
            </a:r>
            <a:r>
              <a:rPr lang="en-GB" sz="2200" b="1" dirty="0"/>
              <a:t>suffix</a:t>
            </a:r>
            <a:r>
              <a:rPr lang="en-GB" sz="2200" dirty="0"/>
              <a:t> to a word to make four different words. Use each suffix only once.</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grpSp>
        <p:nvGrpSpPr>
          <p:cNvPr id="27" name="Group 26"/>
          <p:cNvGrpSpPr/>
          <p:nvPr/>
        </p:nvGrpSpPr>
        <p:grpSpPr>
          <a:xfrm>
            <a:off x="2197890" y="2377744"/>
            <a:ext cx="7796220" cy="3787559"/>
            <a:chOff x="6421539" y="2500618"/>
            <a:chExt cx="7796220" cy="3787559"/>
          </a:xfrm>
        </p:grpSpPr>
        <p:grpSp>
          <p:nvGrpSpPr>
            <p:cNvPr id="16" name="Group 15"/>
            <p:cNvGrpSpPr/>
            <p:nvPr/>
          </p:nvGrpSpPr>
          <p:grpSpPr>
            <a:xfrm>
              <a:off x="6421539" y="2500618"/>
              <a:ext cx="7609260" cy="3070168"/>
              <a:chOff x="-512431" y="-179801"/>
              <a:chExt cx="3772915" cy="1670935"/>
            </a:xfrm>
          </p:grpSpPr>
          <p:sp>
            <p:nvSpPr>
              <p:cNvPr id="17" name="Rectangle 16"/>
              <p:cNvSpPr/>
              <p:nvPr/>
            </p:nvSpPr>
            <p:spPr>
              <a:xfrm>
                <a:off x="-512431" y="-179801"/>
                <a:ext cx="97055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1) </a:t>
                </a:r>
                <a:r>
                  <a:rPr lang="en-GB" sz="2200" dirty="0"/>
                  <a:t>thunder</a:t>
                </a:r>
              </a:p>
            </p:txBody>
          </p:sp>
          <p:sp>
            <p:nvSpPr>
              <p:cNvPr id="18" name="Rectangle 17"/>
              <p:cNvSpPr/>
              <p:nvPr/>
            </p:nvSpPr>
            <p:spPr>
              <a:xfrm>
                <a:off x="-507000" y="259587"/>
                <a:ext cx="97055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2)</a:t>
                </a:r>
                <a:r>
                  <a:rPr lang="en-GB" sz="2200" dirty="0"/>
                  <a:t> access</a:t>
                </a:r>
              </a:p>
            </p:txBody>
          </p:sp>
          <p:sp>
            <p:nvSpPr>
              <p:cNvPr id="19" name="Rectangle 18"/>
              <p:cNvSpPr/>
              <p:nvPr/>
            </p:nvSpPr>
            <p:spPr>
              <a:xfrm>
                <a:off x="-507000" y="704167"/>
                <a:ext cx="97055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3)</a:t>
                </a:r>
                <a:r>
                  <a:rPr lang="en-GB" sz="2200" dirty="0"/>
                  <a:t> cautious</a:t>
                </a:r>
              </a:p>
            </p:txBody>
          </p:sp>
          <p:sp>
            <p:nvSpPr>
              <p:cNvPr id="29" name="Rectangle 28"/>
              <p:cNvSpPr/>
              <p:nvPr/>
            </p:nvSpPr>
            <p:spPr>
              <a:xfrm>
                <a:off x="2216207" y="-179801"/>
                <a:ext cx="103798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err="1"/>
                  <a:t>ible</a:t>
                </a:r>
                <a:endParaRPr lang="en-GB" sz="2200" dirty="0"/>
              </a:p>
            </p:txBody>
          </p:sp>
          <p:sp>
            <p:nvSpPr>
              <p:cNvPr id="30" name="Rectangle 29"/>
              <p:cNvSpPr/>
              <p:nvPr/>
            </p:nvSpPr>
            <p:spPr>
              <a:xfrm>
                <a:off x="2222504" y="258015"/>
                <a:ext cx="103798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err="1"/>
                  <a:t>ation</a:t>
                </a:r>
                <a:endParaRPr lang="en-GB" sz="2200" b="1" dirty="0"/>
              </a:p>
            </p:txBody>
          </p:sp>
          <p:sp>
            <p:nvSpPr>
              <p:cNvPr id="31" name="Rectangle 30"/>
              <p:cNvSpPr/>
              <p:nvPr/>
            </p:nvSpPr>
            <p:spPr>
              <a:xfrm>
                <a:off x="2221641" y="704167"/>
                <a:ext cx="103798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dirty="0"/>
              </a:p>
              <a:p>
                <a:pPr algn="ctr"/>
                <a:r>
                  <a:rPr lang="en-GB" sz="2200" dirty="0" err="1"/>
                  <a:t>ous</a:t>
                </a:r>
                <a:endParaRPr lang="en-GB" sz="2200" dirty="0"/>
              </a:p>
              <a:p>
                <a:pPr algn="ctr"/>
                <a:endParaRPr lang="en-GB" sz="2200" b="1" dirty="0"/>
              </a:p>
            </p:txBody>
          </p:sp>
          <p:sp>
            <p:nvSpPr>
              <p:cNvPr id="35" name="Rectangle 34"/>
              <p:cNvSpPr/>
              <p:nvPr/>
            </p:nvSpPr>
            <p:spPr>
              <a:xfrm>
                <a:off x="-507000" y="1167093"/>
                <a:ext cx="97055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4) </a:t>
                </a:r>
                <a:r>
                  <a:rPr lang="en-GB" sz="2200" dirty="0"/>
                  <a:t>confront</a:t>
                </a:r>
              </a:p>
            </p:txBody>
          </p:sp>
          <p:sp>
            <p:nvSpPr>
              <p:cNvPr id="36" name="Rectangle 35"/>
              <p:cNvSpPr/>
              <p:nvPr/>
            </p:nvSpPr>
            <p:spPr>
              <a:xfrm>
                <a:off x="2221641" y="1167093"/>
                <a:ext cx="103798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err="1"/>
                  <a:t>ly</a:t>
                </a:r>
                <a:endParaRPr lang="en-GB" sz="2200" dirty="0"/>
              </a:p>
            </p:txBody>
          </p:sp>
        </p:grpSp>
        <p:sp>
          <p:nvSpPr>
            <p:cNvPr id="24" name="Rectangle 23"/>
            <p:cNvSpPr/>
            <p:nvPr/>
          </p:nvSpPr>
          <p:spPr>
            <a:xfrm>
              <a:off x="13133026" y="551873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7" name="Rectangle 13"/>
          <p:cNvSpPr>
            <a:spLocks noChangeArrowheads="1"/>
          </p:cNvSpPr>
          <p:nvPr/>
        </p:nvSpPr>
        <p:spPr bwMode="auto">
          <a:xfrm>
            <a:off x="1524000" y="6293596"/>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List as many words as you can for each of the suffixes above.</a:t>
            </a:r>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2" name="Picture 21">
            <a:extLst>
              <a:ext uri="{FF2B5EF4-FFF2-40B4-BE49-F238E27FC236}">
                <a16:creationId xmlns:a16="http://schemas.microsoft.com/office/drawing/2014/main" id="{758AE3AF-9B55-114B-BFA0-2CF817E3626F}"/>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0" name="Picture 19">
            <a:extLst>
              <a:ext uri="{FF2B5EF4-FFF2-40B4-BE49-F238E27FC236}">
                <a16:creationId xmlns:a16="http://schemas.microsoft.com/office/drawing/2014/main" id="{891D4F73-D78F-47E5-B227-600789C28D4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3039631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923330"/>
          </a:xfrm>
          <a:prstGeom prst="rect">
            <a:avLst/>
          </a:prstGeom>
          <a:noFill/>
        </p:spPr>
        <p:txBody>
          <a:bodyPr wrap="none" rtlCol="0">
            <a:spAutoFit/>
          </a:bodyPr>
          <a:lstStyle/>
          <a:p>
            <a:r>
              <a:rPr lang="en-GB" sz="2700" b="1" dirty="0"/>
              <a:t>Week 1 – answers</a:t>
            </a:r>
          </a:p>
          <a:p>
            <a:endParaRPr lang="en-GB" sz="2700" b="1" dirty="0"/>
          </a:p>
        </p:txBody>
      </p:sp>
      <p:sp>
        <p:nvSpPr>
          <p:cNvPr id="37" name="Rectangle 13"/>
          <p:cNvSpPr>
            <a:spLocks noChangeArrowheads="1"/>
          </p:cNvSpPr>
          <p:nvPr/>
        </p:nvSpPr>
        <p:spPr bwMode="auto">
          <a:xfrm>
            <a:off x="1524000" y="6331696"/>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sensible, determination, joyous, happily…</a:t>
            </a:r>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2" name="Picture 21">
            <a:extLst>
              <a:ext uri="{FF2B5EF4-FFF2-40B4-BE49-F238E27FC236}">
                <a16:creationId xmlns:a16="http://schemas.microsoft.com/office/drawing/2014/main" id="{758AE3AF-9B55-114B-BFA0-2CF817E3626F}"/>
              </a:ext>
            </a:extLst>
          </p:cNvPr>
          <p:cNvPicPr>
            <a:picLocks noChangeAspect="1"/>
          </p:cNvPicPr>
          <p:nvPr/>
        </p:nvPicPr>
        <p:blipFill>
          <a:blip r:embed="rId2"/>
          <a:stretch>
            <a:fillRect/>
          </a:stretch>
        </p:blipFill>
        <p:spPr>
          <a:xfrm>
            <a:off x="10668000" y="470599"/>
            <a:ext cx="1234846" cy="826857"/>
          </a:xfrm>
          <a:prstGeom prst="rect">
            <a:avLst/>
          </a:prstGeom>
        </p:spPr>
      </p:pic>
      <p:cxnSp>
        <p:nvCxnSpPr>
          <p:cNvPr id="3" name="Straight Connector 2">
            <a:extLst>
              <a:ext uri="{FF2B5EF4-FFF2-40B4-BE49-F238E27FC236}">
                <a16:creationId xmlns:a16="http://schemas.microsoft.com/office/drawing/2014/main" id="{D7A2DCD0-0994-4A8D-8A45-38D3578F6694}"/>
              </a:ext>
            </a:extLst>
          </p:cNvPr>
          <p:cNvCxnSpPr>
            <a:cxnSpLocks/>
            <a:stCxn id="31" idx="1"/>
          </p:cNvCxnSpPr>
          <p:nvPr/>
        </p:nvCxnSpPr>
        <p:spPr>
          <a:xfrm flipH="1">
            <a:off x="7701041" y="4299639"/>
            <a:ext cx="10958" cy="29293"/>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9BCFD744-8F79-49FB-85D2-CF7812D9FCD7}"/>
              </a:ext>
            </a:extLst>
          </p:cNvPr>
          <p:cNvCxnSpPr>
            <a:endCxn id="31" idx="1"/>
          </p:cNvCxnSpPr>
          <p:nvPr/>
        </p:nvCxnSpPr>
        <p:spPr>
          <a:xfrm>
            <a:off x="4166264" y="2662177"/>
            <a:ext cx="3545735" cy="16374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CC0C974-D627-417B-BF5B-41D58C6362D0}"/>
              </a:ext>
            </a:extLst>
          </p:cNvPr>
          <p:cNvCxnSpPr>
            <a:endCxn id="41" idx="1"/>
          </p:cNvCxnSpPr>
          <p:nvPr/>
        </p:nvCxnSpPr>
        <p:spPr>
          <a:xfrm flipV="1">
            <a:off x="4177217" y="2675440"/>
            <a:ext cx="3523823" cy="79588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CC8E092-A2CB-4490-B641-9440D86BA993}"/>
              </a:ext>
            </a:extLst>
          </p:cNvPr>
          <p:cNvCxnSpPr>
            <a:cxnSpLocks/>
            <a:endCxn id="45" idx="1"/>
          </p:cNvCxnSpPr>
          <p:nvPr/>
        </p:nvCxnSpPr>
        <p:spPr>
          <a:xfrm>
            <a:off x="4188170" y="4308199"/>
            <a:ext cx="3523829" cy="84201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244C3C4-89ED-42D5-9F19-84FF018DDE5F}"/>
              </a:ext>
            </a:extLst>
          </p:cNvPr>
          <p:cNvCxnSpPr>
            <a:cxnSpLocks/>
            <a:endCxn id="42" idx="1"/>
          </p:cNvCxnSpPr>
          <p:nvPr/>
        </p:nvCxnSpPr>
        <p:spPr>
          <a:xfrm flipV="1">
            <a:off x="4188170" y="3479881"/>
            <a:ext cx="3525570" cy="166881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8" name="Picture 27">
            <a:extLst>
              <a:ext uri="{FF2B5EF4-FFF2-40B4-BE49-F238E27FC236}">
                <a16:creationId xmlns:a16="http://schemas.microsoft.com/office/drawing/2014/main" id="{CE5FBDE2-12AA-4B0E-A060-A4E5F2540E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grpSp>
        <p:nvGrpSpPr>
          <p:cNvPr id="32" name="Group 31"/>
          <p:cNvGrpSpPr/>
          <p:nvPr/>
        </p:nvGrpSpPr>
        <p:grpSpPr>
          <a:xfrm>
            <a:off x="2197890" y="2377744"/>
            <a:ext cx="7796220" cy="3787559"/>
            <a:chOff x="6421539" y="2500618"/>
            <a:chExt cx="7796220" cy="3787559"/>
          </a:xfrm>
        </p:grpSpPr>
        <p:grpSp>
          <p:nvGrpSpPr>
            <p:cNvPr id="33" name="Group 32"/>
            <p:cNvGrpSpPr/>
            <p:nvPr/>
          </p:nvGrpSpPr>
          <p:grpSpPr>
            <a:xfrm>
              <a:off x="6421539" y="2500618"/>
              <a:ext cx="7609260" cy="3070168"/>
              <a:chOff x="-512431" y="-179801"/>
              <a:chExt cx="3772915" cy="1670935"/>
            </a:xfrm>
          </p:grpSpPr>
          <p:sp>
            <p:nvSpPr>
              <p:cNvPr id="38" name="Rectangle 37"/>
              <p:cNvSpPr/>
              <p:nvPr/>
            </p:nvSpPr>
            <p:spPr>
              <a:xfrm>
                <a:off x="-512431" y="-179801"/>
                <a:ext cx="97055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1) </a:t>
                </a:r>
                <a:r>
                  <a:rPr lang="en-GB" sz="2200" dirty="0"/>
                  <a:t>thunder</a:t>
                </a:r>
              </a:p>
            </p:txBody>
          </p:sp>
          <p:sp>
            <p:nvSpPr>
              <p:cNvPr id="39" name="Rectangle 38"/>
              <p:cNvSpPr/>
              <p:nvPr/>
            </p:nvSpPr>
            <p:spPr>
              <a:xfrm>
                <a:off x="-507000" y="259587"/>
                <a:ext cx="97055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2)</a:t>
                </a:r>
                <a:r>
                  <a:rPr lang="en-GB" sz="2200" dirty="0"/>
                  <a:t> access</a:t>
                </a:r>
              </a:p>
            </p:txBody>
          </p:sp>
          <p:sp>
            <p:nvSpPr>
              <p:cNvPr id="40" name="Rectangle 39"/>
              <p:cNvSpPr/>
              <p:nvPr/>
            </p:nvSpPr>
            <p:spPr>
              <a:xfrm>
                <a:off x="-507000" y="704167"/>
                <a:ext cx="97055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3)</a:t>
                </a:r>
                <a:r>
                  <a:rPr lang="en-GB" sz="2200" dirty="0"/>
                  <a:t> cautious</a:t>
                </a:r>
              </a:p>
            </p:txBody>
          </p:sp>
          <p:sp>
            <p:nvSpPr>
              <p:cNvPr id="41" name="Rectangle 40"/>
              <p:cNvSpPr/>
              <p:nvPr/>
            </p:nvSpPr>
            <p:spPr>
              <a:xfrm>
                <a:off x="2216207" y="-179801"/>
                <a:ext cx="103798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err="1"/>
                  <a:t>ible</a:t>
                </a:r>
                <a:endParaRPr lang="en-GB" sz="2200" dirty="0"/>
              </a:p>
            </p:txBody>
          </p:sp>
          <p:sp>
            <p:nvSpPr>
              <p:cNvPr id="42" name="Rectangle 41"/>
              <p:cNvSpPr/>
              <p:nvPr/>
            </p:nvSpPr>
            <p:spPr>
              <a:xfrm>
                <a:off x="2222504" y="258015"/>
                <a:ext cx="103798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err="1"/>
                  <a:t>ation</a:t>
                </a:r>
                <a:endParaRPr lang="en-GB" sz="2200" b="1" dirty="0"/>
              </a:p>
            </p:txBody>
          </p:sp>
          <p:sp>
            <p:nvSpPr>
              <p:cNvPr id="43" name="Rectangle 42"/>
              <p:cNvSpPr/>
              <p:nvPr/>
            </p:nvSpPr>
            <p:spPr>
              <a:xfrm>
                <a:off x="2221641" y="704167"/>
                <a:ext cx="103798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dirty="0"/>
              </a:p>
              <a:p>
                <a:pPr algn="ctr"/>
                <a:r>
                  <a:rPr lang="en-GB" sz="2200" dirty="0" err="1"/>
                  <a:t>ous</a:t>
                </a:r>
                <a:endParaRPr lang="en-GB" sz="2200" dirty="0"/>
              </a:p>
              <a:p>
                <a:pPr algn="ctr"/>
                <a:endParaRPr lang="en-GB" sz="2200" b="1" dirty="0"/>
              </a:p>
            </p:txBody>
          </p:sp>
          <p:sp>
            <p:nvSpPr>
              <p:cNvPr id="44" name="Rectangle 43"/>
              <p:cNvSpPr/>
              <p:nvPr/>
            </p:nvSpPr>
            <p:spPr>
              <a:xfrm>
                <a:off x="-507000" y="1167093"/>
                <a:ext cx="97055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4) </a:t>
                </a:r>
                <a:r>
                  <a:rPr lang="en-GB" sz="2200" dirty="0"/>
                  <a:t>confront</a:t>
                </a:r>
              </a:p>
            </p:txBody>
          </p:sp>
          <p:sp>
            <p:nvSpPr>
              <p:cNvPr id="45" name="Rectangle 44"/>
              <p:cNvSpPr/>
              <p:nvPr/>
            </p:nvSpPr>
            <p:spPr>
              <a:xfrm>
                <a:off x="2221641" y="1167093"/>
                <a:ext cx="103798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err="1"/>
                  <a:t>ly</a:t>
                </a:r>
                <a:endParaRPr lang="en-GB" sz="2200" dirty="0"/>
              </a:p>
            </p:txBody>
          </p:sp>
        </p:grpSp>
        <p:sp>
          <p:nvSpPr>
            <p:cNvPr id="34" name="Rectangle 33"/>
            <p:cNvSpPr/>
            <p:nvPr/>
          </p:nvSpPr>
          <p:spPr>
            <a:xfrm>
              <a:off x="13133026" y="551873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4" name="Rectangle 13"/>
          <p:cNvSpPr>
            <a:spLocks noChangeArrowheads="1"/>
          </p:cNvSpPr>
          <p:nvPr/>
        </p:nvSpPr>
        <p:spPr bwMode="auto">
          <a:xfrm>
            <a:off x="2085854" y="1384971"/>
            <a:ext cx="7789762"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a:t>
            </a:r>
            <a:r>
              <a:rPr lang="en-GB" sz="2200" dirty="0"/>
              <a:t>Draw a line to match each </a:t>
            </a:r>
            <a:r>
              <a:rPr lang="en-GB" sz="2200" b="1" dirty="0"/>
              <a:t>suffix</a:t>
            </a:r>
            <a:r>
              <a:rPr lang="en-GB" sz="2200" dirty="0"/>
              <a:t> to a word to make four different words. Use each suffix only once.</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Tree>
    <p:extLst>
      <p:ext uri="{BB962C8B-B14F-4D97-AF65-F5344CB8AC3E}">
        <p14:creationId xmlns:p14="http://schemas.microsoft.com/office/powerpoint/2010/main" val="25430369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1 – questions</a:t>
            </a:r>
          </a:p>
        </p:txBody>
      </p:sp>
      <p:sp>
        <p:nvSpPr>
          <p:cNvPr id="8" name="Rectangle 13"/>
          <p:cNvSpPr>
            <a:spLocks noChangeArrowheads="1"/>
          </p:cNvSpPr>
          <p:nvPr/>
        </p:nvSpPr>
        <p:spPr bwMode="auto">
          <a:xfrm>
            <a:off x="1828801" y="1484785"/>
            <a:ext cx="823856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200" dirty="0"/>
              <a:t>3. Rewrite the sentence below in the </a:t>
            </a:r>
            <a:r>
              <a:rPr lang="en-GB" sz="2200" b="1" dirty="0"/>
              <a:t>passive</a:t>
            </a:r>
            <a:r>
              <a:rPr lang="en-GB" sz="2200" dirty="0"/>
              <a:t>.  Remember to punctuate your answer correctly.</a:t>
            </a:r>
          </a:p>
        </p:txBody>
      </p:sp>
      <p:sp>
        <p:nvSpPr>
          <p:cNvPr id="37" name="Rectangle 13"/>
          <p:cNvSpPr>
            <a:spLocks noChangeArrowheads="1"/>
          </p:cNvSpPr>
          <p:nvPr/>
        </p:nvSpPr>
        <p:spPr bwMode="auto">
          <a:xfrm>
            <a:off x="1978671" y="6286372"/>
            <a:ext cx="823465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Add a subordinate clause to the sentence.</a:t>
            </a:r>
            <a:endParaRPr lang="en-GB" altLang="en-US" sz="2200" i="1" dirty="0"/>
          </a:p>
        </p:txBody>
      </p:sp>
      <p:pic>
        <p:nvPicPr>
          <p:cNvPr id="11" name="Picture 10">
            <a:extLst>
              <a:ext uri="{FF2B5EF4-FFF2-40B4-BE49-F238E27FC236}">
                <a16:creationId xmlns:a16="http://schemas.microsoft.com/office/drawing/2014/main" id="{64211B3F-C127-A048-9F4B-0A06C425A347}"/>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8D52A56-DBBF-4EE7-9BCA-57A48528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10" name="Rectangle 13"/>
          <p:cNvSpPr>
            <a:spLocks noChangeArrowheads="1"/>
          </p:cNvSpPr>
          <p:nvPr/>
        </p:nvSpPr>
        <p:spPr bwMode="auto">
          <a:xfrm>
            <a:off x="1828801" y="2691035"/>
            <a:ext cx="8238566"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200" dirty="0"/>
              <a:t>The pupils washed the fruit.</a:t>
            </a:r>
          </a:p>
          <a:p>
            <a:endParaRPr lang="en-GB" sz="2200" dirty="0"/>
          </a:p>
          <a:p>
            <a:r>
              <a:rPr lang="en-GB" sz="2200" dirty="0"/>
              <a:t>_________________________________________</a:t>
            </a:r>
          </a:p>
        </p:txBody>
      </p:sp>
      <p:sp>
        <p:nvSpPr>
          <p:cNvPr id="12" name="Rectangle 11"/>
          <p:cNvSpPr/>
          <p:nvPr/>
        </p:nvSpPr>
        <p:spPr>
          <a:xfrm>
            <a:off x="8709679" y="4002332"/>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Tree>
    <p:extLst>
      <p:ext uri="{BB962C8B-B14F-4D97-AF65-F5344CB8AC3E}">
        <p14:creationId xmlns:p14="http://schemas.microsoft.com/office/powerpoint/2010/main" val="29506702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13"/>
          <p:cNvSpPr>
            <a:spLocks noChangeArrowheads="1"/>
          </p:cNvSpPr>
          <p:nvPr/>
        </p:nvSpPr>
        <p:spPr bwMode="auto">
          <a:xfrm>
            <a:off x="1828801" y="1625526"/>
            <a:ext cx="823856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200" dirty="0"/>
              <a:t>3. Rewrite the sentence below in the </a:t>
            </a:r>
            <a:r>
              <a:rPr lang="en-GB" sz="2200" b="1" dirty="0"/>
              <a:t>passive</a:t>
            </a:r>
            <a:r>
              <a:rPr lang="en-GB" sz="2200" dirty="0"/>
              <a:t>.  Remember to punctuate your answer correctly.</a:t>
            </a:r>
          </a:p>
        </p:txBody>
      </p:sp>
      <p:sp>
        <p:nvSpPr>
          <p:cNvPr id="37" name="Rectangle 13"/>
          <p:cNvSpPr>
            <a:spLocks noChangeArrowheads="1"/>
          </p:cNvSpPr>
          <p:nvPr/>
        </p:nvSpPr>
        <p:spPr bwMode="auto">
          <a:xfrm>
            <a:off x="289154" y="6312813"/>
            <a:ext cx="11613691"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a:t>
            </a:r>
            <a:r>
              <a:rPr lang="en-GB" sz="2200" b="1" i="1" dirty="0"/>
              <a:t>The fruit was washed by the pupils before it was cut up.</a:t>
            </a:r>
          </a:p>
        </p:txBody>
      </p:sp>
      <p:sp>
        <p:nvSpPr>
          <p:cNvPr id="20" name="Rectangle 19"/>
          <p:cNvSpPr/>
          <p:nvPr/>
        </p:nvSpPr>
        <p:spPr>
          <a:xfrm>
            <a:off x="8709679" y="414307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10" name="Rectangle 13"/>
          <p:cNvSpPr>
            <a:spLocks noChangeArrowheads="1"/>
          </p:cNvSpPr>
          <p:nvPr/>
        </p:nvSpPr>
        <p:spPr bwMode="auto">
          <a:xfrm>
            <a:off x="1828801" y="3358219"/>
            <a:ext cx="823856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sz="2200" b="1" dirty="0"/>
              <a:t>The fruit was washed by the pupils.</a:t>
            </a:r>
          </a:p>
        </p:txBody>
      </p:sp>
      <p:sp>
        <p:nvSpPr>
          <p:cNvPr id="12" name="TextBox 11">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1 – answers</a:t>
            </a:r>
          </a:p>
        </p:txBody>
      </p:sp>
      <p:pic>
        <p:nvPicPr>
          <p:cNvPr id="13" name="Picture 12">
            <a:extLst>
              <a:ext uri="{FF2B5EF4-FFF2-40B4-BE49-F238E27FC236}">
                <a16:creationId xmlns:a16="http://schemas.microsoft.com/office/drawing/2014/main" id="{64211B3F-C127-A048-9F4B-0A06C425A347}"/>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4" name="Picture 13">
            <a:extLst>
              <a:ext uri="{FF2B5EF4-FFF2-40B4-BE49-F238E27FC236}">
                <a16:creationId xmlns:a16="http://schemas.microsoft.com/office/drawing/2014/main" id="{88D52A56-DBBF-4EE7-9BCA-57A48528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950640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2 – questions</a:t>
            </a:r>
          </a:p>
        </p:txBody>
      </p:sp>
      <p:sp>
        <p:nvSpPr>
          <p:cNvPr id="8" name="Rectangle 13"/>
          <p:cNvSpPr>
            <a:spLocks noChangeArrowheads="1"/>
          </p:cNvSpPr>
          <p:nvPr/>
        </p:nvSpPr>
        <p:spPr bwMode="auto">
          <a:xfrm>
            <a:off x="1540588" y="1554416"/>
            <a:ext cx="9446753"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altLang="en-US" sz="2200" dirty="0">
                <a:ea typeface="Times New Roman" panose="02020603050405020304" pitchFamily="18" charset="0"/>
                <a:cs typeface="Calibri" panose="020F0502020204030204" pitchFamily="34" charset="0"/>
              </a:rPr>
              <a:t>1. </a:t>
            </a:r>
            <a:r>
              <a:rPr lang="en-GB" sz="2200" dirty="0"/>
              <a:t>Tick </a:t>
            </a:r>
            <a:r>
              <a:rPr lang="en-GB" sz="2200" b="1" dirty="0"/>
              <a:t>one</a:t>
            </a:r>
            <a:r>
              <a:rPr lang="en-GB" sz="2200" dirty="0"/>
              <a:t> box in each row to show whether the underlined words are a </a:t>
            </a:r>
            <a:r>
              <a:rPr lang="en-GB" sz="2200" b="1" dirty="0"/>
              <a:t>main clause</a:t>
            </a:r>
            <a:r>
              <a:rPr lang="en-GB" sz="2200" dirty="0"/>
              <a:t> or a </a:t>
            </a:r>
            <a:r>
              <a:rPr lang="en-GB" sz="2200" b="1" dirty="0"/>
              <a:t>subordinating clause</a:t>
            </a:r>
            <a:r>
              <a:rPr lang="en-GB" sz="2200" dirty="0"/>
              <a:t>.</a:t>
            </a:r>
          </a:p>
          <a:p>
            <a:r>
              <a:rPr lang="en-GB" dirty="0"/>
              <a:t> </a:t>
            </a:r>
          </a:p>
          <a:p>
            <a:pPr eaLnBrk="0" fontAlgn="base" hangingPunct="0">
              <a:spcBef>
                <a:spcPct val="0"/>
              </a:spcBef>
              <a:spcAft>
                <a:spcPct val="0"/>
              </a:spcAft>
            </a:pPr>
            <a:endParaRPr lang="en-GB" altLang="en-US" sz="2200" dirty="0"/>
          </a:p>
        </p:txBody>
      </p:sp>
      <p:sp>
        <p:nvSpPr>
          <p:cNvPr id="24" name="Rectangle 23"/>
          <p:cNvSpPr/>
          <p:nvPr/>
        </p:nvSpPr>
        <p:spPr>
          <a:xfrm>
            <a:off x="9902609" y="5617960"/>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218723" y="6293400"/>
            <a:ext cx="1008636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a sentence which uses ‘after’ as a preposition.</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9" name="Picture 8">
            <a:extLst>
              <a:ext uri="{FF2B5EF4-FFF2-40B4-BE49-F238E27FC236}">
                <a16:creationId xmlns:a16="http://schemas.microsoft.com/office/drawing/2014/main" id="{1625CF79-0316-C540-BE36-008B32B0BA46}"/>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0" name="Picture 9">
            <a:extLst>
              <a:ext uri="{FF2B5EF4-FFF2-40B4-BE49-F238E27FC236}">
                <a16:creationId xmlns:a16="http://schemas.microsoft.com/office/drawing/2014/main" id="{84F72E4F-8555-44B1-B758-2DAB731010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graphicFrame>
        <p:nvGraphicFramePr>
          <p:cNvPr id="11" name="Table 10">
            <a:extLst>
              <a:ext uri="{FF2B5EF4-FFF2-40B4-BE49-F238E27FC236}">
                <a16:creationId xmlns:a16="http://schemas.microsoft.com/office/drawing/2014/main" id="{4ECAED0F-DA01-485C-8D2C-855BC6AC697A}"/>
              </a:ext>
            </a:extLst>
          </p:cNvPr>
          <p:cNvGraphicFramePr>
            <a:graphicFrameLocks noGrp="1"/>
          </p:cNvGraphicFramePr>
          <p:nvPr>
            <p:extLst>
              <p:ext uri="{D42A27DB-BD31-4B8C-83A1-F6EECF244321}">
                <p14:modId xmlns:p14="http://schemas.microsoft.com/office/powerpoint/2010/main" val="2221365289"/>
              </p:ext>
            </p:extLst>
          </p:nvPr>
        </p:nvGraphicFramePr>
        <p:xfrm>
          <a:off x="1540589" y="2547515"/>
          <a:ext cx="9623279" cy="3137870"/>
        </p:xfrm>
        <a:graphic>
          <a:graphicData uri="http://schemas.openxmlformats.org/drawingml/2006/table">
            <a:tbl>
              <a:tblPr firstRow="1" bandRow="1">
                <a:tableStyleId>{5940675A-B579-460E-94D1-54222C63F5DA}</a:tableStyleId>
              </a:tblPr>
              <a:tblGrid>
                <a:gridCol w="6173042">
                  <a:extLst>
                    <a:ext uri="{9D8B030D-6E8A-4147-A177-3AD203B41FA5}">
                      <a16:colId xmlns:a16="http://schemas.microsoft.com/office/drawing/2014/main" val="311043219"/>
                    </a:ext>
                  </a:extLst>
                </a:gridCol>
                <a:gridCol w="1839802">
                  <a:extLst>
                    <a:ext uri="{9D8B030D-6E8A-4147-A177-3AD203B41FA5}">
                      <a16:colId xmlns:a16="http://schemas.microsoft.com/office/drawing/2014/main" val="2006662808"/>
                    </a:ext>
                  </a:extLst>
                </a:gridCol>
                <a:gridCol w="1610435">
                  <a:extLst>
                    <a:ext uri="{9D8B030D-6E8A-4147-A177-3AD203B41FA5}">
                      <a16:colId xmlns:a16="http://schemas.microsoft.com/office/drawing/2014/main" val="4291360719"/>
                    </a:ext>
                  </a:extLst>
                </a:gridCol>
              </a:tblGrid>
              <a:tr h="1112838">
                <a:tc>
                  <a:txBody>
                    <a:bodyPr/>
                    <a:lstStyle/>
                    <a:p>
                      <a:pPr algn="ctr"/>
                      <a:r>
                        <a:rPr lang="en-GB" sz="2200" b="1" dirty="0"/>
                        <a:t>Sentence</a:t>
                      </a:r>
                    </a:p>
                  </a:txBody>
                  <a:tcPr anchor="ctr"/>
                </a:tc>
                <a:tc>
                  <a:txBody>
                    <a:bodyPr/>
                    <a:lstStyle/>
                    <a:p>
                      <a:pPr algn="ctr"/>
                      <a:endParaRPr lang="en-GB" sz="1000" b="1" dirty="0"/>
                    </a:p>
                    <a:p>
                      <a:pPr algn="ctr"/>
                      <a:r>
                        <a:rPr lang="en-GB" sz="2200" b="1" dirty="0"/>
                        <a:t>Subordinating clause</a:t>
                      </a:r>
                    </a:p>
                  </a:txBody>
                  <a:tcPr/>
                </a:tc>
                <a:tc>
                  <a:txBody>
                    <a:bodyPr/>
                    <a:lstStyle/>
                    <a:p>
                      <a:pPr algn="ctr"/>
                      <a:endParaRPr lang="en-GB" sz="1000" b="1" dirty="0"/>
                    </a:p>
                    <a:p>
                      <a:pPr algn="ctr"/>
                      <a:endParaRPr lang="en-GB" sz="1000" b="1" dirty="0"/>
                    </a:p>
                    <a:p>
                      <a:pPr algn="ctr"/>
                      <a:r>
                        <a:rPr lang="en-GB" sz="2200" b="1" dirty="0"/>
                        <a:t>Main clause</a:t>
                      </a:r>
                    </a:p>
                  </a:txBody>
                  <a:tcPr/>
                </a:tc>
                <a:extLst>
                  <a:ext uri="{0D108BD9-81ED-4DB2-BD59-A6C34878D82A}">
                    <a16:rowId xmlns:a16="http://schemas.microsoft.com/office/drawing/2014/main" val="514911306"/>
                  </a:ext>
                </a:extLst>
              </a:tr>
              <a:tr h="506258">
                <a:tc>
                  <a:txBody>
                    <a:bodyPr/>
                    <a:lstStyle/>
                    <a:p>
                      <a:r>
                        <a:rPr lang="en-GB" sz="2200" u="sng" dirty="0"/>
                        <a:t>After we changed</a:t>
                      </a:r>
                      <a:r>
                        <a:rPr lang="en-GB" sz="2200" u="sng" baseline="0" dirty="0"/>
                        <a:t> into PE kits</a:t>
                      </a:r>
                      <a:r>
                        <a:rPr lang="en-GB" sz="2200" dirty="0"/>
                        <a:t>, we played </a:t>
                      </a:r>
                      <a:r>
                        <a:rPr lang="en-GB" sz="2200" dirty="0" err="1"/>
                        <a:t>rounders</a:t>
                      </a:r>
                      <a:r>
                        <a:rPr lang="en-GB" sz="2200" dirty="0"/>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200" dirty="0"/>
                    </a:p>
                  </a:txBody>
                  <a:tcPr/>
                </a:tc>
                <a:tc>
                  <a:txBody>
                    <a:bodyPr/>
                    <a:lstStyle/>
                    <a:p>
                      <a:endParaRPr lang="en-GB" sz="2200" dirty="0"/>
                    </a:p>
                  </a:txBody>
                  <a:tcPr/>
                </a:tc>
                <a:extLst>
                  <a:ext uri="{0D108BD9-81ED-4DB2-BD59-A6C34878D82A}">
                    <a16:rowId xmlns:a16="http://schemas.microsoft.com/office/drawing/2014/main" val="3531598755"/>
                  </a:ext>
                </a:extLst>
              </a:tr>
              <a:tr h="506258">
                <a:tc>
                  <a:txBody>
                    <a:bodyPr/>
                    <a:lstStyle/>
                    <a:p>
                      <a:r>
                        <a:rPr lang="en-GB" sz="2200" u="sng" dirty="0"/>
                        <a:t>We ran as fast as we could</a:t>
                      </a:r>
                      <a:r>
                        <a:rPr lang="en-GB" sz="2200" dirty="0"/>
                        <a:t> although it was very</a:t>
                      </a:r>
                      <a:r>
                        <a:rPr lang="en-GB" sz="2200" baseline="0" dirty="0"/>
                        <a:t> hot.</a:t>
                      </a:r>
                      <a:endParaRPr lang="en-GB" sz="2200" dirty="0"/>
                    </a:p>
                  </a:txBody>
                  <a:tcPr/>
                </a:tc>
                <a:tc>
                  <a:txBody>
                    <a:bodyPr/>
                    <a:lstStyle/>
                    <a:p>
                      <a:endParaRPr lang="en-GB" sz="2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200" dirty="0"/>
                    </a:p>
                  </a:txBody>
                  <a:tcPr/>
                </a:tc>
                <a:extLst>
                  <a:ext uri="{0D108BD9-81ED-4DB2-BD59-A6C34878D82A}">
                    <a16:rowId xmlns:a16="http://schemas.microsoft.com/office/drawing/2014/main" val="2537933243"/>
                  </a:ext>
                </a:extLst>
              </a:tr>
              <a:tr h="506258">
                <a:tc>
                  <a:txBody>
                    <a:bodyPr/>
                    <a:lstStyle/>
                    <a:p>
                      <a:r>
                        <a:rPr lang="en-GB" sz="2200" u="none" dirty="0"/>
                        <a:t>It was nearly dark </a:t>
                      </a:r>
                      <a:r>
                        <a:rPr lang="en-GB" sz="2200" u="sng" dirty="0"/>
                        <a:t>when we finished</a:t>
                      </a:r>
                      <a:r>
                        <a:rPr lang="en-GB" sz="2200" u="sng" baseline="0" dirty="0"/>
                        <a:t> the game</a:t>
                      </a:r>
                      <a:r>
                        <a:rPr lang="en-GB" sz="2200" u="none" baseline="0" dirty="0"/>
                        <a:t>.</a:t>
                      </a:r>
                      <a:endParaRPr lang="en-GB" sz="2200" u="none"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200" dirty="0">
                        <a:sym typeface="Wingdings" panose="05000000000000000000" pitchFamily="2" charset="2"/>
                      </a:endParaRPr>
                    </a:p>
                  </a:txBody>
                  <a:tcPr/>
                </a:tc>
                <a:tc>
                  <a:txBody>
                    <a:bodyPr/>
                    <a:lstStyle/>
                    <a:p>
                      <a:endParaRPr lang="en-GB" sz="2200" dirty="0"/>
                    </a:p>
                  </a:txBody>
                  <a:tcPr/>
                </a:tc>
                <a:extLst>
                  <a:ext uri="{0D108BD9-81ED-4DB2-BD59-A6C34878D82A}">
                    <a16:rowId xmlns:a16="http://schemas.microsoft.com/office/drawing/2014/main" val="1445846944"/>
                  </a:ext>
                </a:extLst>
              </a:tr>
              <a:tr h="506258">
                <a:tc>
                  <a:txBody>
                    <a:bodyPr/>
                    <a:lstStyle/>
                    <a:p>
                      <a:r>
                        <a:rPr lang="en-GB" sz="2200" dirty="0"/>
                        <a:t>Once we had packed away, </a:t>
                      </a:r>
                      <a:r>
                        <a:rPr lang="en-GB" sz="2200" u="sng" dirty="0"/>
                        <a:t>the other team left</a:t>
                      </a:r>
                      <a:r>
                        <a:rPr lang="en-GB" sz="2200" dirty="0"/>
                        <a:t>.</a:t>
                      </a:r>
                    </a:p>
                  </a:txBody>
                  <a:tcPr/>
                </a:tc>
                <a:tc>
                  <a:txBody>
                    <a:bodyPr/>
                    <a:lstStyle/>
                    <a:p>
                      <a:endParaRPr lang="en-GB" sz="2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200" dirty="0"/>
                    </a:p>
                  </a:txBody>
                  <a:tcPr/>
                </a:tc>
                <a:extLst>
                  <a:ext uri="{0D108BD9-81ED-4DB2-BD59-A6C34878D82A}">
                    <a16:rowId xmlns:a16="http://schemas.microsoft.com/office/drawing/2014/main" val="3436481080"/>
                  </a:ext>
                </a:extLst>
              </a:tr>
            </a:tbl>
          </a:graphicData>
        </a:graphic>
      </p:graphicFrame>
    </p:spTree>
    <p:extLst>
      <p:ext uri="{BB962C8B-B14F-4D97-AF65-F5344CB8AC3E}">
        <p14:creationId xmlns:p14="http://schemas.microsoft.com/office/powerpoint/2010/main" val="3778828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4ECAED0F-DA01-485C-8D2C-855BC6AC697A}"/>
              </a:ext>
            </a:extLst>
          </p:cNvPr>
          <p:cNvGraphicFramePr>
            <a:graphicFrameLocks noGrp="1"/>
          </p:cNvGraphicFramePr>
          <p:nvPr>
            <p:extLst>
              <p:ext uri="{D42A27DB-BD31-4B8C-83A1-F6EECF244321}">
                <p14:modId xmlns:p14="http://schemas.microsoft.com/office/powerpoint/2010/main" val="1341583495"/>
              </p:ext>
            </p:extLst>
          </p:nvPr>
        </p:nvGraphicFramePr>
        <p:xfrm>
          <a:off x="1540589" y="2547515"/>
          <a:ext cx="9623279" cy="3137870"/>
        </p:xfrm>
        <a:graphic>
          <a:graphicData uri="http://schemas.openxmlformats.org/drawingml/2006/table">
            <a:tbl>
              <a:tblPr firstRow="1" bandRow="1">
                <a:tableStyleId>{5940675A-B579-460E-94D1-54222C63F5DA}</a:tableStyleId>
              </a:tblPr>
              <a:tblGrid>
                <a:gridCol w="6173042">
                  <a:extLst>
                    <a:ext uri="{9D8B030D-6E8A-4147-A177-3AD203B41FA5}">
                      <a16:colId xmlns:a16="http://schemas.microsoft.com/office/drawing/2014/main" val="311043219"/>
                    </a:ext>
                  </a:extLst>
                </a:gridCol>
                <a:gridCol w="1839802">
                  <a:extLst>
                    <a:ext uri="{9D8B030D-6E8A-4147-A177-3AD203B41FA5}">
                      <a16:colId xmlns:a16="http://schemas.microsoft.com/office/drawing/2014/main" val="2006662808"/>
                    </a:ext>
                  </a:extLst>
                </a:gridCol>
                <a:gridCol w="1610435">
                  <a:extLst>
                    <a:ext uri="{9D8B030D-6E8A-4147-A177-3AD203B41FA5}">
                      <a16:colId xmlns:a16="http://schemas.microsoft.com/office/drawing/2014/main" val="4291360719"/>
                    </a:ext>
                  </a:extLst>
                </a:gridCol>
              </a:tblGrid>
              <a:tr h="1112838">
                <a:tc>
                  <a:txBody>
                    <a:bodyPr/>
                    <a:lstStyle/>
                    <a:p>
                      <a:pPr algn="ctr"/>
                      <a:r>
                        <a:rPr lang="en-GB" sz="2200" b="1" dirty="0"/>
                        <a:t>Sentence</a:t>
                      </a:r>
                    </a:p>
                  </a:txBody>
                  <a:tcPr anchor="ctr"/>
                </a:tc>
                <a:tc>
                  <a:txBody>
                    <a:bodyPr/>
                    <a:lstStyle/>
                    <a:p>
                      <a:pPr algn="ctr"/>
                      <a:endParaRPr lang="en-GB" sz="1000" b="1" dirty="0"/>
                    </a:p>
                    <a:p>
                      <a:pPr algn="ctr"/>
                      <a:r>
                        <a:rPr lang="en-GB" sz="2200" b="1" dirty="0"/>
                        <a:t>Subordinating clause</a:t>
                      </a:r>
                    </a:p>
                  </a:txBody>
                  <a:tcPr/>
                </a:tc>
                <a:tc>
                  <a:txBody>
                    <a:bodyPr/>
                    <a:lstStyle/>
                    <a:p>
                      <a:pPr algn="ctr"/>
                      <a:endParaRPr lang="en-GB" sz="1000" b="1" dirty="0"/>
                    </a:p>
                    <a:p>
                      <a:pPr algn="ctr"/>
                      <a:endParaRPr lang="en-GB" sz="1000" b="1" dirty="0"/>
                    </a:p>
                    <a:p>
                      <a:pPr algn="ctr"/>
                      <a:r>
                        <a:rPr lang="en-GB" sz="2200" b="1" dirty="0"/>
                        <a:t>Main clause</a:t>
                      </a:r>
                    </a:p>
                  </a:txBody>
                  <a:tcPr/>
                </a:tc>
                <a:extLst>
                  <a:ext uri="{0D108BD9-81ED-4DB2-BD59-A6C34878D82A}">
                    <a16:rowId xmlns:a16="http://schemas.microsoft.com/office/drawing/2014/main" val="514911306"/>
                  </a:ext>
                </a:extLst>
              </a:tr>
              <a:tr h="506258">
                <a:tc>
                  <a:txBody>
                    <a:bodyPr/>
                    <a:lstStyle/>
                    <a:p>
                      <a:r>
                        <a:rPr lang="en-GB" sz="2200" u="sng" dirty="0"/>
                        <a:t>After we changed</a:t>
                      </a:r>
                      <a:r>
                        <a:rPr lang="en-GB" sz="2200" u="sng" baseline="0" dirty="0"/>
                        <a:t> into PE kits</a:t>
                      </a:r>
                      <a:r>
                        <a:rPr lang="en-GB" sz="2200" dirty="0"/>
                        <a:t>, we played </a:t>
                      </a:r>
                      <a:r>
                        <a:rPr lang="en-GB" sz="2200" dirty="0" err="1"/>
                        <a:t>rounders</a:t>
                      </a:r>
                      <a:r>
                        <a:rPr lang="en-GB" sz="2200" dirty="0"/>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ym typeface="Wingdings" panose="05000000000000000000" pitchFamily="2" charset="2"/>
                        </a:rPr>
                        <a:t></a:t>
                      </a:r>
                      <a:endParaRPr lang="en-GB" sz="2200" dirty="0"/>
                    </a:p>
                  </a:txBody>
                  <a:tcPr/>
                </a:tc>
                <a:tc>
                  <a:txBody>
                    <a:bodyPr/>
                    <a:lstStyle/>
                    <a:p>
                      <a:endParaRPr lang="en-GB" sz="2200" dirty="0"/>
                    </a:p>
                  </a:txBody>
                  <a:tcPr/>
                </a:tc>
                <a:extLst>
                  <a:ext uri="{0D108BD9-81ED-4DB2-BD59-A6C34878D82A}">
                    <a16:rowId xmlns:a16="http://schemas.microsoft.com/office/drawing/2014/main" val="3531598755"/>
                  </a:ext>
                </a:extLst>
              </a:tr>
              <a:tr h="506258">
                <a:tc>
                  <a:txBody>
                    <a:bodyPr/>
                    <a:lstStyle/>
                    <a:p>
                      <a:r>
                        <a:rPr lang="en-GB" sz="2200" u="sng" dirty="0"/>
                        <a:t>We ran as fast as we could</a:t>
                      </a:r>
                      <a:r>
                        <a:rPr lang="en-GB" sz="2200" dirty="0"/>
                        <a:t> although it was very</a:t>
                      </a:r>
                      <a:r>
                        <a:rPr lang="en-GB" sz="2200" baseline="0" dirty="0"/>
                        <a:t> hot.</a:t>
                      </a:r>
                      <a:endParaRPr lang="en-GB" sz="2200" dirty="0"/>
                    </a:p>
                  </a:txBody>
                  <a:tcPr/>
                </a:tc>
                <a:tc>
                  <a:txBody>
                    <a:bodyPr/>
                    <a:lstStyle/>
                    <a:p>
                      <a:endParaRPr lang="en-GB" sz="2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ym typeface="Wingdings" panose="05000000000000000000" pitchFamily="2" charset="2"/>
                        </a:rPr>
                        <a:t></a:t>
                      </a:r>
                      <a:endParaRPr lang="en-GB" sz="2200" dirty="0"/>
                    </a:p>
                  </a:txBody>
                  <a:tcPr/>
                </a:tc>
                <a:extLst>
                  <a:ext uri="{0D108BD9-81ED-4DB2-BD59-A6C34878D82A}">
                    <a16:rowId xmlns:a16="http://schemas.microsoft.com/office/drawing/2014/main" val="2537933243"/>
                  </a:ext>
                </a:extLst>
              </a:tr>
              <a:tr h="506258">
                <a:tc>
                  <a:txBody>
                    <a:bodyPr/>
                    <a:lstStyle/>
                    <a:p>
                      <a:r>
                        <a:rPr lang="en-GB" sz="2200" u="none" dirty="0"/>
                        <a:t>It was nearly dark </a:t>
                      </a:r>
                      <a:r>
                        <a:rPr lang="en-GB" sz="2200" u="sng" dirty="0"/>
                        <a:t>when we finished</a:t>
                      </a:r>
                      <a:r>
                        <a:rPr lang="en-GB" sz="2200" u="sng" baseline="0" dirty="0"/>
                        <a:t> the game</a:t>
                      </a:r>
                      <a:r>
                        <a:rPr lang="en-GB" sz="2200" u="none" baseline="0" dirty="0"/>
                        <a:t>.</a:t>
                      </a:r>
                      <a:endParaRPr lang="en-GB" sz="2200" u="none"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ym typeface="Wingdings" panose="05000000000000000000" pitchFamily="2" charset="2"/>
                        </a:rPr>
                        <a:t></a:t>
                      </a:r>
                    </a:p>
                  </a:txBody>
                  <a:tcPr/>
                </a:tc>
                <a:tc>
                  <a:txBody>
                    <a:bodyPr/>
                    <a:lstStyle/>
                    <a:p>
                      <a:endParaRPr lang="en-GB" sz="2200" dirty="0"/>
                    </a:p>
                  </a:txBody>
                  <a:tcPr/>
                </a:tc>
                <a:extLst>
                  <a:ext uri="{0D108BD9-81ED-4DB2-BD59-A6C34878D82A}">
                    <a16:rowId xmlns:a16="http://schemas.microsoft.com/office/drawing/2014/main" val="1445846944"/>
                  </a:ext>
                </a:extLst>
              </a:tr>
              <a:tr h="506258">
                <a:tc>
                  <a:txBody>
                    <a:bodyPr/>
                    <a:lstStyle/>
                    <a:p>
                      <a:r>
                        <a:rPr lang="en-GB" sz="2200" dirty="0"/>
                        <a:t>Once we had packed away, </a:t>
                      </a:r>
                      <a:r>
                        <a:rPr lang="en-GB" sz="2200" u="sng" dirty="0"/>
                        <a:t>the other team left</a:t>
                      </a:r>
                      <a:r>
                        <a:rPr lang="en-GB" sz="2200" dirty="0"/>
                        <a:t>.</a:t>
                      </a:r>
                    </a:p>
                  </a:txBody>
                  <a:tcPr/>
                </a:tc>
                <a:tc>
                  <a:txBody>
                    <a:bodyPr/>
                    <a:lstStyle/>
                    <a:p>
                      <a:endParaRPr lang="en-GB" sz="22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ym typeface="Wingdings" panose="05000000000000000000" pitchFamily="2" charset="2"/>
                        </a:rPr>
                        <a:t></a:t>
                      </a:r>
                      <a:endParaRPr lang="en-GB" sz="2200" dirty="0"/>
                    </a:p>
                  </a:txBody>
                  <a:tcPr/>
                </a:tc>
                <a:extLst>
                  <a:ext uri="{0D108BD9-81ED-4DB2-BD59-A6C34878D82A}">
                    <a16:rowId xmlns:a16="http://schemas.microsoft.com/office/drawing/2014/main" val="3436481080"/>
                  </a:ext>
                </a:extLst>
              </a:tr>
            </a:tbl>
          </a:graphicData>
        </a:graphic>
      </p:graphicFrame>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2 – answers</a:t>
            </a:r>
          </a:p>
        </p:txBody>
      </p:sp>
      <p:sp>
        <p:nvSpPr>
          <p:cNvPr id="24" name="Rectangle 23"/>
          <p:cNvSpPr/>
          <p:nvPr/>
        </p:nvSpPr>
        <p:spPr>
          <a:xfrm>
            <a:off x="9902609" y="5617960"/>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218723" y="6274350"/>
            <a:ext cx="1008636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After dinner, we played a game.</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9" name="Picture 8">
            <a:extLst>
              <a:ext uri="{FF2B5EF4-FFF2-40B4-BE49-F238E27FC236}">
                <a16:creationId xmlns:a16="http://schemas.microsoft.com/office/drawing/2014/main" id="{1625CF79-0316-C540-BE36-008B32B0BA46}"/>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0" name="Picture 9">
            <a:extLst>
              <a:ext uri="{FF2B5EF4-FFF2-40B4-BE49-F238E27FC236}">
                <a16:creationId xmlns:a16="http://schemas.microsoft.com/office/drawing/2014/main" id="{84F72E4F-8555-44B1-B758-2DAB731010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11" name="Rectangle 13"/>
          <p:cNvSpPr>
            <a:spLocks noChangeArrowheads="1"/>
          </p:cNvSpPr>
          <p:nvPr/>
        </p:nvSpPr>
        <p:spPr bwMode="auto">
          <a:xfrm>
            <a:off x="1540588" y="1554416"/>
            <a:ext cx="9446753"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altLang="en-US" sz="2200" dirty="0">
                <a:ea typeface="Times New Roman" panose="02020603050405020304" pitchFamily="18" charset="0"/>
                <a:cs typeface="Calibri" panose="020F0502020204030204" pitchFamily="34" charset="0"/>
              </a:rPr>
              <a:t>1. </a:t>
            </a:r>
            <a:r>
              <a:rPr lang="en-GB" sz="2200" dirty="0"/>
              <a:t>Tick </a:t>
            </a:r>
            <a:r>
              <a:rPr lang="en-GB" sz="2200" b="1" dirty="0"/>
              <a:t>one</a:t>
            </a:r>
            <a:r>
              <a:rPr lang="en-GB" sz="2200" dirty="0"/>
              <a:t> box in each row to show whether the underlined words are a </a:t>
            </a:r>
            <a:r>
              <a:rPr lang="en-GB" sz="2200" b="1" dirty="0"/>
              <a:t>main clause</a:t>
            </a:r>
            <a:r>
              <a:rPr lang="en-GB" sz="2200" dirty="0"/>
              <a:t> or a </a:t>
            </a:r>
            <a:r>
              <a:rPr lang="en-GB" sz="2200" b="1" dirty="0"/>
              <a:t>subordinating clause</a:t>
            </a:r>
            <a:r>
              <a:rPr lang="en-GB" sz="2200" dirty="0"/>
              <a:t>.</a:t>
            </a:r>
          </a:p>
          <a:p>
            <a:r>
              <a:rPr lang="en-GB" dirty="0"/>
              <a:t> </a:t>
            </a:r>
          </a:p>
          <a:p>
            <a:pPr eaLnBrk="0" fontAlgn="base" hangingPunct="0">
              <a:spcBef>
                <a:spcPct val="0"/>
              </a:spcBef>
              <a:spcAft>
                <a:spcPct val="0"/>
              </a:spcAft>
            </a:pPr>
            <a:endParaRPr lang="en-GB" altLang="en-US" sz="2200" dirty="0"/>
          </a:p>
        </p:txBody>
      </p:sp>
    </p:spTree>
    <p:extLst>
      <p:ext uri="{BB962C8B-B14F-4D97-AF65-F5344CB8AC3E}">
        <p14:creationId xmlns:p14="http://schemas.microsoft.com/office/powerpoint/2010/main" val="33498773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2 – questions</a:t>
            </a:r>
          </a:p>
        </p:txBody>
      </p:sp>
      <p:sp>
        <p:nvSpPr>
          <p:cNvPr id="8" name="Rectangle 13"/>
          <p:cNvSpPr>
            <a:spLocks noChangeArrowheads="1"/>
          </p:cNvSpPr>
          <p:nvPr/>
        </p:nvSpPr>
        <p:spPr bwMode="auto">
          <a:xfrm>
            <a:off x="1933564" y="1915460"/>
            <a:ext cx="8014356"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Insert a </a:t>
            </a:r>
            <a:r>
              <a:rPr lang="en-GB" altLang="en-US" sz="2200" b="1" dirty="0">
                <a:ea typeface="Times New Roman" panose="02020603050405020304" pitchFamily="18" charset="0"/>
                <a:cs typeface="Calibri" panose="020F0502020204030204" pitchFamily="34" charset="0"/>
              </a:rPr>
              <a:t>comma</a:t>
            </a:r>
            <a:r>
              <a:rPr lang="en-GB" altLang="en-US" sz="2200" dirty="0">
                <a:ea typeface="Times New Roman" panose="02020603050405020304" pitchFamily="18" charset="0"/>
                <a:cs typeface="Calibri" panose="020F0502020204030204" pitchFamily="34" charset="0"/>
              </a:rPr>
              <a:t> and a </a:t>
            </a:r>
            <a:r>
              <a:rPr lang="en-GB" altLang="en-US" sz="2200" b="1" dirty="0">
                <a:ea typeface="Times New Roman" panose="02020603050405020304" pitchFamily="18" charset="0"/>
                <a:cs typeface="Calibri" panose="020F0502020204030204" pitchFamily="34" charset="0"/>
              </a:rPr>
              <a:t>pair of brackets</a:t>
            </a:r>
            <a:r>
              <a:rPr lang="en-GB" altLang="en-US" sz="2200" dirty="0">
                <a:ea typeface="Times New Roman" panose="02020603050405020304" pitchFamily="18" charset="0"/>
                <a:cs typeface="Calibri" panose="020F0502020204030204" pitchFamily="34" charset="0"/>
              </a:rPr>
              <a:t> in the sentence below so that it is punctuated correctly.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1933563" y="3095947"/>
            <a:ext cx="822037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After wandering around the museum we watched a film set in </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Germany about life during the war.</a:t>
            </a:r>
          </a:p>
        </p:txBody>
      </p:sp>
      <p:sp>
        <p:nvSpPr>
          <p:cNvPr id="24" name="Rectangle 23"/>
          <p:cNvSpPr/>
          <p:nvPr/>
        </p:nvSpPr>
        <p:spPr>
          <a:xfrm>
            <a:off x="8407724" y="4725145"/>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813343" y="6252368"/>
            <a:ext cx="8854657"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Which other punctuation could you use instead of brackets?</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6CF5552D-ADB3-3940-83C0-BA00C8E2F5D6}"/>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3F5864F5-B1E6-4823-AFDE-94BD79E206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2655038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2 – answers</a:t>
            </a:r>
          </a:p>
        </p:txBody>
      </p:sp>
      <p:sp>
        <p:nvSpPr>
          <p:cNvPr id="8" name="Rectangle 13"/>
          <p:cNvSpPr>
            <a:spLocks noChangeArrowheads="1"/>
          </p:cNvSpPr>
          <p:nvPr/>
        </p:nvSpPr>
        <p:spPr bwMode="auto">
          <a:xfrm>
            <a:off x="1933564" y="1915460"/>
            <a:ext cx="8014356"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Insert a </a:t>
            </a:r>
            <a:r>
              <a:rPr lang="en-GB" altLang="en-US" sz="2200" b="1" dirty="0">
                <a:ea typeface="Times New Roman" panose="02020603050405020304" pitchFamily="18" charset="0"/>
                <a:cs typeface="Calibri" panose="020F0502020204030204" pitchFamily="34" charset="0"/>
              </a:rPr>
              <a:t>comma</a:t>
            </a:r>
            <a:r>
              <a:rPr lang="en-GB" altLang="en-US" sz="2200" dirty="0">
                <a:ea typeface="Times New Roman" panose="02020603050405020304" pitchFamily="18" charset="0"/>
                <a:cs typeface="Calibri" panose="020F0502020204030204" pitchFamily="34" charset="0"/>
              </a:rPr>
              <a:t> and a </a:t>
            </a:r>
            <a:r>
              <a:rPr lang="en-GB" altLang="en-US" sz="2200" b="1" dirty="0">
                <a:ea typeface="Times New Roman" panose="02020603050405020304" pitchFamily="18" charset="0"/>
                <a:cs typeface="Calibri" panose="020F0502020204030204" pitchFamily="34" charset="0"/>
              </a:rPr>
              <a:t>pair of brackets</a:t>
            </a:r>
            <a:r>
              <a:rPr lang="en-GB" altLang="en-US" sz="2200" dirty="0">
                <a:ea typeface="Times New Roman" panose="02020603050405020304" pitchFamily="18" charset="0"/>
                <a:cs typeface="Calibri" panose="020F0502020204030204" pitchFamily="34" charset="0"/>
              </a:rPr>
              <a:t> in the sentence below so that it is punctuated correctly.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1933563" y="3095947"/>
            <a:ext cx="8425088"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After wandering around the museum</a:t>
            </a:r>
            <a:r>
              <a:rPr lang="en-GB" altLang="en-US" sz="2200" b="1" dirty="0">
                <a:ea typeface="Times New Roman" panose="02020603050405020304" pitchFamily="18" charset="0"/>
                <a:cs typeface="Calibri" panose="020F0502020204030204" pitchFamily="34" charset="0"/>
              </a:rPr>
              <a:t>,</a:t>
            </a:r>
            <a:r>
              <a:rPr lang="en-GB" altLang="en-US" sz="2200" dirty="0">
                <a:ea typeface="Times New Roman" panose="02020603050405020304" pitchFamily="18" charset="0"/>
                <a:cs typeface="Calibri" panose="020F0502020204030204" pitchFamily="34" charset="0"/>
              </a:rPr>
              <a:t> we watched a film </a:t>
            </a:r>
            <a:r>
              <a:rPr lang="en-GB" altLang="en-US" sz="2200" b="1" dirty="0">
                <a:ea typeface="Times New Roman" panose="02020603050405020304" pitchFamily="18" charset="0"/>
                <a:cs typeface="Calibri" panose="020F0502020204030204" pitchFamily="34" charset="0"/>
              </a:rPr>
              <a:t>(</a:t>
            </a:r>
            <a:r>
              <a:rPr lang="en-GB" altLang="en-US" sz="2200" dirty="0">
                <a:ea typeface="Times New Roman" panose="02020603050405020304" pitchFamily="18" charset="0"/>
                <a:cs typeface="Calibri" panose="020F0502020204030204" pitchFamily="34" charset="0"/>
              </a:rPr>
              <a:t>set in</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Germany</a:t>
            </a:r>
            <a:r>
              <a:rPr lang="en-GB" altLang="en-US" sz="2200" b="1" dirty="0">
                <a:ea typeface="Times New Roman" panose="02020603050405020304" pitchFamily="18" charset="0"/>
                <a:cs typeface="Calibri" panose="020F0502020204030204" pitchFamily="34" charset="0"/>
              </a:rPr>
              <a:t>)</a:t>
            </a:r>
            <a:r>
              <a:rPr lang="en-GB" altLang="en-US" sz="2200" dirty="0">
                <a:ea typeface="Times New Roman" panose="02020603050405020304" pitchFamily="18" charset="0"/>
                <a:cs typeface="Calibri" panose="020F0502020204030204" pitchFamily="34" charset="0"/>
              </a:rPr>
              <a:t> about life during the war.</a:t>
            </a:r>
          </a:p>
        </p:txBody>
      </p:sp>
      <p:sp>
        <p:nvSpPr>
          <p:cNvPr id="24" name="Rectangle 23"/>
          <p:cNvSpPr/>
          <p:nvPr/>
        </p:nvSpPr>
        <p:spPr>
          <a:xfrm>
            <a:off x="8407724" y="4725145"/>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813343" y="6271418"/>
            <a:ext cx="8854657"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commas or dashes</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6CF5552D-ADB3-3940-83C0-BA00C8E2F5D6}"/>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3F5864F5-B1E6-4823-AFDE-94BD79E206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205286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2 – questions</a:t>
            </a:r>
          </a:p>
        </p:txBody>
      </p:sp>
      <p:sp>
        <p:nvSpPr>
          <p:cNvPr id="8" name="Rectangle 13"/>
          <p:cNvSpPr>
            <a:spLocks noChangeArrowheads="1"/>
          </p:cNvSpPr>
          <p:nvPr/>
        </p:nvSpPr>
        <p:spPr bwMode="auto">
          <a:xfrm>
            <a:off x="1713053" y="1909419"/>
            <a:ext cx="934077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a:t>
            </a:r>
            <a:r>
              <a:rPr lang="en-GB" sz="2200" dirty="0"/>
              <a:t>Write a </a:t>
            </a:r>
            <a:r>
              <a:rPr lang="en-GB" sz="2200" b="1" dirty="0"/>
              <a:t>command</a:t>
            </a:r>
            <a:r>
              <a:rPr lang="en-GB" sz="2200" dirty="0"/>
              <a:t> that could be the first step in instructions for painting a picture. </a:t>
            </a:r>
          </a:p>
          <a:p>
            <a:pPr eaLnBrk="0" fontAlgn="base" hangingPunct="0">
              <a:spcBef>
                <a:spcPct val="0"/>
              </a:spcBef>
              <a:spcAft>
                <a:spcPct val="0"/>
              </a:spcAft>
            </a:pPr>
            <a:endParaRPr lang="en-GB" sz="2200" dirty="0"/>
          </a:p>
          <a:p>
            <a:pPr eaLnBrk="0" fontAlgn="base" hangingPunct="0">
              <a:spcBef>
                <a:spcPct val="0"/>
              </a:spcBef>
              <a:spcAft>
                <a:spcPct val="0"/>
              </a:spcAft>
            </a:pPr>
            <a:r>
              <a:rPr lang="en-GB" sz="2200" dirty="0"/>
              <a:t>Remember to punctuate your sentence correctly.</a:t>
            </a:r>
            <a:endParaRPr lang="en-GB" altLang="en-US" sz="2200" dirty="0">
              <a:cs typeface="Calibri" panose="020F0502020204030204" pitchFamily="34" charset="0"/>
            </a:endParaRPr>
          </a:p>
          <a:p>
            <a:pPr eaLnBrk="0" fontAlgn="base" hangingPunct="0">
              <a:spcBef>
                <a:spcPct val="0"/>
              </a:spcBef>
              <a:spcAft>
                <a:spcPct val="0"/>
              </a:spcAft>
            </a:pPr>
            <a:r>
              <a:rPr lang="en-GB" altLang="en-US" sz="1200" dirty="0">
                <a:cs typeface="Calibri" panose="020F0502020204030204" pitchFamily="34" charset="0"/>
              </a:rPr>
              <a:t> </a:t>
            </a:r>
            <a:endParaRPr lang="en-GB" altLang="en-US" sz="800" dirty="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37" name="Rectangle 13"/>
          <p:cNvSpPr>
            <a:spLocks noChangeArrowheads="1"/>
          </p:cNvSpPr>
          <p:nvPr/>
        </p:nvSpPr>
        <p:spPr bwMode="auto">
          <a:xfrm>
            <a:off x="1524000" y="6301842"/>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a question which could have the answer </a:t>
            </a:r>
            <a:r>
              <a:rPr lang="en-GB" altLang="en-US" sz="2200" b="1" i="1" u="sng" dirty="0">
                <a:ea typeface="Times New Roman" panose="02020603050405020304" pitchFamily="18" charset="0"/>
                <a:cs typeface="Calibri" panose="020F0502020204030204" pitchFamily="34" charset="0"/>
              </a:rPr>
              <a:t>a pen</a:t>
            </a:r>
            <a:r>
              <a:rPr lang="en-GB" altLang="en-US" sz="2200" b="1" i="1" dirty="0">
                <a:ea typeface="Times New Roman" panose="02020603050405020304" pitchFamily="18" charset="0"/>
                <a:cs typeface="Calibri" panose="020F0502020204030204" pitchFamily="34" charset="0"/>
              </a:rPr>
              <a:t>.</a:t>
            </a:r>
            <a:endParaRPr lang="en-GB" altLang="en-US" sz="2200" i="1" dirty="0"/>
          </a:p>
          <a:p>
            <a:pPr lvl="0"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lvl="0" eaLnBrk="0" fontAlgn="base" hangingPunct="0">
              <a:spcBef>
                <a:spcPct val="0"/>
              </a:spcBef>
              <a:spcAft>
                <a:spcPct val="0"/>
              </a:spcAft>
            </a:pPr>
            <a:endParaRPr lang="en-GB" altLang="en-US" sz="2200" i="1" dirty="0"/>
          </a:p>
        </p:txBody>
      </p:sp>
      <p:sp>
        <p:nvSpPr>
          <p:cNvPr id="38" name="Rectangle 14"/>
          <p:cNvSpPr>
            <a:spLocks noChangeArrowheads="1"/>
          </p:cNvSpPr>
          <p:nvPr/>
        </p:nvSpPr>
        <p:spPr bwMode="auto">
          <a:xfrm>
            <a:off x="1713053" y="3396257"/>
            <a:ext cx="6624736"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endParaRPr lang="en-GB" altLang="en-US" sz="2200" dirty="0"/>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t>__________________________________________</a:t>
            </a:r>
          </a:p>
        </p:txBody>
      </p:sp>
      <p:sp>
        <p:nvSpPr>
          <p:cNvPr id="39" name="Rectangle 38"/>
          <p:cNvSpPr/>
          <p:nvPr/>
        </p:nvSpPr>
        <p:spPr>
          <a:xfrm>
            <a:off x="8337789" y="442367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1" name="Picture 10">
            <a:extLst>
              <a:ext uri="{FF2B5EF4-FFF2-40B4-BE49-F238E27FC236}">
                <a16:creationId xmlns:a16="http://schemas.microsoft.com/office/drawing/2014/main" id="{8B9FD316-F913-DF49-B008-64F71294FE29}"/>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AD730F7D-0232-498A-BE40-CFB042F62CA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8648176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2 – answers</a:t>
            </a:r>
          </a:p>
        </p:txBody>
      </p:sp>
      <p:sp>
        <p:nvSpPr>
          <p:cNvPr id="8" name="Rectangle 13"/>
          <p:cNvSpPr>
            <a:spLocks noChangeArrowheads="1"/>
          </p:cNvSpPr>
          <p:nvPr/>
        </p:nvSpPr>
        <p:spPr bwMode="auto">
          <a:xfrm>
            <a:off x="1713053" y="1909419"/>
            <a:ext cx="934077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a:t>
            </a:r>
            <a:r>
              <a:rPr lang="en-GB" sz="2200" dirty="0"/>
              <a:t>Write a </a:t>
            </a:r>
            <a:r>
              <a:rPr lang="en-GB" sz="2200" b="1" dirty="0"/>
              <a:t>command</a:t>
            </a:r>
            <a:r>
              <a:rPr lang="en-GB" sz="2200" dirty="0"/>
              <a:t> that could be the first step in instructions for painting a picture. </a:t>
            </a:r>
          </a:p>
          <a:p>
            <a:pPr eaLnBrk="0" fontAlgn="base" hangingPunct="0">
              <a:spcBef>
                <a:spcPct val="0"/>
              </a:spcBef>
              <a:spcAft>
                <a:spcPct val="0"/>
              </a:spcAft>
            </a:pPr>
            <a:endParaRPr lang="en-GB" sz="2200" dirty="0"/>
          </a:p>
          <a:p>
            <a:pPr eaLnBrk="0" fontAlgn="base" hangingPunct="0">
              <a:spcBef>
                <a:spcPct val="0"/>
              </a:spcBef>
              <a:spcAft>
                <a:spcPct val="0"/>
              </a:spcAft>
            </a:pPr>
            <a:r>
              <a:rPr lang="en-GB" sz="2200" dirty="0"/>
              <a:t>Remember to punctuate your sentence correctly.</a:t>
            </a:r>
            <a:endParaRPr lang="en-GB" altLang="en-US" sz="2200" dirty="0">
              <a:cs typeface="Calibri" panose="020F0502020204030204" pitchFamily="34" charset="0"/>
            </a:endParaRPr>
          </a:p>
          <a:p>
            <a:pPr eaLnBrk="0" fontAlgn="base" hangingPunct="0">
              <a:spcBef>
                <a:spcPct val="0"/>
              </a:spcBef>
              <a:spcAft>
                <a:spcPct val="0"/>
              </a:spcAft>
            </a:pPr>
            <a:r>
              <a:rPr lang="en-GB" altLang="en-US" sz="1200" dirty="0">
                <a:cs typeface="Calibri" panose="020F0502020204030204" pitchFamily="34" charset="0"/>
              </a:rPr>
              <a:t> </a:t>
            </a:r>
            <a:endParaRPr lang="en-GB" altLang="en-US" sz="800" dirty="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37" name="Rectangle 13"/>
          <p:cNvSpPr>
            <a:spLocks noChangeArrowheads="1"/>
          </p:cNvSpPr>
          <p:nvPr/>
        </p:nvSpPr>
        <p:spPr bwMode="auto">
          <a:xfrm>
            <a:off x="1524000" y="6282792"/>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What else do I need?</a:t>
            </a:r>
            <a:endParaRPr lang="en-GB" altLang="en-US" sz="2200" i="1" dirty="0"/>
          </a:p>
          <a:p>
            <a:pPr lvl="0"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lvl="0" eaLnBrk="0" fontAlgn="base" hangingPunct="0">
              <a:spcBef>
                <a:spcPct val="0"/>
              </a:spcBef>
              <a:spcAft>
                <a:spcPct val="0"/>
              </a:spcAft>
            </a:pPr>
            <a:endParaRPr lang="en-GB" altLang="en-US" sz="2200" i="1" dirty="0"/>
          </a:p>
        </p:txBody>
      </p:sp>
      <p:sp>
        <p:nvSpPr>
          <p:cNvPr id="38" name="Rectangle 14"/>
          <p:cNvSpPr>
            <a:spLocks noChangeArrowheads="1"/>
          </p:cNvSpPr>
          <p:nvPr/>
        </p:nvSpPr>
        <p:spPr bwMode="auto">
          <a:xfrm>
            <a:off x="1718435" y="3413891"/>
            <a:ext cx="6624736"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endParaRPr lang="en-GB" altLang="en-US" sz="2200" b="1" u="sng" dirty="0"/>
          </a:p>
          <a:p>
            <a:pPr eaLnBrk="0" fontAlgn="base" hangingPunct="0">
              <a:spcBef>
                <a:spcPct val="0"/>
              </a:spcBef>
              <a:spcAft>
                <a:spcPct val="0"/>
              </a:spcAft>
            </a:pPr>
            <a:endParaRPr lang="en-GB" altLang="en-US" sz="2200" b="1" u="sng" dirty="0"/>
          </a:p>
          <a:p>
            <a:pPr eaLnBrk="0" fontAlgn="base" hangingPunct="0">
              <a:spcBef>
                <a:spcPct val="0"/>
              </a:spcBef>
              <a:spcAft>
                <a:spcPct val="0"/>
              </a:spcAft>
            </a:pPr>
            <a:r>
              <a:rPr lang="en-GB" altLang="en-US" sz="2200" b="1" u="sng" dirty="0"/>
              <a:t>e.g. Get a paintbrush and a pot of water.</a:t>
            </a:r>
          </a:p>
        </p:txBody>
      </p:sp>
      <p:pic>
        <p:nvPicPr>
          <p:cNvPr id="11" name="Picture 10">
            <a:extLst>
              <a:ext uri="{FF2B5EF4-FFF2-40B4-BE49-F238E27FC236}">
                <a16:creationId xmlns:a16="http://schemas.microsoft.com/office/drawing/2014/main" id="{8B9FD316-F913-DF49-B008-64F71294FE29}"/>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AD730F7D-0232-498A-BE40-CFB042F62CA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10" name="Rectangle 9"/>
          <p:cNvSpPr/>
          <p:nvPr/>
        </p:nvSpPr>
        <p:spPr>
          <a:xfrm>
            <a:off x="8337789" y="442367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Tree>
    <p:extLst>
      <p:ext uri="{BB962C8B-B14F-4D97-AF65-F5344CB8AC3E}">
        <p14:creationId xmlns:p14="http://schemas.microsoft.com/office/powerpoint/2010/main" val="33663918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3 – questions</a:t>
            </a:r>
          </a:p>
        </p:txBody>
      </p:sp>
      <p:sp>
        <p:nvSpPr>
          <p:cNvPr id="8" name="Rectangle 13"/>
          <p:cNvSpPr>
            <a:spLocks noChangeArrowheads="1"/>
          </p:cNvSpPr>
          <p:nvPr/>
        </p:nvSpPr>
        <p:spPr bwMode="auto">
          <a:xfrm>
            <a:off x="2557702" y="1399547"/>
            <a:ext cx="746179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Which sentence contains two </a:t>
            </a:r>
            <a:r>
              <a:rPr lang="en-GB" altLang="en-US" sz="2200" b="1" dirty="0">
                <a:ea typeface="Times New Roman" panose="02020603050405020304" pitchFamily="18" charset="0"/>
                <a:cs typeface="Calibri" panose="020F0502020204030204" pitchFamily="34" charset="0"/>
              </a:rPr>
              <a:t>verbs</a:t>
            </a:r>
            <a:r>
              <a:rPr lang="en-GB" altLang="en-US" sz="2200" dirty="0">
                <a:ea typeface="Times New Roman" panose="02020603050405020304" pitchFamily="18" charset="0"/>
                <a:cs typeface="Calibri" panose="020F0502020204030204" pitchFamily="34" charset="0"/>
              </a:rPr>
              <a:t>?</a:t>
            </a:r>
            <a:endParaRPr lang="en-GB" altLang="en-US" sz="2200" dirty="0"/>
          </a:p>
        </p:txBody>
      </p:sp>
      <p:grpSp>
        <p:nvGrpSpPr>
          <p:cNvPr id="20" name="Group 19"/>
          <p:cNvGrpSpPr/>
          <p:nvPr/>
        </p:nvGrpSpPr>
        <p:grpSpPr>
          <a:xfrm>
            <a:off x="9123078" y="2065554"/>
            <a:ext cx="1859746" cy="3905066"/>
            <a:chOff x="7110309" y="2132856"/>
            <a:chExt cx="1859746" cy="3905066"/>
          </a:xfrm>
        </p:grpSpPr>
        <p:grpSp>
          <p:nvGrpSpPr>
            <p:cNvPr id="21" name="Group 20"/>
            <p:cNvGrpSpPr/>
            <p:nvPr/>
          </p:nvGrpSpPr>
          <p:grpSpPr>
            <a:xfrm>
              <a:off x="7110309" y="2132856"/>
              <a:ext cx="1143262" cy="2966718"/>
              <a:chOff x="7110309" y="2132856"/>
              <a:chExt cx="1143262" cy="2966718"/>
            </a:xfrm>
          </p:grpSpPr>
          <p:grpSp>
            <p:nvGrpSpPr>
              <p:cNvPr id="23" name="Group 22"/>
              <p:cNvGrpSpPr/>
              <p:nvPr/>
            </p:nvGrpSpPr>
            <p:grpSpPr>
              <a:xfrm>
                <a:off x="7455015" y="2703983"/>
                <a:ext cx="430307" cy="2395591"/>
                <a:chOff x="0" y="-69120"/>
                <a:chExt cx="213360" cy="1303797"/>
              </a:xfrm>
            </p:grpSpPr>
            <p:sp>
              <p:nvSpPr>
                <p:cNvPr id="26" name="Rectangle 25"/>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28" name="Rectangle 27"/>
                <p:cNvSpPr/>
                <p:nvPr/>
              </p:nvSpPr>
              <p:spPr>
                <a:xfrm>
                  <a:off x="0" y="291059"/>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2" name="Rectangle 31"/>
                <p:cNvSpPr/>
                <p:nvPr/>
              </p:nvSpPr>
              <p:spPr>
                <a:xfrm>
                  <a:off x="0" y="656188"/>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3" name="Rectangle 32"/>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grpSp>
          <p:sp>
            <p:nvSpPr>
              <p:cNvPr id="25" name="Rectangle 24"/>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22" name="Rectangle 21"/>
            <p:cNvSpPr/>
            <p:nvPr/>
          </p:nvSpPr>
          <p:spPr>
            <a:xfrm>
              <a:off x="7885322" y="5268481"/>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4" name="Rectangle 14"/>
          <p:cNvSpPr>
            <a:spLocks noChangeArrowheads="1"/>
          </p:cNvSpPr>
          <p:nvPr/>
        </p:nvSpPr>
        <p:spPr bwMode="auto">
          <a:xfrm>
            <a:off x="2599741" y="2618985"/>
            <a:ext cx="7419755"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Our class tested different materials.</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The metal bowl sank and filled with water.</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The wooden and plastic bowls floated.  </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Then, we quickly wrote a conclusion.</a:t>
            </a:r>
          </a:p>
          <a:p>
            <a:pPr eaLnBrk="0" fontAlgn="base" hangingPunct="0">
              <a:spcBef>
                <a:spcPct val="0"/>
              </a:spcBef>
              <a:spcAft>
                <a:spcPct val="0"/>
              </a:spcAft>
            </a:pPr>
            <a:endParaRPr lang="en-GB" altLang="en-US" sz="2200" dirty="0"/>
          </a:p>
        </p:txBody>
      </p:sp>
      <p:pic>
        <p:nvPicPr>
          <p:cNvPr id="19" name="Picture 18">
            <a:extLst>
              <a:ext uri="{FF2B5EF4-FFF2-40B4-BE49-F238E27FC236}">
                <a16:creationId xmlns:a16="http://schemas.microsoft.com/office/drawing/2014/main" id="{0E92F2C7-6F69-C94A-B9B6-C5A91DCF5B60}"/>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4" name="Picture 23">
            <a:extLst>
              <a:ext uri="{FF2B5EF4-FFF2-40B4-BE49-F238E27FC236}">
                <a16:creationId xmlns:a16="http://schemas.microsoft.com/office/drawing/2014/main" id="{C7155CE0-CFB9-4D02-8411-D9F79CCE3A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18" name="Rectangle 13"/>
          <p:cNvSpPr>
            <a:spLocks noChangeArrowheads="1"/>
          </p:cNvSpPr>
          <p:nvPr/>
        </p:nvSpPr>
        <p:spPr bwMode="auto">
          <a:xfrm>
            <a:off x="77164" y="6304002"/>
            <a:ext cx="1203767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two sentences: one which uses ‘jump’ as a verb and one that uses ‘jump’ as a noun.</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spTree>
    <p:extLst>
      <p:ext uri="{BB962C8B-B14F-4D97-AF65-F5344CB8AC3E}">
        <p14:creationId xmlns:p14="http://schemas.microsoft.com/office/powerpoint/2010/main" val="25650772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3 – answers</a:t>
            </a:r>
          </a:p>
        </p:txBody>
      </p:sp>
      <p:sp>
        <p:nvSpPr>
          <p:cNvPr id="8" name="Rectangle 13"/>
          <p:cNvSpPr>
            <a:spLocks noChangeArrowheads="1"/>
          </p:cNvSpPr>
          <p:nvPr/>
        </p:nvSpPr>
        <p:spPr bwMode="auto">
          <a:xfrm>
            <a:off x="2557702" y="1399547"/>
            <a:ext cx="746179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Which sentence contains two </a:t>
            </a:r>
            <a:r>
              <a:rPr lang="en-GB" altLang="en-US" sz="2200" b="1" dirty="0">
                <a:ea typeface="Times New Roman" panose="02020603050405020304" pitchFamily="18" charset="0"/>
                <a:cs typeface="Calibri" panose="020F0502020204030204" pitchFamily="34" charset="0"/>
              </a:rPr>
              <a:t>verbs</a:t>
            </a:r>
            <a:r>
              <a:rPr lang="en-GB" altLang="en-US" sz="2200" dirty="0">
                <a:ea typeface="Times New Roman" panose="02020603050405020304" pitchFamily="18" charset="0"/>
                <a:cs typeface="Calibri" panose="020F0502020204030204" pitchFamily="34" charset="0"/>
              </a:rPr>
              <a:t>?</a:t>
            </a:r>
            <a:endParaRPr lang="en-GB" altLang="en-US" sz="2200" dirty="0"/>
          </a:p>
        </p:txBody>
      </p:sp>
      <p:sp>
        <p:nvSpPr>
          <p:cNvPr id="37" name="Rectangle 13"/>
          <p:cNvSpPr>
            <a:spLocks noChangeArrowheads="1"/>
          </p:cNvSpPr>
          <p:nvPr/>
        </p:nvSpPr>
        <p:spPr bwMode="auto">
          <a:xfrm>
            <a:off x="77164" y="6304002"/>
            <a:ext cx="1203767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Verb: I can jump really high.  Noun: That was a big jump.</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grpSp>
        <p:nvGrpSpPr>
          <p:cNvPr id="20" name="Group 19"/>
          <p:cNvGrpSpPr/>
          <p:nvPr/>
        </p:nvGrpSpPr>
        <p:grpSpPr>
          <a:xfrm>
            <a:off x="9123078" y="2065554"/>
            <a:ext cx="1859746" cy="3905066"/>
            <a:chOff x="7110309" y="2132856"/>
            <a:chExt cx="1859746" cy="3905066"/>
          </a:xfrm>
        </p:grpSpPr>
        <p:grpSp>
          <p:nvGrpSpPr>
            <p:cNvPr id="21" name="Group 20"/>
            <p:cNvGrpSpPr/>
            <p:nvPr/>
          </p:nvGrpSpPr>
          <p:grpSpPr>
            <a:xfrm>
              <a:off x="7110309" y="2132856"/>
              <a:ext cx="1143262" cy="2966718"/>
              <a:chOff x="7110309" y="2132856"/>
              <a:chExt cx="1143262" cy="2966718"/>
            </a:xfrm>
          </p:grpSpPr>
          <p:grpSp>
            <p:nvGrpSpPr>
              <p:cNvPr id="23" name="Group 22"/>
              <p:cNvGrpSpPr/>
              <p:nvPr/>
            </p:nvGrpSpPr>
            <p:grpSpPr>
              <a:xfrm>
                <a:off x="7455015" y="2703983"/>
                <a:ext cx="430307" cy="2395591"/>
                <a:chOff x="0" y="-69120"/>
                <a:chExt cx="213360" cy="1303797"/>
              </a:xfrm>
            </p:grpSpPr>
            <p:sp>
              <p:nvSpPr>
                <p:cNvPr id="26" name="Rectangle 25"/>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28" name="Rectangle 27"/>
                <p:cNvSpPr/>
                <p:nvPr/>
              </p:nvSpPr>
              <p:spPr>
                <a:xfrm>
                  <a:off x="0" y="28947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2" name="Rectangle 31"/>
                <p:cNvSpPr/>
                <p:nvPr/>
              </p:nvSpPr>
              <p:spPr>
                <a:xfrm>
                  <a:off x="0" y="662724"/>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3" name="Rectangle 32"/>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grpSp>
          <p:sp>
            <p:nvSpPr>
              <p:cNvPr id="25" name="Rectangle 24"/>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22" name="Rectangle 21"/>
            <p:cNvSpPr/>
            <p:nvPr/>
          </p:nvSpPr>
          <p:spPr>
            <a:xfrm>
              <a:off x="7885322" y="5268481"/>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4" name="Rectangle 14"/>
          <p:cNvSpPr>
            <a:spLocks noChangeArrowheads="1"/>
          </p:cNvSpPr>
          <p:nvPr/>
        </p:nvSpPr>
        <p:spPr bwMode="auto">
          <a:xfrm>
            <a:off x="2599741" y="2618985"/>
            <a:ext cx="7419755"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Our class tested different materials.</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The metal bowl sank and filled with water.</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The wooden and plastic bowls floated.  </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Then, we quickly wrote a conclusion.</a:t>
            </a:r>
          </a:p>
          <a:p>
            <a:pPr eaLnBrk="0" fontAlgn="base" hangingPunct="0">
              <a:spcBef>
                <a:spcPct val="0"/>
              </a:spcBef>
              <a:spcAft>
                <a:spcPct val="0"/>
              </a:spcAft>
            </a:pPr>
            <a:endParaRPr lang="en-GB" altLang="en-US" sz="2200" dirty="0"/>
          </a:p>
        </p:txBody>
      </p:sp>
      <p:pic>
        <p:nvPicPr>
          <p:cNvPr id="19" name="Picture 18">
            <a:extLst>
              <a:ext uri="{FF2B5EF4-FFF2-40B4-BE49-F238E27FC236}">
                <a16:creationId xmlns:a16="http://schemas.microsoft.com/office/drawing/2014/main" id="{0E92F2C7-6F69-C94A-B9B6-C5A91DCF5B60}"/>
              </a:ext>
            </a:extLst>
          </p:cNvPr>
          <p:cNvPicPr>
            <a:picLocks noChangeAspect="1"/>
          </p:cNvPicPr>
          <p:nvPr/>
        </p:nvPicPr>
        <p:blipFill>
          <a:blip r:embed="rId2"/>
          <a:stretch>
            <a:fillRect/>
          </a:stretch>
        </p:blipFill>
        <p:spPr>
          <a:xfrm>
            <a:off x="10668000" y="470599"/>
            <a:ext cx="1234846" cy="826857"/>
          </a:xfrm>
          <a:prstGeom prst="rect">
            <a:avLst/>
          </a:prstGeom>
        </p:spPr>
      </p:pic>
      <p:sp>
        <p:nvSpPr>
          <p:cNvPr id="2" name="Rectangle 1">
            <a:extLst>
              <a:ext uri="{FF2B5EF4-FFF2-40B4-BE49-F238E27FC236}">
                <a16:creationId xmlns:a16="http://schemas.microsoft.com/office/drawing/2014/main" id="{D6C7913B-7417-426E-8D29-512E98A58F1C}"/>
              </a:ext>
            </a:extLst>
          </p:cNvPr>
          <p:cNvSpPr/>
          <p:nvPr/>
        </p:nvSpPr>
        <p:spPr>
          <a:xfrm>
            <a:off x="9510993" y="3318253"/>
            <a:ext cx="365805" cy="369332"/>
          </a:xfrm>
          <a:prstGeom prst="rect">
            <a:avLst/>
          </a:prstGeom>
        </p:spPr>
        <p:txBody>
          <a:bodyPr wrap="none">
            <a:spAutoFit/>
          </a:bodyPr>
          <a:lstStyle/>
          <a:p>
            <a:pPr lvl="0" algn="ctr">
              <a:defRPr/>
            </a:pPr>
            <a:r>
              <a:rPr lang="en-GB" dirty="0">
                <a:sym typeface="Wingdings" panose="05000000000000000000" pitchFamily="2" charset="2"/>
              </a:rPr>
              <a:t></a:t>
            </a:r>
            <a:endParaRPr lang="en-GB" dirty="0"/>
          </a:p>
        </p:txBody>
      </p:sp>
      <p:pic>
        <p:nvPicPr>
          <p:cNvPr id="24" name="Picture 23">
            <a:extLst>
              <a:ext uri="{FF2B5EF4-FFF2-40B4-BE49-F238E27FC236}">
                <a16:creationId xmlns:a16="http://schemas.microsoft.com/office/drawing/2014/main" id="{C7155CE0-CFB9-4D02-8411-D9F79CCE3A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7480828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551442" y="708893"/>
            <a:ext cx="2981714" cy="507831"/>
          </a:xfrm>
          <a:prstGeom prst="rect">
            <a:avLst/>
          </a:prstGeom>
          <a:noFill/>
        </p:spPr>
        <p:txBody>
          <a:bodyPr wrap="none" rtlCol="0">
            <a:spAutoFit/>
          </a:bodyPr>
          <a:lstStyle/>
          <a:p>
            <a:r>
              <a:rPr lang="en-GB" sz="2700" b="1" dirty="0"/>
              <a:t>Week 3 – questions</a:t>
            </a:r>
          </a:p>
        </p:txBody>
      </p:sp>
      <p:sp>
        <p:nvSpPr>
          <p:cNvPr id="8" name="Rectangle 13"/>
          <p:cNvSpPr>
            <a:spLocks noChangeArrowheads="1"/>
          </p:cNvSpPr>
          <p:nvPr/>
        </p:nvSpPr>
        <p:spPr bwMode="auto">
          <a:xfrm>
            <a:off x="2289040" y="2011225"/>
            <a:ext cx="814654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Insert an appropriate </a:t>
            </a:r>
            <a:r>
              <a:rPr lang="en-GB" altLang="en-US" sz="2200" b="1" dirty="0">
                <a:ea typeface="Times New Roman" panose="02020603050405020304" pitchFamily="18" charset="0"/>
                <a:cs typeface="Calibri" panose="020F0502020204030204" pitchFamily="34" charset="0"/>
              </a:rPr>
              <a:t>contraction </a:t>
            </a:r>
            <a:r>
              <a:rPr lang="en-GB" altLang="en-US" sz="2200" dirty="0">
                <a:ea typeface="Times New Roman" panose="02020603050405020304" pitchFamily="18" charset="0"/>
                <a:cs typeface="Calibri" panose="020F0502020204030204" pitchFamily="34" charset="0"/>
              </a:rPr>
              <a:t>to complete the sentence below.</a:t>
            </a:r>
            <a:endParaRPr lang="en-GB" altLang="en-US" sz="2200" dirty="0"/>
          </a:p>
        </p:txBody>
      </p:sp>
      <p:sp>
        <p:nvSpPr>
          <p:cNvPr id="21" name="Rectangle 14"/>
          <p:cNvSpPr>
            <a:spLocks noChangeArrowheads="1"/>
          </p:cNvSpPr>
          <p:nvPr/>
        </p:nvSpPr>
        <p:spPr bwMode="auto">
          <a:xfrm>
            <a:off x="2289040" y="3319972"/>
            <a:ext cx="7891709"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think that _______________ like to read outside today.</a:t>
            </a:r>
          </a:p>
        </p:txBody>
      </p:sp>
      <p:sp>
        <p:nvSpPr>
          <p:cNvPr id="24" name="Rectangle 23"/>
          <p:cNvSpPr/>
          <p:nvPr/>
        </p:nvSpPr>
        <p:spPr>
          <a:xfrm>
            <a:off x="8457574" y="419640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161309" y="6296887"/>
            <a:ext cx="9751899"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What could the expanded form be for the contraction </a:t>
            </a:r>
            <a:r>
              <a:rPr lang="en-GB" altLang="en-US" sz="2200" b="1" i="1" u="sng" dirty="0">
                <a:ea typeface="Times New Roman" panose="02020603050405020304" pitchFamily="18" charset="0"/>
                <a:cs typeface="Calibri" panose="020F0502020204030204" pitchFamily="34" charset="0"/>
              </a:rPr>
              <a:t>she’s</a:t>
            </a:r>
            <a:r>
              <a:rPr lang="en-GB" altLang="en-US" sz="2200" b="1" i="1" dirty="0">
                <a:ea typeface="Times New Roman" panose="02020603050405020304" pitchFamily="18" charset="0"/>
                <a:cs typeface="Calibri" panose="020F0502020204030204" pitchFamily="34" charset="0"/>
              </a:rPr>
              <a:t>?</a:t>
            </a: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F181325D-FC67-9848-8368-E77DBB222E75}"/>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B0B6B128-EDF8-492A-BD9A-E411E92FEA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6792815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551442" y="708893"/>
            <a:ext cx="2767040" cy="507831"/>
          </a:xfrm>
          <a:prstGeom prst="rect">
            <a:avLst/>
          </a:prstGeom>
          <a:noFill/>
        </p:spPr>
        <p:txBody>
          <a:bodyPr wrap="none" rtlCol="0">
            <a:spAutoFit/>
          </a:bodyPr>
          <a:lstStyle/>
          <a:p>
            <a:r>
              <a:rPr lang="en-GB" sz="2700" b="1" dirty="0"/>
              <a:t>Week 3 – answers</a:t>
            </a:r>
          </a:p>
        </p:txBody>
      </p:sp>
      <p:sp>
        <p:nvSpPr>
          <p:cNvPr id="21" name="Rectangle 14"/>
          <p:cNvSpPr>
            <a:spLocks noChangeArrowheads="1"/>
          </p:cNvSpPr>
          <p:nvPr/>
        </p:nvSpPr>
        <p:spPr bwMode="auto">
          <a:xfrm>
            <a:off x="2289040" y="3319972"/>
            <a:ext cx="7891709"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think that ___</a:t>
            </a:r>
            <a:r>
              <a:rPr lang="en-GB" altLang="en-US" sz="2200" b="1" u="sng" dirty="0">
                <a:ea typeface="Times New Roman" panose="02020603050405020304" pitchFamily="18" charset="0"/>
                <a:cs typeface="Calibri" panose="020F0502020204030204" pitchFamily="34" charset="0"/>
              </a:rPr>
              <a:t>I’d / we’d etc.</a:t>
            </a:r>
            <a:r>
              <a:rPr lang="en-GB" altLang="en-US" sz="2200" dirty="0">
                <a:ea typeface="Times New Roman" panose="02020603050405020304" pitchFamily="18" charset="0"/>
                <a:cs typeface="Calibri" panose="020F0502020204030204" pitchFamily="34" charset="0"/>
              </a:rPr>
              <a:t>___ like to read outside today.</a:t>
            </a:r>
          </a:p>
        </p:txBody>
      </p:sp>
      <p:sp>
        <p:nvSpPr>
          <p:cNvPr id="24" name="Rectangle 23"/>
          <p:cNvSpPr/>
          <p:nvPr/>
        </p:nvSpPr>
        <p:spPr>
          <a:xfrm>
            <a:off x="8457574" y="419640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161309" y="6315937"/>
            <a:ext cx="9751899"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she is, she has</a:t>
            </a: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F181325D-FC67-9848-8368-E77DBB222E75}"/>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B0B6B128-EDF8-492A-BD9A-E411E92FEA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10" name="Rectangle 13"/>
          <p:cNvSpPr>
            <a:spLocks noChangeArrowheads="1"/>
          </p:cNvSpPr>
          <p:nvPr/>
        </p:nvSpPr>
        <p:spPr bwMode="auto">
          <a:xfrm>
            <a:off x="2289040" y="2011225"/>
            <a:ext cx="8146544"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Insert an appropriate </a:t>
            </a:r>
            <a:r>
              <a:rPr lang="en-GB" altLang="en-US" sz="2200" b="1" dirty="0">
                <a:ea typeface="Times New Roman" panose="02020603050405020304" pitchFamily="18" charset="0"/>
                <a:cs typeface="Calibri" panose="020F0502020204030204" pitchFamily="34" charset="0"/>
              </a:rPr>
              <a:t>contraction </a:t>
            </a:r>
            <a:r>
              <a:rPr lang="en-GB" altLang="en-US" sz="2200" dirty="0">
                <a:ea typeface="Times New Roman" panose="02020603050405020304" pitchFamily="18" charset="0"/>
                <a:cs typeface="Calibri" panose="020F0502020204030204" pitchFamily="34" charset="0"/>
              </a:rPr>
              <a:t>to complete the sentence below.</a:t>
            </a:r>
            <a:endParaRPr lang="en-GB" altLang="en-US" sz="2200" dirty="0"/>
          </a:p>
        </p:txBody>
      </p:sp>
    </p:spTree>
    <p:extLst>
      <p:ext uri="{BB962C8B-B14F-4D97-AF65-F5344CB8AC3E}">
        <p14:creationId xmlns:p14="http://schemas.microsoft.com/office/powerpoint/2010/main" val="19713707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3 – questions</a:t>
            </a:r>
          </a:p>
        </p:txBody>
      </p:sp>
      <p:sp>
        <p:nvSpPr>
          <p:cNvPr id="8" name="Rectangle 13"/>
          <p:cNvSpPr>
            <a:spLocks noChangeArrowheads="1"/>
          </p:cNvSpPr>
          <p:nvPr/>
        </p:nvSpPr>
        <p:spPr bwMode="auto">
          <a:xfrm>
            <a:off x="2498790" y="1679258"/>
            <a:ext cx="72008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a:t>
            </a:r>
            <a:r>
              <a:rPr lang="en-GB" altLang="en-US" sz="2200" dirty="0">
                <a:latin typeface="Calibri" panose="020F0502020204030204" pitchFamily="34" charset="0"/>
                <a:ea typeface="Times New Roman" panose="02020603050405020304" pitchFamily="18" charset="0"/>
                <a:cs typeface="Calibri" panose="020F0502020204030204" pitchFamily="34" charset="0"/>
              </a:rPr>
              <a:t>Label each box with </a:t>
            </a:r>
            <a:r>
              <a:rPr lang="en-GB" altLang="en-US" sz="2200" b="1" dirty="0">
                <a:latin typeface="Calibri" panose="020F0502020204030204" pitchFamily="34" charset="0"/>
                <a:ea typeface="Times New Roman" panose="02020603050405020304" pitchFamily="18" charset="0"/>
                <a:cs typeface="Calibri" panose="020F0502020204030204" pitchFamily="34" charset="0"/>
              </a:rPr>
              <a:t>subject</a:t>
            </a:r>
            <a:r>
              <a:rPr lang="en-GB" altLang="en-US" sz="2200" dirty="0">
                <a:latin typeface="Calibri" panose="020F0502020204030204" pitchFamily="34" charset="0"/>
                <a:ea typeface="Times New Roman" panose="02020603050405020304" pitchFamily="18" charset="0"/>
                <a:cs typeface="Calibri" panose="020F0502020204030204" pitchFamily="34" charset="0"/>
              </a:rPr>
              <a:t> </a:t>
            </a:r>
            <a:r>
              <a:rPr lang="en-GB" altLang="en-US" sz="2200" b="1" dirty="0">
                <a:latin typeface="Calibri" panose="020F0502020204030204" pitchFamily="34" charset="0"/>
                <a:ea typeface="Times New Roman" panose="02020603050405020304" pitchFamily="18" charset="0"/>
                <a:cs typeface="Calibri" panose="020F0502020204030204" pitchFamily="34" charset="0"/>
              </a:rPr>
              <a:t>(S) </a:t>
            </a:r>
            <a:r>
              <a:rPr lang="en-GB" altLang="en-US" sz="2200" dirty="0">
                <a:latin typeface="Calibri" panose="020F0502020204030204" pitchFamily="34" charset="0"/>
                <a:ea typeface="Times New Roman" panose="02020603050405020304" pitchFamily="18" charset="0"/>
                <a:cs typeface="Calibri" panose="020F0502020204030204" pitchFamily="34" charset="0"/>
              </a:rPr>
              <a:t>or </a:t>
            </a:r>
            <a:r>
              <a:rPr lang="en-GB" altLang="en-US" sz="2200" b="1" dirty="0">
                <a:latin typeface="Calibri" panose="020F0502020204030204" pitchFamily="34" charset="0"/>
                <a:ea typeface="Times New Roman" panose="02020603050405020304" pitchFamily="18" charset="0"/>
                <a:cs typeface="Calibri" panose="020F0502020204030204" pitchFamily="34" charset="0"/>
              </a:rPr>
              <a:t>object</a:t>
            </a:r>
            <a:r>
              <a:rPr lang="en-GB" altLang="en-US" sz="2200" dirty="0">
                <a:latin typeface="Calibri" panose="020F0502020204030204" pitchFamily="34" charset="0"/>
                <a:ea typeface="Times New Roman" panose="02020603050405020304" pitchFamily="18" charset="0"/>
                <a:cs typeface="Calibri" panose="020F0502020204030204" pitchFamily="34" charset="0"/>
              </a:rPr>
              <a:t> </a:t>
            </a:r>
            <a:r>
              <a:rPr lang="en-GB" altLang="en-US" sz="2200" b="1" dirty="0">
                <a:latin typeface="Calibri" panose="020F0502020204030204" pitchFamily="34" charset="0"/>
                <a:ea typeface="Times New Roman" panose="02020603050405020304" pitchFamily="18" charset="0"/>
                <a:cs typeface="Calibri" panose="020F0502020204030204" pitchFamily="34" charset="0"/>
              </a:rPr>
              <a:t>(O)</a:t>
            </a:r>
            <a:r>
              <a:rPr lang="en-GB" altLang="en-US" sz="2200" dirty="0">
                <a:latin typeface="Calibri" panose="020F0502020204030204" pitchFamily="34" charset="0"/>
                <a:ea typeface="Times New Roman" panose="02020603050405020304" pitchFamily="18" charset="0"/>
                <a:cs typeface="Calibri" panose="020F0502020204030204" pitchFamily="34" charset="0"/>
              </a:rPr>
              <a:t>.</a:t>
            </a:r>
            <a:endParaRPr lang="en-GB" altLang="en-US" sz="2200" dirty="0"/>
          </a:p>
          <a:p>
            <a:pPr lvl="0" eaLnBrk="0" fontAlgn="base" hangingPunct="0">
              <a:spcBef>
                <a:spcPct val="0"/>
              </a:spcBef>
              <a:spcAft>
                <a:spcPct val="0"/>
              </a:spcAft>
            </a:pPr>
            <a:endParaRPr lang="en-GB" altLang="en-US" sz="2200" dirty="0">
              <a:latin typeface="Arial" panose="020B0604020202020204" pitchFamily="34" charset="0"/>
            </a:endParaRPr>
          </a:p>
          <a:p>
            <a:pPr eaLnBrk="0" fontAlgn="base" hangingPunct="0">
              <a:spcBef>
                <a:spcPct val="0"/>
              </a:spcBef>
              <a:spcAft>
                <a:spcPct val="0"/>
              </a:spcAft>
            </a:pPr>
            <a:endParaRPr lang="en-GB" altLang="en-US" sz="2200" dirty="0"/>
          </a:p>
        </p:txBody>
      </p:sp>
      <p:sp>
        <p:nvSpPr>
          <p:cNvPr id="24" name="Rectangle 23"/>
          <p:cNvSpPr/>
          <p:nvPr/>
        </p:nvSpPr>
        <p:spPr>
          <a:xfrm>
            <a:off x="8899663" y="4404814"/>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524000" y="6304686"/>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Add a fronted adverbial to the sentence.</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grpSp>
        <p:nvGrpSpPr>
          <p:cNvPr id="26" name="Group 25"/>
          <p:cNvGrpSpPr/>
          <p:nvPr/>
        </p:nvGrpSpPr>
        <p:grpSpPr>
          <a:xfrm>
            <a:off x="3176662" y="3074112"/>
            <a:ext cx="410051" cy="724679"/>
            <a:chOff x="0" y="0"/>
            <a:chExt cx="213360" cy="403860"/>
          </a:xfrm>
        </p:grpSpPr>
        <p:sp>
          <p:nvSpPr>
            <p:cNvPr id="27" name="Rectangle 26"/>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b="1" dirty="0"/>
                <a:t>1</a:t>
              </a:r>
            </a:p>
          </p:txBody>
        </p:sp>
        <p:cxnSp>
          <p:nvCxnSpPr>
            <p:cNvPr id="28" name="Straight Arrow Connector 27"/>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9" name="Rectangle 8"/>
          <p:cNvSpPr/>
          <p:nvPr/>
        </p:nvSpPr>
        <p:spPr>
          <a:xfrm>
            <a:off x="2498790" y="2664654"/>
            <a:ext cx="8282942" cy="430887"/>
          </a:xfrm>
          <a:prstGeom prst="rect">
            <a:avLst/>
          </a:prstGeom>
        </p:spPr>
        <p:txBody>
          <a:bodyPr wrap="square">
            <a:spAutoFit/>
          </a:bodyPr>
          <a:lstStyle/>
          <a:p>
            <a:r>
              <a:rPr lang="en-GB" sz="2200" dirty="0"/>
              <a:t>The class drew some angles and then they measured them.</a:t>
            </a:r>
          </a:p>
        </p:txBody>
      </p:sp>
      <p:grpSp>
        <p:nvGrpSpPr>
          <p:cNvPr id="38" name="Group 37"/>
          <p:cNvGrpSpPr/>
          <p:nvPr/>
        </p:nvGrpSpPr>
        <p:grpSpPr>
          <a:xfrm>
            <a:off x="6934189" y="3053602"/>
            <a:ext cx="410051" cy="724679"/>
            <a:chOff x="0" y="0"/>
            <a:chExt cx="213360" cy="403860"/>
          </a:xfrm>
        </p:grpSpPr>
        <p:sp>
          <p:nvSpPr>
            <p:cNvPr id="39" name="Rectangle 38"/>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cxnSp>
          <p:nvCxnSpPr>
            <p:cNvPr id="40" name="Straight Arrow Connector 39"/>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1" name="Group 40"/>
          <p:cNvGrpSpPr/>
          <p:nvPr/>
        </p:nvGrpSpPr>
        <p:grpSpPr>
          <a:xfrm>
            <a:off x="8755482" y="3052316"/>
            <a:ext cx="410051" cy="724679"/>
            <a:chOff x="0" y="0"/>
            <a:chExt cx="213360" cy="403860"/>
          </a:xfrm>
        </p:grpSpPr>
        <p:sp>
          <p:nvSpPr>
            <p:cNvPr id="42" name="Rectangle 41"/>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cxnSp>
          <p:nvCxnSpPr>
            <p:cNvPr id="43" name="Straight Arrow Connector 42"/>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4" name="Group 43"/>
          <p:cNvGrpSpPr/>
          <p:nvPr/>
        </p:nvGrpSpPr>
        <p:grpSpPr>
          <a:xfrm>
            <a:off x="5180445" y="3060655"/>
            <a:ext cx="410051" cy="724679"/>
            <a:chOff x="0" y="0"/>
            <a:chExt cx="213360" cy="403860"/>
          </a:xfrm>
        </p:grpSpPr>
        <p:sp>
          <p:nvSpPr>
            <p:cNvPr id="45" name="Rectangle 44"/>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cxnSp>
          <p:nvCxnSpPr>
            <p:cNvPr id="46" name="Straight Arrow Connector 45"/>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 name="Rectangle 1">
            <a:extLst>
              <a:ext uri="{FF2B5EF4-FFF2-40B4-BE49-F238E27FC236}">
                <a16:creationId xmlns:a16="http://schemas.microsoft.com/office/drawing/2014/main" id="{6AED0AA0-0B22-4215-B800-33AF51FC4BE7}"/>
              </a:ext>
            </a:extLst>
          </p:cNvPr>
          <p:cNvSpPr/>
          <p:nvPr/>
        </p:nvSpPr>
        <p:spPr>
          <a:xfrm>
            <a:off x="5236864" y="3421649"/>
            <a:ext cx="301686" cy="369332"/>
          </a:xfrm>
          <a:prstGeom prst="rect">
            <a:avLst/>
          </a:prstGeom>
        </p:spPr>
        <p:txBody>
          <a:bodyPr wrap="none">
            <a:spAutoFit/>
          </a:bodyPr>
          <a:lstStyle/>
          <a:p>
            <a:pPr algn="ctr"/>
            <a:r>
              <a:rPr lang="en-GB" b="1" dirty="0"/>
              <a:t>2</a:t>
            </a:r>
          </a:p>
        </p:txBody>
      </p:sp>
      <p:sp>
        <p:nvSpPr>
          <p:cNvPr id="3" name="Rectangle 2">
            <a:extLst>
              <a:ext uri="{FF2B5EF4-FFF2-40B4-BE49-F238E27FC236}">
                <a16:creationId xmlns:a16="http://schemas.microsoft.com/office/drawing/2014/main" id="{D9E4D8ED-48F0-4792-A2B2-BD2784C8338A}"/>
              </a:ext>
            </a:extLst>
          </p:cNvPr>
          <p:cNvSpPr/>
          <p:nvPr/>
        </p:nvSpPr>
        <p:spPr>
          <a:xfrm>
            <a:off x="6988372" y="3386365"/>
            <a:ext cx="301686" cy="369332"/>
          </a:xfrm>
          <a:prstGeom prst="rect">
            <a:avLst/>
          </a:prstGeom>
        </p:spPr>
        <p:txBody>
          <a:bodyPr wrap="square">
            <a:spAutoFit/>
          </a:bodyPr>
          <a:lstStyle/>
          <a:p>
            <a:pPr algn="ctr"/>
            <a:r>
              <a:rPr lang="en-GB" b="1" dirty="0"/>
              <a:t>3</a:t>
            </a:r>
          </a:p>
        </p:txBody>
      </p:sp>
      <p:sp>
        <p:nvSpPr>
          <p:cNvPr id="4" name="Rectangle 3">
            <a:extLst>
              <a:ext uri="{FF2B5EF4-FFF2-40B4-BE49-F238E27FC236}">
                <a16:creationId xmlns:a16="http://schemas.microsoft.com/office/drawing/2014/main" id="{D4E154C7-973E-4FD5-9219-20CFC4E98169}"/>
              </a:ext>
            </a:extLst>
          </p:cNvPr>
          <p:cNvSpPr/>
          <p:nvPr/>
        </p:nvSpPr>
        <p:spPr>
          <a:xfrm>
            <a:off x="8809664" y="3393314"/>
            <a:ext cx="301686" cy="369332"/>
          </a:xfrm>
          <a:prstGeom prst="rect">
            <a:avLst/>
          </a:prstGeom>
        </p:spPr>
        <p:txBody>
          <a:bodyPr wrap="none">
            <a:spAutoFit/>
          </a:bodyPr>
          <a:lstStyle/>
          <a:p>
            <a:pPr algn="ctr"/>
            <a:r>
              <a:rPr lang="en-GB" b="1" dirty="0"/>
              <a:t>4</a:t>
            </a:r>
          </a:p>
        </p:txBody>
      </p:sp>
      <p:pic>
        <p:nvPicPr>
          <p:cNvPr id="30" name="Picture 29">
            <a:extLst>
              <a:ext uri="{FF2B5EF4-FFF2-40B4-BE49-F238E27FC236}">
                <a16:creationId xmlns:a16="http://schemas.microsoft.com/office/drawing/2014/main" id="{DD2E09FA-1057-E34D-AA06-D4D1F38A1C30}"/>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31" name="Picture 30">
            <a:extLst>
              <a:ext uri="{FF2B5EF4-FFF2-40B4-BE49-F238E27FC236}">
                <a16:creationId xmlns:a16="http://schemas.microsoft.com/office/drawing/2014/main" id="{60306043-645D-43B9-8498-66F37DB7A5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8467082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3 – answers</a:t>
            </a:r>
          </a:p>
        </p:txBody>
      </p:sp>
      <p:sp>
        <p:nvSpPr>
          <p:cNvPr id="24" name="Rectangle 23"/>
          <p:cNvSpPr/>
          <p:nvPr/>
        </p:nvSpPr>
        <p:spPr>
          <a:xfrm>
            <a:off x="8899663" y="4404814"/>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718784" y="6285636"/>
            <a:ext cx="10827224"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In maths, the class drew some angles and then they measured them.</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30" name="Picture 29">
            <a:extLst>
              <a:ext uri="{FF2B5EF4-FFF2-40B4-BE49-F238E27FC236}">
                <a16:creationId xmlns:a16="http://schemas.microsoft.com/office/drawing/2014/main" id="{DD2E09FA-1057-E34D-AA06-D4D1F38A1C30}"/>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31" name="Picture 30">
            <a:extLst>
              <a:ext uri="{FF2B5EF4-FFF2-40B4-BE49-F238E27FC236}">
                <a16:creationId xmlns:a16="http://schemas.microsoft.com/office/drawing/2014/main" id="{60306043-645D-43B9-8498-66F37DB7A5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grpSp>
        <p:nvGrpSpPr>
          <p:cNvPr id="25" name="Group 24"/>
          <p:cNvGrpSpPr/>
          <p:nvPr/>
        </p:nvGrpSpPr>
        <p:grpSpPr>
          <a:xfrm>
            <a:off x="3176662" y="3074112"/>
            <a:ext cx="410051" cy="724679"/>
            <a:chOff x="0" y="0"/>
            <a:chExt cx="213360" cy="403860"/>
          </a:xfrm>
        </p:grpSpPr>
        <p:sp>
          <p:nvSpPr>
            <p:cNvPr id="29" name="Rectangle 28"/>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b="1" dirty="0"/>
                <a:t>S</a:t>
              </a:r>
            </a:p>
          </p:txBody>
        </p:sp>
        <p:cxnSp>
          <p:nvCxnSpPr>
            <p:cNvPr id="32" name="Straight Arrow Connector 31"/>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3" name="Rectangle 32"/>
          <p:cNvSpPr/>
          <p:nvPr/>
        </p:nvSpPr>
        <p:spPr>
          <a:xfrm>
            <a:off x="2498790" y="2664654"/>
            <a:ext cx="8282942" cy="430887"/>
          </a:xfrm>
          <a:prstGeom prst="rect">
            <a:avLst/>
          </a:prstGeom>
        </p:spPr>
        <p:txBody>
          <a:bodyPr wrap="square">
            <a:spAutoFit/>
          </a:bodyPr>
          <a:lstStyle/>
          <a:p>
            <a:r>
              <a:rPr lang="en-GB" sz="2200" dirty="0"/>
              <a:t>The class drew some angles and then they measured them.</a:t>
            </a:r>
          </a:p>
        </p:txBody>
      </p:sp>
      <p:grpSp>
        <p:nvGrpSpPr>
          <p:cNvPr id="34" name="Group 33"/>
          <p:cNvGrpSpPr/>
          <p:nvPr/>
        </p:nvGrpSpPr>
        <p:grpSpPr>
          <a:xfrm>
            <a:off x="6934189" y="3053602"/>
            <a:ext cx="410051" cy="724679"/>
            <a:chOff x="0" y="0"/>
            <a:chExt cx="213360" cy="403860"/>
          </a:xfrm>
        </p:grpSpPr>
        <p:sp>
          <p:nvSpPr>
            <p:cNvPr id="35" name="Rectangle 34"/>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cxnSp>
          <p:nvCxnSpPr>
            <p:cNvPr id="36" name="Straight Arrow Connector 35"/>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7" name="Group 36"/>
          <p:cNvGrpSpPr/>
          <p:nvPr/>
        </p:nvGrpSpPr>
        <p:grpSpPr>
          <a:xfrm>
            <a:off x="8755482" y="3052316"/>
            <a:ext cx="410051" cy="724679"/>
            <a:chOff x="0" y="0"/>
            <a:chExt cx="213360" cy="403860"/>
          </a:xfrm>
        </p:grpSpPr>
        <p:sp>
          <p:nvSpPr>
            <p:cNvPr id="47" name="Rectangle 46"/>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cxnSp>
          <p:nvCxnSpPr>
            <p:cNvPr id="48" name="Straight Arrow Connector 47"/>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9" name="Group 48"/>
          <p:cNvGrpSpPr/>
          <p:nvPr/>
        </p:nvGrpSpPr>
        <p:grpSpPr>
          <a:xfrm>
            <a:off x="5180445" y="3060655"/>
            <a:ext cx="410051" cy="724679"/>
            <a:chOff x="0" y="0"/>
            <a:chExt cx="213360" cy="403860"/>
          </a:xfrm>
        </p:grpSpPr>
        <p:sp>
          <p:nvSpPr>
            <p:cNvPr id="50" name="Rectangle 49"/>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cxnSp>
          <p:nvCxnSpPr>
            <p:cNvPr id="51" name="Straight Arrow Connector 50"/>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52" name="Rectangle 51">
            <a:extLst>
              <a:ext uri="{FF2B5EF4-FFF2-40B4-BE49-F238E27FC236}">
                <a16:creationId xmlns:a16="http://schemas.microsoft.com/office/drawing/2014/main" id="{6AED0AA0-0B22-4215-B800-33AF51FC4BE7}"/>
              </a:ext>
            </a:extLst>
          </p:cNvPr>
          <p:cNvSpPr/>
          <p:nvPr/>
        </p:nvSpPr>
        <p:spPr>
          <a:xfrm>
            <a:off x="5217628" y="3421649"/>
            <a:ext cx="340158" cy="369332"/>
          </a:xfrm>
          <a:prstGeom prst="rect">
            <a:avLst/>
          </a:prstGeom>
        </p:spPr>
        <p:txBody>
          <a:bodyPr wrap="none">
            <a:spAutoFit/>
          </a:bodyPr>
          <a:lstStyle/>
          <a:p>
            <a:pPr algn="ctr"/>
            <a:r>
              <a:rPr lang="en-GB" b="1" dirty="0"/>
              <a:t>O</a:t>
            </a:r>
          </a:p>
        </p:txBody>
      </p:sp>
      <p:sp>
        <p:nvSpPr>
          <p:cNvPr id="53" name="Rectangle 52">
            <a:extLst>
              <a:ext uri="{FF2B5EF4-FFF2-40B4-BE49-F238E27FC236}">
                <a16:creationId xmlns:a16="http://schemas.microsoft.com/office/drawing/2014/main" id="{D9E4D8ED-48F0-4792-A2B2-BD2784C8338A}"/>
              </a:ext>
            </a:extLst>
          </p:cNvPr>
          <p:cNvSpPr/>
          <p:nvPr/>
        </p:nvSpPr>
        <p:spPr>
          <a:xfrm>
            <a:off x="6988372" y="3386365"/>
            <a:ext cx="301686" cy="369332"/>
          </a:xfrm>
          <a:prstGeom prst="rect">
            <a:avLst/>
          </a:prstGeom>
        </p:spPr>
        <p:txBody>
          <a:bodyPr wrap="square">
            <a:spAutoFit/>
          </a:bodyPr>
          <a:lstStyle/>
          <a:p>
            <a:pPr algn="ctr"/>
            <a:r>
              <a:rPr lang="en-GB" b="1" dirty="0"/>
              <a:t>S</a:t>
            </a:r>
          </a:p>
        </p:txBody>
      </p:sp>
      <p:sp>
        <p:nvSpPr>
          <p:cNvPr id="54" name="Rectangle 53">
            <a:extLst>
              <a:ext uri="{FF2B5EF4-FFF2-40B4-BE49-F238E27FC236}">
                <a16:creationId xmlns:a16="http://schemas.microsoft.com/office/drawing/2014/main" id="{D4E154C7-973E-4FD5-9219-20CFC4E98169}"/>
              </a:ext>
            </a:extLst>
          </p:cNvPr>
          <p:cNvSpPr/>
          <p:nvPr/>
        </p:nvSpPr>
        <p:spPr>
          <a:xfrm>
            <a:off x="8790428" y="3393314"/>
            <a:ext cx="340158" cy="369332"/>
          </a:xfrm>
          <a:prstGeom prst="rect">
            <a:avLst/>
          </a:prstGeom>
        </p:spPr>
        <p:txBody>
          <a:bodyPr wrap="none">
            <a:spAutoFit/>
          </a:bodyPr>
          <a:lstStyle/>
          <a:p>
            <a:pPr algn="ctr"/>
            <a:r>
              <a:rPr lang="en-GB" b="1" dirty="0"/>
              <a:t>O</a:t>
            </a:r>
          </a:p>
        </p:txBody>
      </p:sp>
      <p:sp>
        <p:nvSpPr>
          <p:cNvPr id="26" name="Rectangle 13"/>
          <p:cNvSpPr>
            <a:spLocks noChangeArrowheads="1"/>
          </p:cNvSpPr>
          <p:nvPr/>
        </p:nvSpPr>
        <p:spPr bwMode="auto">
          <a:xfrm>
            <a:off x="2498790" y="1679258"/>
            <a:ext cx="72008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a:t>
            </a:r>
            <a:r>
              <a:rPr lang="en-GB" altLang="en-US" sz="2200" dirty="0">
                <a:latin typeface="Calibri" panose="020F0502020204030204" pitchFamily="34" charset="0"/>
                <a:ea typeface="Times New Roman" panose="02020603050405020304" pitchFamily="18" charset="0"/>
                <a:cs typeface="Calibri" panose="020F0502020204030204" pitchFamily="34" charset="0"/>
              </a:rPr>
              <a:t>Label each box with </a:t>
            </a:r>
            <a:r>
              <a:rPr lang="en-GB" altLang="en-US" sz="2200" b="1" dirty="0">
                <a:latin typeface="Calibri" panose="020F0502020204030204" pitchFamily="34" charset="0"/>
                <a:ea typeface="Times New Roman" panose="02020603050405020304" pitchFamily="18" charset="0"/>
                <a:cs typeface="Calibri" panose="020F0502020204030204" pitchFamily="34" charset="0"/>
              </a:rPr>
              <a:t>subject</a:t>
            </a:r>
            <a:r>
              <a:rPr lang="en-GB" altLang="en-US" sz="2200" dirty="0">
                <a:latin typeface="Calibri" panose="020F0502020204030204" pitchFamily="34" charset="0"/>
                <a:ea typeface="Times New Roman" panose="02020603050405020304" pitchFamily="18" charset="0"/>
                <a:cs typeface="Calibri" panose="020F0502020204030204" pitchFamily="34" charset="0"/>
              </a:rPr>
              <a:t> </a:t>
            </a:r>
            <a:r>
              <a:rPr lang="en-GB" altLang="en-US" sz="2200" b="1" dirty="0">
                <a:latin typeface="Calibri" panose="020F0502020204030204" pitchFamily="34" charset="0"/>
                <a:ea typeface="Times New Roman" panose="02020603050405020304" pitchFamily="18" charset="0"/>
                <a:cs typeface="Calibri" panose="020F0502020204030204" pitchFamily="34" charset="0"/>
              </a:rPr>
              <a:t>(S) </a:t>
            </a:r>
            <a:r>
              <a:rPr lang="en-GB" altLang="en-US" sz="2200" dirty="0">
                <a:latin typeface="Calibri" panose="020F0502020204030204" pitchFamily="34" charset="0"/>
                <a:ea typeface="Times New Roman" panose="02020603050405020304" pitchFamily="18" charset="0"/>
                <a:cs typeface="Calibri" panose="020F0502020204030204" pitchFamily="34" charset="0"/>
              </a:rPr>
              <a:t>or </a:t>
            </a:r>
            <a:r>
              <a:rPr lang="en-GB" altLang="en-US" sz="2200" b="1" dirty="0">
                <a:latin typeface="Calibri" panose="020F0502020204030204" pitchFamily="34" charset="0"/>
                <a:ea typeface="Times New Roman" panose="02020603050405020304" pitchFamily="18" charset="0"/>
                <a:cs typeface="Calibri" panose="020F0502020204030204" pitchFamily="34" charset="0"/>
              </a:rPr>
              <a:t>object</a:t>
            </a:r>
            <a:r>
              <a:rPr lang="en-GB" altLang="en-US" sz="2200" dirty="0">
                <a:latin typeface="Calibri" panose="020F0502020204030204" pitchFamily="34" charset="0"/>
                <a:ea typeface="Times New Roman" panose="02020603050405020304" pitchFamily="18" charset="0"/>
                <a:cs typeface="Calibri" panose="020F0502020204030204" pitchFamily="34" charset="0"/>
              </a:rPr>
              <a:t> </a:t>
            </a:r>
            <a:r>
              <a:rPr lang="en-GB" altLang="en-US" sz="2200" b="1" dirty="0">
                <a:latin typeface="Calibri" panose="020F0502020204030204" pitchFamily="34" charset="0"/>
                <a:ea typeface="Times New Roman" panose="02020603050405020304" pitchFamily="18" charset="0"/>
                <a:cs typeface="Calibri" panose="020F0502020204030204" pitchFamily="34" charset="0"/>
              </a:rPr>
              <a:t>(O)</a:t>
            </a:r>
            <a:r>
              <a:rPr lang="en-GB" altLang="en-US" sz="2200" dirty="0">
                <a:latin typeface="Calibri" panose="020F0502020204030204" pitchFamily="34" charset="0"/>
                <a:ea typeface="Times New Roman" panose="02020603050405020304" pitchFamily="18" charset="0"/>
                <a:cs typeface="Calibri" panose="020F0502020204030204" pitchFamily="34" charset="0"/>
              </a:rPr>
              <a:t>.</a:t>
            </a:r>
            <a:endParaRPr lang="en-GB" altLang="en-US" sz="2200" dirty="0"/>
          </a:p>
          <a:p>
            <a:pPr lvl="0" eaLnBrk="0" fontAlgn="base" hangingPunct="0">
              <a:spcBef>
                <a:spcPct val="0"/>
              </a:spcBef>
              <a:spcAft>
                <a:spcPct val="0"/>
              </a:spcAft>
            </a:pPr>
            <a:endParaRPr lang="en-GB" altLang="en-US" sz="2200" dirty="0">
              <a:latin typeface="Arial" panose="020B0604020202020204" pitchFamily="34" charset="0"/>
            </a:endParaRPr>
          </a:p>
          <a:p>
            <a:pPr eaLnBrk="0" fontAlgn="base" hangingPunct="0">
              <a:spcBef>
                <a:spcPct val="0"/>
              </a:spcBef>
              <a:spcAft>
                <a:spcPct val="0"/>
              </a:spcAft>
            </a:pPr>
            <a:endParaRPr lang="en-GB" altLang="en-US" sz="2200" dirty="0"/>
          </a:p>
        </p:txBody>
      </p:sp>
    </p:spTree>
    <p:extLst>
      <p:ext uri="{BB962C8B-B14F-4D97-AF65-F5344CB8AC3E}">
        <p14:creationId xmlns:p14="http://schemas.microsoft.com/office/powerpoint/2010/main" val="26513465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4 – questions</a:t>
            </a:r>
          </a:p>
        </p:txBody>
      </p:sp>
      <p:sp>
        <p:nvSpPr>
          <p:cNvPr id="8" name="Rectangle 13"/>
          <p:cNvSpPr>
            <a:spLocks noChangeArrowheads="1"/>
          </p:cNvSpPr>
          <p:nvPr/>
        </p:nvSpPr>
        <p:spPr bwMode="auto">
          <a:xfrm>
            <a:off x="2083444" y="1772816"/>
            <a:ext cx="7928658"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Circle the three </a:t>
            </a:r>
            <a:r>
              <a:rPr lang="en-GB" altLang="en-US" sz="2200" b="1" dirty="0">
                <a:ea typeface="Times New Roman" panose="02020603050405020304" pitchFamily="18" charset="0"/>
                <a:cs typeface="Calibri" panose="020F0502020204030204" pitchFamily="34" charset="0"/>
              </a:rPr>
              <a:t>determiners</a:t>
            </a:r>
            <a:r>
              <a:rPr lang="en-GB" altLang="en-US" sz="2200" dirty="0">
                <a:ea typeface="Times New Roman" panose="02020603050405020304" pitchFamily="18" charset="0"/>
                <a:cs typeface="Calibri" panose="020F0502020204030204" pitchFamily="34" charset="0"/>
              </a:rPr>
              <a:t> in the sentence below.</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2187615" y="3115707"/>
            <a:ext cx="7928658"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collected some oil pastels and put a plastic cover on the table</a:t>
            </a: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p>
          <a:p>
            <a:pPr eaLnBrk="0" fontAlgn="base" hangingPunct="0">
              <a:spcBef>
                <a:spcPct val="0"/>
              </a:spcBef>
              <a:spcAft>
                <a:spcPct val="0"/>
              </a:spcAft>
            </a:pPr>
            <a:r>
              <a:rPr lang="en-GB" altLang="en-US" sz="2200" dirty="0">
                <a:cs typeface="Calibri" panose="020F0502020204030204" pitchFamily="34" charset="0"/>
              </a:rPr>
              <a:t>to make sure it would not get messy.</a:t>
            </a:r>
          </a:p>
        </p:txBody>
      </p:sp>
      <p:sp>
        <p:nvSpPr>
          <p:cNvPr id="24" name="Rectangle 23"/>
          <p:cNvSpPr/>
          <p:nvPr/>
        </p:nvSpPr>
        <p:spPr>
          <a:xfrm>
            <a:off x="8407724" y="443072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524000" y="6320892"/>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a sentence that includes exactly three pronouns.</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987779ED-4515-0F49-A591-1F081106029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D123E219-E275-46A5-BB44-BDC2147352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2099251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4 – answers</a:t>
            </a:r>
          </a:p>
        </p:txBody>
      </p:sp>
      <p:sp>
        <p:nvSpPr>
          <p:cNvPr id="8" name="Rectangle 13"/>
          <p:cNvSpPr>
            <a:spLocks noChangeArrowheads="1"/>
          </p:cNvSpPr>
          <p:nvPr/>
        </p:nvSpPr>
        <p:spPr bwMode="auto">
          <a:xfrm>
            <a:off x="2083444" y="1772816"/>
            <a:ext cx="7928658"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Circle the three </a:t>
            </a:r>
            <a:r>
              <a:rPr lang="en-GB" altLang="en-US" sz="2200" b="1" dirty="0">
                <a:ea typeface="Times New Roman" panose="02020603050405020304" pitchFamily="18" charset="0"/>
                <a:cs typeface="Calibri" panose="020F0502020204030204" pitchFamily="34" charset="0"/>
              </a:rPr>
              <a:t>determiners</a:t>
            </a:r>
            <a:r>
              <a:rPr lang="en-GB" altLang="en-US" sz="2200" dirty="0">
                <a:ea typeface="Times New Roman" panose="02020603050405020304" pitchFamily="18" charset="0"/>
                <a:cs typeface="Calibri" panose="020F0502020204030204" pitchFamily="34" charset="0"/>
              </a:rPr>
              <a:t> in the sentence below.</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2187615" y="3115707"/>
            <a:ext cx="7928658"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collected some oil pastels and put a plastic cover on the table</a:t>
            </a: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p>
          <a:p>
            <a:pPr eaLnBrk="0" fontAlgn="base" hangingPunct="0">
              <a:spcBef>
                <a:spcPct val="0"/>
              </a:spcBef>
              <a:spcAft>
                <a:spcPct val="0"/>
              </a:spcAft>
            </a:pPr>
            <a:r>
              <a:rPr lang="en-GB" altLang="en-US" sz="2200" dirty="0">
                <a:cs typeface="Calibri" panose="020F0502020204030204" pitchFamily="34" charset="0"/>
              </a:rPr>
              <a:t>to make sure it would not get messy.</a:t>
            </a:r>
          </a:p>
        </p:txBody>
      </p:sp>
      <p:sp>
        <p:nvSpPr>
          <p:cNvPr id="24" name="Rectangle 23"/>
          <p:cNvSpPr/>
          <p:nvPr/>
        </p:nvSpPr>
        <p:spPr>
          <a:xfrm>
            <a:off x="8407724" y="443072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524000" y="6320892"/>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He gave it back to them.</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987779ED-4515-0F49-A591-1F081106029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D123E219-E275-46A5-BB44-BDC2147352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10" name="Oval 9">
            <a:extLst>
              <a:ext uri="{FF2B5EF4-FFF2-40B4-BE49-F238E27FC236}">
                <a16:creationId xmlns:a16="http://schemas.microsoft.com/office/drawing/2014/main" id="{31AF9AE5-77D8-48FB-A56F-3649797F87CE}"/>
              </a:ext>
            </a:extLst>
          </p:cNvPr>
          <p:cNvSpPr/>
          <p:nvPr/>
        </p:nvSpPr>
        <p:spPr>
          <a:xfrm>
            <a:off x="3754750" y="3148909"/>
            <a:ext cx="708068" cy="39818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31AF9AE5-77D8-48FB-A56F-3649797F87CE}"/>
              </a:ext>
            </a:extLst>
          </p:cNvPr>
          <p:cNvSpPr/>
          <p:nvPr/>
        </p:nvSpPr>
        <p:spPr>
          <a:xfrm>
            <a:off x="6567829" y="3148909"/>
            <a:ext cx="221591" cy="39818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31AF9AE5-77D8-48FB-A56F-3649797F87CE}"/>
              </a:ext>
            </a:extLst>
          </p:cNvPr>
          <p:cNvSpPr/>
          <p:nvPr/>
        </p:nvSpPr>
        <p:spPr>
          <a:xfrm>
            <a:off x="8618248" y="3148909"/>
            <a:ext cx="443865" cy="39818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375631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923330"/>
          </a:xfrm>
          <a:prstGeom prst="rect">
            <a:avLst/>
          </a:prstGeom>
          <a:noFill/>
        </p:spPr>
        <p:txBody>
          <a:bodyPr wrap="none" rtlCol="0">
            <a:spAutoFit/>
          </a:bodyPr>
          <a:lstStyle/>
          <a:p>
            <a:r>
              <a:rPr lang="en-GB" sz="2700" b="1" dirty="0"/>
              <a:t>Week 4 – questions</a:t>
            </a:r>
          </a:p>
          <a:p>
            <a:endParaRPr lang="en-GB" sz="2700" b="1" dirty="0"/>
          </a:p>
        </p:txBody>
      </p:sp>
      <p:sp>
        <p:nvSpPr>
          <p:cNvPr id="8" name="Rectangle 13"/>
          <p:cNvSpPr>
            <a:spLocks noChangeArrowheads="1"/>
          </p:cNvSpPr>
          <p:nvPr/>
        </p:nvSpPr>
        <p:spPr bwMode="auto">
          <a:xfrm>
            <a:off x="1701841" y="1613632"/>
            <a:ext cx="778976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a:t>
            </a:r>
            <a:r>
              <a:rPr lang="en-GB" sz="2200" dirty="0"/>
              <a:t>Draw lines to match each sentence with its </a:t>
            </a:r>
            <a:r>
              <a:rPr lang="en-GB" sz="2200" b="1" dirty="0"/>
              <a:t>function</a:t>
            </a:r>
            <a:r>
              <a:rPr lang="en-GB" sz="2200" dirty="0"/>
              <a:t>.</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grpSp>
        <p:nvGrpSpPr>
          <p:cNvPr id="27" name="Group 26"/>
          <p:cNvGrpSpPr/>
          <p:nvPr/>
        </p:nvGrpSpPr>
        <p:grpSpPr>
          <a:xfrm>
            <a:off x="1701841" y="2377744"/>
            <a:ext cx="9444580" cy="3787559"/>
            <a:chOff x="6893632" y="2500618"/>
            <a:chExt cx="7324127" cy="3787559"/>
          </a:xfrm>
        </p:grpSpPr>
        <p:grpSp>
          <p:nvGrpSpPr>
            <p:cNvPr id="16" name="Group 15"/>
            <p:cNvGrpSpPr/>
            <p:nvPr/>
          </p:nvGrpSpPr>
          <p:grpSpPr>
            <a:xfrm>
              <a:off x="6893632" y="2500618"/>
              <a:ext cx="7137167" cy="3070168"/>
              <a:chOff x="-278352" y="-179801"/>
              <a:chExt cx="3538836" cy="1670935"/>
            </a:xfrm>
          </p:grpSpPr>
          <p:sp>
            <p:nvSpPr>
              <p:cNvPr id="17" name="Rectangle 16"/>
              <p:cNvSpPr/>
              <p:nvPr/>
            </p:nvSpPr>
            <p:spPr>
              <a:xfrm>
                <a:off x="-278352" y="-179801"/>
                <a:ext cx="2024876"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1) </a:t>
                </a:r>
                <a:r>
                  <a:rPr lang="en-GB" sz="2200" dirty="0"/>
                  <a:t>What an interesting place that was</a:t>
                </a:r>
              </a:p>
            </p:txBody>
          </p:sp>
          <p:sp>
            <p:nvSpPr>
              <p:cNvPr id="18" name="Rectangle 17"/>
              <p:cNvSpPr/>
              <p:nvPr/>
            </p:nvSpPr>
            <p:spPr>
              <a:xfrm>
                <a:off x="-273484" y="259587"/>
                <a:ext cx="2020008"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2)</a:t>
                </a:r>
                <a:r>
                  <a:rPr lang="en-GB" sz="2200" dirty="0"/>
                  <a:t> Tomorrow, bring your trainers</a:t>
                </a:r>
              </a:p>
            </p:txBody>
          </p:sp>
          <p:sp>
            <p:nvSpPr>
              <p:cNvPr id="19" name="Rectangle 18"/>
              <p:cNvSpPr/>
              <p:nvPr/>
            </p:nvSpPr>
            <p:spPr>
              <a:xfrm>
                <a:off x="-273485" y="704167"/>
                <a:ext cx="2020008"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3) </a:t>
                </a:r>
                <a:r>
                  <a:rPr lang="en-GB" sz="2200" dirty="0"/>
                  <a:t>Rationing during the war was difficult</a:t>
                </a:r>
              </a:p>
            </p:txBody>
          </p:sp>
          <p:sp>
            <p:nvSpPr>
              <p:cNvPr id="29" name="Rectangle 28"/>
              <p:cNvSpPr/>
              <p:nvPr/>
            </p:nvSpPr>
            <p:spPr>
              <a:xfrm>
                <a:off x="2423013" y="-179801"/>
                <a:ext cx="831174"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question</a:t>
                </a:r>
              </a:p>
            </p:txBody>
          </p:sp>
          <p:sp>
            <p:nvSpPr>
              <p:cNvPr id="30" name="Rectangle 29"/>
              <p:cNvSpPr/>
              <p:nvPr/>
            </p:nvSpPr>
            <p:spPr>
              <a:xfrm>
                <a:off x="2423013" y="258015"/>
                <a:ext cx="837471"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statement</a:t>
                </a:r>
              </a:p>
            </p:txBody>
          </p:sp>
          <p:sp>
            <p:nvSpPr>
              <p:cNvPr id="31" name="Rectangle 30"/>
              <p:cNvSpPr/>
              <p:nvPr/>
            </p:nvSpPr>
            <p:spPr>
              <a:xfrm>
                <a:off x="2422149" y="704167"/>
                <a:ext cx="837471"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dirty="0"/>
              </a:p>
              <a:p>
                <a:pPr algn="ctr"/>
                <a:r>
                  <a:rPr lang="en-GB" sz="2200" dirty="0"/>
                  <a:t>command</a:t>
                </a:r>
              </a:p>
              <a:p>
                <a:pPr algn="ctr"/>
                <a:endParaRPr lang="en-GB" sz="2200" b="1" dirty="0"/>
              </a:p>
            </p:txBody>
          </p:sp>
          <p:sp>
            <p:nvSpPr>
              <p:cNvPr id="35" name="Rectangle 34"/>
              <p:cNvSpPr/>
              <p:nvPr/>
            </p:nvSpPr>
            <p:spPr>
              <a:xfrm>
                <a:off x="-273484" y="1167093"/>
                <a:ext cx="2020006"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4) </a:t>
                </a:r>
                <a:r>
                  <a:rPr lang="en-GB" sz="2200" dirty="0"/>
                  <a:t>That train was very fast, wasn’t it</a:t>
                </a:r>
              </a:p>
            </p:txBody>
          </p:sp>
          <p:sp>
            <p:nvSpPr>
              <p:cNvPr id="36" name="Rectangle 35"/>
              <p:cNvSpPr/>
              <p:nvPr/>
            </p:nvSpPr>
            <p:spPr>
              <a:xfrm>
                <a:off x="2422149" y="1167093"/>
                <a:ext cx="83747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exclamation</a:t>
                </a:r>
              </a:p>
            </p:txBody>
          </p:sp>
        </p:grpSp>
        <p:sp>
          <p:nvSpPr>
            <p:cNvPr id="24" name="Rectangle 23"/>
            <p:cNvSpPr/>
            <p:nvPr/>
          </p:nvSpPr>
          <p:spPr>
            <a:xfrm>
              <a:off x="13133026" y="551873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7" name="Rectangle 13"/>
          <p:cNvSpPr>
            <a:spLocks noChangeArrowheads="1"/>
          </p:cNvSpPr>
          <p:nvPr/>
        </p:nvSpPr>
        <p:spPr bwMode="auto">
          <a:xfrm>
            <a:off x="1107191" y="6288735"/>
            <a:ext cx="9795893"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a question that Mya could ask her teacher during a PE lesson.</a:t>
            </a:r>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2" name="Picture 21">
            <a:extLst>
              <a:ext uri="{FF2B5EF4-FFF2-40B4-BE49-F238E27FC236}">
                <a16:creationId xmlns:a16="http://schemas.microsoft.com/office/drawing/2014/main" id="{758AE3AF-9B55-114B-BFA0-2CF817E3626F}"/>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6" name="Picture 25">
            <a:extLst>
              <a:ext uri="{FF2B5EF4-FFF2-40B4-BE49-F238E27FC236}">
                <a16:creationId xmlns:a16="http://schemas.microsoft.com/office/drawing/2014/main" id="{6A7F5CFE-75DB-4089-8838-949F5AE4ED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7530573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923330"/>
          </a:xfrm>
          <a:prstGeom prst="rect">
            <a:avLst/>
          </a:prstGeom>
          <a:noFill/>
        </p:spPr>
        <p:txBody>
          <a:bodyPr wrap="none" rtlCol="0">
            <a:spAutoFit/>
          </a:bodyPr>
          <a:lstStyle/>
          <a:p>
            <a:r>
              <a:rPr lang="en-GB" sz="2700" b="1" dirty="0"/>
              <a:t>Week 4 – answers</a:t>
            </a:r>
          </a:p>
          <a:p>
            <a:endParaRPr lang="en-GB" sz="2700" b="1" dirty="0"/>
          </a:p>
        </p:txBody>
      </p:sp>
      <p:grpSp>
        <p:nvGrpSpPr>
          <p:cNvPr id="27" name="Group 26"/>
          <p:cNvGrpSpPr/>
          <p:nvPr/>
        </p:nvGrpSpPr>
        <p:grpSpPr>
          <a:xfrm>
            <a:off x="1689151" y="2377744"/>
            <a:ext cx="9457268" cy="3787559"/>
            <a:chOff x="6883792" y="2500618"/>
            <a:chExt cx="7333967" cy="3787559"/>
          </a:xfrm>
        </p:grpSpPr>
        <p:grpSp>
          <p:nvGrpSpPr>
            <p:cNvPr id="16" name="Group 15"/>
            <p:cNvGrpSpPr/>
            <p:nvPr/>
          </p:nvGrpSpPr>
          <p:grpSpPr>
            <a:xfrm>
              <a:off x="6883792" y="2500618"/>
              <a:ext cx="7147007" cy="3070168"/>
              <a:chOff x="-283231" y="-179801"/>
              <a:chExt cx="3543715" cy="1670935"/>
            </a:xfrm>
          </p:grpSpPr>
          <p:sp>
            <p:nvSpPr>
              <p:cNvPr id="17" name="Rectangle 16"/>
              <p:cNvSpPr/>
              <p:nvPr/>
            </p:nvSpPr>
            <p:spPr>
              <a:xfrm>
                <a:off x="-283231" y="-179801"/>
                <a:ext cx="2029755"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1) </a:t>
                </a:r>
                <a:r>
                  <a:rPr lang="en-GB" sz="2200" dirty="0"/>
                  <a:t>What an interesting place that was</a:t>
                </a:r>
              </a:p>
            </p:txBody>
          </p:sp>
          <p:sp>
            <p:nvSpPr>
              <p:cNvPr id="18" name="Rectangle 17"/>
              <p:cNvSpPr/>
              <p:nvPr/>
            </p:nvSpPr>
            <p:spPr>
              <a:xfrm>
                <a:off x="-278351" y="259587"/>
                <a:ext cx="2024875"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2)</a:t>
                </a:r>
                <a:r>
                  <a:rPr lang="en-GB" sz="2200" dirty="0"/>
                  <a:t> Tomorrow, bring your trainers</a:t>
                </a:r>
              </a:p>
            </p:txBody>
          </p:sp>
          <p:sp>
            <p:nvSpPr>
              <p:cNvPr id="19" name="Rectangle 18"/>
              <p:cNvSpPr/>
              <p:nvPr/>
            </p:nvSpPr>
            <p:spPr>
              <a:xfrm>
                <a:off x="-278352" y="704167"/>
                <a:ext cx="2024875"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3) </a:t>
                </a:r>
                <a:r>
                  <a:rPr lang="en-GB" sz="2200" dirty="0"/>
                  <a:t>Rationing during the war was difficult</a:t>
                </a:r>
              </a:p>
            </p:txBody>
          </p:sp>
          <p:sp>
            <p:nvSpPr>
              <p:cNvPr id="29" name="Rectangle 28"/>
              <p:cNvSpPr/>
              <p:nvPr/>
            </p:nvSpPr>
            <p:spPr>
              <a:xfrm>
                <a:off x="2423013" y="-179801"/>
                <a:ext cx="831174"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question</a:t>
                </a:r>
              </a:p>
            </p:txBody>
          </p:sp>
          <p:sp>
            <p:nvSpPr>
              <p:cNvPr id="30" name="Rectangle 29"/>
              <p:cNvSpPr/>
              <p:nvPr/>
            </p:nvSpPr>
            <p:spPr>
              <a:xfrm>
                <a:off x="2423013" y="258015"/>
                <a:ext cx="837471"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statement</a:t>
                </a:r>
              </a:p>
            </p:txBody>
          </p:sp>
          <p:sp>
            <p:nvSpPr>
              <p:cNvPr id="31" name="Rectangle 30"/>
              <p:cNvSpPr/>
              <p:nvPr/>
            </p:nvSpPr>
            <p:spPr>
              <a:xfrm>
                <a:off x="2422149" y="704167"/>
                <a:ext cx="837471"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dirty="0"/>
              </a:p>
              <a:p>
                <a:pPr algn="ctr"/>
                <a:r>
                  <a:rPr lang="en-GB" sz="2200" dirty="0"/>
                  <a:t>command</a:t>
                </a:r>
              </a:p>
              <a:p>
                <a:pPr algn="ctr"/>
                <a:endParaRPr lang="en-GB" sz="2200" b="1" dirty="0"/>
              </a:p>
            </p:txBody>
          </p:sp>
          <p:sp>
            <p:nvSpPr>
              <p:cNvPr id="35" name="Rectangle 34"/>
              <p:cNvSpPr/>
              <p:nvPr/>
            </p:nvSpPr>
            <p:spPr>
              <a:xfrm>
                <a:off x="-278351" y="1167093"/>
                <a:ext cx="2024874"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r>
                  <a:rPr lang="en-GB" sz="2200" b="1" dirty="0"/>
                  <a:t>4) </a:t>
                </a:r>
                <a:r>
                  <a:rPr lang="en-GB" sz="2200" dirty="0"/>
                  <a:t>That train was very fast, wasn’t it</a:t>
                </a:r>
              </a:p>
            </p:txBody>
          </p:sp>
          <p:sp>
            <p:nvSpPr>
              <p:cNvPr id="36" name="Rectangle 35"/>
              <p:cNvSpPr/>
              <p:nvPr/>
            </p:nvSpPr>
            <p:spPr>
              <a:xfrm>
                <a:off x="2422149" y="1167093"/>
                <a:ext cx="83747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exclamation</a:t>
                </a:r>
              </a:p>
            </p:txBody>
          </p:sp>
        </p:grpSp>
        <p:sp>
          <p:nvSpPr>
            <p:cNvPr id="24" name="Rectangle 23"/>
            <p:cNvSpPr/>
            <p:nvPr/>
          </p:nvSpPr>
          <p:spPr>
            <a:xfrm>
              <a:off x="13133026" y="551873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7" name="Rectangle 13"/>
          <p:cNvSpPr>
            <a:spLocks noChangeArrowheads="1"/>
          </p:cNvSpPr>
          <p:nvPr/>
        </p:nvSpPr>
        <p:spPr bwMode="auto">
          <a:xfrm>
            <a:off x="1107191" y="6288735"/>
            <a:ext cx="9795893"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Whose turn is it?</a:t>
            </a:r>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2" name="Picture 21">
            <a:extLst>
              <a:ext uri="{FF2B5EF4-FFF2-40B4-BE49-F238E27FC236}">
                <a16:creationId xmlns:a16="http://schemas.microsoft.com/office/drawing/2014/main" id="{758AE3AF-9B55-114B-BFA0-2CF817E3626F}"/>
              </a:ext>
            </a:extLst>
          </p:cNvPr>
          <p:cNvPicPr>
            <a:picLocks noChangeAspect="1"/>
          </p:cNvPicPr>
          <p:nvPr/>
        </p:nvPicPr>
        <p:blipFill>
          <a:blip r:embed="rId2"/>
          <a:stretch>
            <a:fillRect/>
          </a:stretch>
        </p:blipFill>
        <p:spPr>
          <a:xfrm>
            <a:off x="10668000" y="470599"/>
            <a:ext cx="1234846" cy="826857"/>
          </a:xfrm>
          <a:prstGeom prst="rect">
            <a:avLst/>
          </a:prstGeom>
        </p:spPr>
      </p:pic>
      <p:cxnSp>
        <p:nvCxnSpPr>
          <p:cNvPr id="3" name="Straight Connector 2">
            <a:extLst>
              <a:ext uri="{FF2B5EF4-FFF2-40B4-BE49-F238E27FC236}">
                <a16:creationId xmlns:a16="http://schemas.microsoft.com/office/drawing/2014/main" id="{38B34247-578B-443A-B532-BAFEAEFEF951}"/>
              </a:ext>
            </a:extLst>
          </p:cNvPr>
          <p:cNvCxnSpPr>
            <a:endCxn id="36" idx="1"/>
          </p:cNvCxnSpPr>
          <p:nvPr/>
        </p:nvCxnSpPr>
        <p:spPr>
          <a:xfrm>
            <a:off x="6967956" y="2664788"/>
            <a:ext cx="1757109" cy="248542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F474E2D-EBFE-40E4-B9AA-0A486F7ED4CD}"/>
              </a:ext>
            </a:extLst>
          </p:cNvPr>
          <p:cNvCxnSpPr>
            <a:cxnSpLocks/>
            <a:endCxn id="31" idx="1"/>
          </p:cNvCxnSpPr>
          <p:nvPr/>
        </p:nvCxnSpPr>
        <p:spPr>
          <a:xfrm>
            <a:off x="6965709" y="3490104"/>
            <a:ext cx="1759356" cy="80953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4292AA8-B6C3-49EA-9619-1DF9EB9BFAEF}"/>
              </a:ext>
            </a:extLst>
          </p:cNvPr>
          <p:cNvCxnSpPr>
            <a:cxnSpLocks/>
            <a:endCxn id="30" idx="1"/>
          </p:cNvCxnSpPr>
          <p:nvPr/>
        </p:nvCxnSpPr>
        <p:spPr>
          <a:xfrm flipV="1">
            <a:off x="6965709" y="3479881"/>
            <a:ext cx="1761603" cy="8069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8BF7FCC-F5F4-4187-9155-478CA5226E20}"/>
              </a:ext>
            </a:extLst>
          </p:cNvPr>
          <p:cNvCxnSpPr>
            <a:cxnSpLocks/>
            <a:endCxn id="29" idx="1"/>
          </p:cNvCxnSpPr>
          <p:nvPr/>
        </p:nvCxnSpPr>
        <p:spPr>
          <a:xfrm flipV="1">
            <a:off x="6965709" y="2675440"/>
            <a:ext cx="1761603" cy="24694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Rectangle 13"/>
          <p:cNvSpPr>
            <a:spLocks noChangeArrowheads="1"/>
          </p:cNvSpPr>
          <p:nvPr/>
        </p:nvSpPr>
        <p:spPr bwMode="auto">
          <a:xfrm>
            <a:off x="1701841" y="1613632"/>
            <a:ext cx="778976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a:t>
            </a:r>
            <a:r>
              <a:rPr lang="en-GB" sz="2200" dirty="0"/>
              <a:t>Draw lines to match each sentence with its </a:t>
            </a:r>
            <a:r>
              <a:rPr lang="en-GB" sz="2200" b="1" dirty="0"/>
              <a:t>function</a:t>
            </a:r>
            <a:r>
              <a:rPr lang="en-GB" sz="2200" dirty="0"/>
              <a:t>.</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pic>
        <p:nvPicPr>
          <p:cNvPr id="32" name="Picture 31">
            <a:extLst>
              <a:ext uri="{FF2B5EF4-FFF2-40B4-BE49-F238E27FC236}">
                <a16:creationId xmlns:a16="http://schemas.microsoft.com/office/drawing/2014/main" id="{1154C1AD-97A9-41B9-AA30-5303891848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2685009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4 – questions</a:t>
            </a:r>
          </a:p>
        </p:txBody>
      </p:sp>
      <p:sp>
        <p:nvSpPr>
          <p:cNvPr id="8" name="Rectangle 13"/>
          <p:cNvSpPr>
            <a:spLocks noChangeArrowheads="1"/>
          </p:cNvSpPr>
          <p:nvPr/>
        </p:nvSpPr>
        <p:spPr bwMode="auto">
          <a:xfrm>
            <a:off x="1581637" y="1801000"/>
            <a:ext cx="8449519"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Underline the sentence that is the most </a:t>
            </a:r>
            <a:r>
              <a:rPr lang="en-GB" altLang="en-US" sz="2200" b="1" dirty="0">
                <a:ea typeface="Times New Roman" panose="02020603050405020304" pitchFamily="18" charset="0"/>
                <a:cs typeface="Calibri" panose="020F0502020204030204" pitchFamily="34" charset="0"/>
              </a:rPr>
              <a:t>formal</a:t>
            </a:r>
            <a:r>
              <a:rPr lang="en-GB" altLang="en-US" sz="2200" dirty="0">
                <a:ea typeface="Times New Roman" panose="02020603050405020304" pitchFamily="18" charset="0"/>
                <a:cs typeface="Calibri" panose="020F0502020204030204" pitchFamily="34" charset="0"/>
              </a:rPr>
              <a:t> in the passage below.</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1581637" y="2887176"/>
            <a:ext cx="8677272"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are having an awesome time on holiday! The temperature has been </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significantly warmer than we expected.  We’re planning a trip to the beach </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now.  Hope to catch up with you soon!</a:t>
            </a:r>
          </a:p>
        </p:txBody>
      </p:sp>
      <p:sp>
        <p:nvSpPr>
          <p:cNvPr id="24" name="Rectangle 23"/>
          <p:cNvSpPr/>
          <p:nvPr/>
        </p:nvSpPr>
        <p:spPr>
          <a:xfrm>
            <a:off x="9658089" y="513912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9" name="Rectangle 13"/>
          <p:cNvSpPr>
            <a:spLocks noChangeArrowheads="1"/>
          </p:cNvSpPr>
          <p:nvPr/>
        </p:nvSpPr>
        <p:spPr bwMode="auto">
          <a:xfrm>
            <a:off x="1965798" y="6351965"/>
            <a:ext cx="823465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Identify all five nouns in the passage above.</a:t>
            </a:r>
            <a:endParaRPr lang="en-GB" altLang="en-US" sz="2200" i="1" dirty="0"/>
          </a:p>
        </p:txBody>
      </p:sp>
      <p:pic>
        <p:nvPicPr>
          <p:cNvPr id="12" name="Picture 11">
            <a:extLst>
              <a:ext uri="{FF2B5EF4-FFF2-40B4-BE49-F238E27FC236}">
                <a16:creationId xmlns:a16="http://schemas.microsoft.com/office/drawing/2014/main" id="{B2717284-AB1E-E549-BED0-B50D0792033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0" name="Picture 9">
            <a:extLst>
              <a:ext uri="{FF2B5EF4-FFF2-40B4-BE49-F238E27FC236}">
                <a16:creationId xmlns:a16="http://schemas.microsoft.com/office/drawing/2014/main" id="{1154C1AD-97A9-41B9-AA30-5303891848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3395208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4 – answers</a:t>
            </a:r>
          </a:p>
        </p:txBody>
      </p:sp>
      <p:sp>
        <p:nvSpPr>
          <p:cNvPr id="8" name="Rectangle 13"/>
          <p:cNvSpPr>
            <a:spLocks noChangeArrowheads="1"/>
          </p:cNvSpPr>
          <p:nvPr/>
        </p:nvSpPr>
        <p:spPr bwMode="auto">
          <a:xfrm>
            <a:off x="1581637" y="1801000"/>
            <a:ext cx="8449519"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Underline the sentence that is the most </a:t>
            </a:r>
            <a:r>
              <a:rPr lang="en-GB" altLang="en-US" sz="2200" b="1" dirty="0">
                <a:ea typeface="Times New Roman" panose="02020603050405020304" pitchFamily="18" charset="0"/>
                <a:cs typeface="Calibri" panose="020F0502020204030204" pitchFamily="34" charset="0"/>
              </a:rPr>
              <a:t>formal</a:t>
            </a:r>
            <a:r>
              <a:rPr lang="en-GB" altLang="en-US" sz="2200" dirty="0">
                <a:ea typeface="Times New Roman" panose="02020603050405020304" pitchFamily="18" charset="0"/>
                <a:cs typeface="Calibri" panose="020F0502020204030204" pitchFamily="34" charset="0"/>
              </a:rPr>
              <a:t> in the passage below.</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1581637" y="2887176"/>
            <a:ext cx="8677272"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are having an awesome time on holiday! </a:t>
            </a:r>
            <a:r>
              <a:rPr lang="en-GB" altLang="en-US" sz="2200" u="sng" dirty="0">
                <a:ea typeface="Times New Roman" panose="02020603050405020304" pitchFamily="18" charset="0"/>
                <a:cs typeface="Calibri" panose="020F0502020204030204" pitchFamily="34" charset="0"/>
              </a:rPr>
              <a:t>The temperature has been </a:t>
            </a:r>
          </a:p>
          <a:p>
            <a:pPr eaLnBrk="0" fontAlgn="base" hangingPunct="0">
              <a:spcBef>
                <a:spcPct val="0"/>
              </a:spcBef>
              <a:spcAft>
                <a:spcPct val="0"/>
              </a:spcAft>
            </a:pPr>
            <a:endParaRPr lang="en-GB" altLang="en-US" sz="2200" u="sng"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u="sng" dirty="0">
                <a:ea typeface="Times New Roman" panose="02020603050405020304" pitchFamily="18" charset="0"/>
                <a:cs typeface="Calibri" panose="020F0502020204030204" pitchFamily="34" charset="0"/>
              </a:rPr>
              <a:t>significantly warmer than we expected.</a:t>
            </a:r>
            <a:r>
              <a:rPr lang="en-GB" altLang="en-US" sz="2200" dirty="0">
                <a:ea typeface="Times New Roman" panose="02020603050405020304" pitchFamily="18" charset="0"/>
                <a:cs typeface="Calibri" panose="020F0502020204030204" pitchFamily="34" charset="0"/>
              </a:rPr>
              <a:t>  We’re planning a trip to the beach </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now.  Hope to catch up with you soon!</a:t>
            </a:r>
          </a:p>
        </p:txBody>
      </p:sp>
      <p:sp>
        <p:nvSpPr>
          <p:cNvPr id="24" name="Rectangle 23"/>
          <p:cNvSpPr/>
          <p:nvPr/>
        </p:nvSpPr>
        <p:spPr>
          <a:xfrm>
            <a:off x="9658089" y="513912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9" name="Rectangle 13"/>
          <p:cNvSpPr>
            <a:spLocks noChangeArrowheads="1"/>
          </p:cNvSpPr>
          <p:nvPr/>
        </p:nvSpPr>
        <p:spPr bwMode="auto">
          <a:xfrm>
            <a:off x="1965798" y="6313865"/>
            <a:ext cx="823465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time, holiday, temperature, trip, beach</a:t>
            </a:r>
            <a:endParaRPr lang="en-GB" altLang="en-US" sz="2200" i="1" dirty="0"/>
          </a:p>
        </p:txBody>
      </p:sp>
      <p:pic>
        <p:nvPicPr>
          <p:cNvPr id="12" name="Picture 11">
            <a:extLst>
              <a:ext uri="{FF2B5EF4-FFF2-40B4-BE49-F238E27FC236}">
                <a16:creationId xmlns:a16="http://schemas.microsoft.com/office/drawing/2014/main" id="{B2717284-AB1E-E549-BED0-B50D0792033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0" name="Picture 9">
            <a:extLst>
              <a:ext uri="{FF2B5EF4-FFF2-40B4-BE49-F238E27FC236}">
                <a16:creationId xmlns:a16="http://schemas.microsoft.com/office/drawing/2014/main" id="{1154C1AD-97A9-41B9-AA30-53038918480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500443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5 – questions</a:t>
            </a:r>
          </a:p>
        </p:txBody>
      </p:sp>
      <p:sp>
        <p:nvSpPr>
          <p:cNvPr id="8" name="Rectangle 13"/>
          <p:cNvSpPr>
            <a:spLocks noChangeArrowheads="1"/>
          </p:cNvSpPr>
          <p:nvPr/>
        </p:nvSpPr>
        <p:spPr bwMode="auto">
          <a:xfrm>
            <a:off x="2037078" y="1608616"/>
            <a:ext cx="8117843"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a:t>
            </a:r>
            <a:r>
              <a:rPr lang="en-GB" sz="2200" dirty="0"/>
              <a:t>What is the word class of the underlined words in the sentence below?</a:t>
            </a: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23" name="Rectangle 13"/>
          <p:cNvSpPr>
            <a:spLocks noChangeArrowheads="1"/>
          </p:cNvSpPr>
          <p:nvPr/>
        </p:nvSpPr>
        <p:spPr bwMode="auto">
          <a:xfrm>
            <a:off x="1703512" y="6288194"/>
            <a:ext cx="8784976"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add a relative clause to the sentence above.</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0" name="Picture 19">
            <a:extLst>
              <a:ext uri="{FF2B5EF4-FFF2-40B4-BE49-F238E27FC236}">
                <a16:creationId xmlns:a16="http://schemas.microsoft.com/office/drawing/2014/main" id="{085A8477-5C8B-8042-92C4-89F85BFBF669}"/>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1660A7FB-026B-449B-A761-4783E60B7A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11" name="Rectangle 14"/>
          <p:cNvSpPr>
            <a:spLocks noChangeArrowheads="1"/>
          </p:cNvSpPr>
          <p:nvPr/>
        </p:nvSpPr>
        <p:spPr bwMode="auto">
          <a:xfrm>
            <a:off x="3346249" y="3042187"/>
            <a:ext cx="5270032"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a:t>
            </a:r>
            <a:r>
              <a:rPr lang="en-GB" altLang="en-US" sz="2200" u="sng" dirty="0">
                <a:ea typeface="Times New Roman" panose="02020603050405020304" pitchFamily="18" charset="0"/>
                <a:cs typeface="Calibri" panose="020F0502020204030204" pitchFamily="34" charset="0"/>
              </a:rPr>
              <a:t>might</a:t>
            </a:r>
            <a:r>
              <a:rPr lang="en-GB" altLang="en-US" sz="2200" dirty="0">
                <a:ea typeface="Times New Roman" panose="02020603050405020304" pitchFamily="18" charset="0"/>
                <a:cs typeface="Calibri" panose="020F0502020204030204" pitchFamily="34" charset="0"/>
              </a:rPr>
              <a:t> be busy later but Tanya </a:t>
            </a:r>
            <a:r>
              <a:rPr lang="en-GB" altLang="en-US" sz="2200" u="sng" dirty="0">
                <a:ea typeface="Times New Roman" panose="02020603050405020304" pitchFamily="18" charset="0"/>
                <a:cs typeface="Calibri" panose="020F0502020204030204" pitchFamily="34" charset="0"/>
              </a:rPr>
              <a:t>can</a:t>
            </a:r>
            <a:r>
              <a:rPr lang="en-GB" altLang="en-US" sz="2200" dirty="0">
                <a:ea typeface="Times New Roman" panose="02020603050405020304" pitchFamily="18" charset="0"/>
                <a:cs typeface="Calibri" panose="020F0502020204030204" pitchFamily="34" charset="0"/>
              </a:rPr>
              <a:t> help you.</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_____________________________</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p:txBody>
      </p:sp>
      <p:sp>
        <p:nvSpPr>
          <p:cNvPr id="12" name="Rectangle 11"/>
          <p:cNvSpPr/>
          <p:nvPr/>
        </p:nvSpPr>
        <p:spPr>
          <a:xfrm>
            <a:off x="8616281" y="440904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Tree>
    <p:extLst>
      <p:ext uri="{BB962C8B-B14F-4D97-AF65-F5344CB8AC3E}">
        <p14:creationId xmlns:p14="http://schemas.microsoft.com/office/powerpoint/2010/main" val="30103739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5 – answers</a:t>
            </a:r>
          </a:p>
        </p:txBody>
      </p:sp>
      <p:sp>
        <p:nvSpPr>
          <p:cNvPr id="8" name="Rectangle 13"/>
          <p:cNvSpPr>
            <a:spLocks noChangeArrowheads="1"/>
          </p:cNvSpPr>
          <p:nvPr/>
        </p:nvSpPr>
        <p:spPr bwMode="auto">
          <a:xfrm>
            <a:off x="2037078" y="1608616"/>
            <a:ext cx="8117843"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a:t>
            </a:r>
            <a:r>
              <a:rPr lang="en-GB" sz="2200" dirty="0"/>
              <a:t>What is the word class of the underlined words in the sentence below?</a:t>
            </a: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21" name="Rectangle 14"/>
          <p:cNvSpPr>
            <a:spLocks noChangeArrowheads="1"/>
          </p:cNvSpPr>
          <p:nvPr/>
        </p:nvSpPr>
        <p:spPr bwMode="auto">
          <a:xfrm>
            <a:off x="3346249" y="3042187"/>
            <a:ext cx="5392502"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a:t>
            </a:r>
            <a:r>
              <a:rPr lang="en-GB" altLang="en-US" sz="2200" u="sng" dirty="0">
                <a:ea typeface="Times New Roman" panose="02020603050405020304" pitchFamily="18" charset="0"/>
                <a:cs typeface="Calibri" panose="020F0502020204030204" pitchFamily="34" charset="0"/>
              </a:rPr>
              <a:t>might</a:t>
            </a:r>
            <a:r>
              <a:rPr lang="en-GB" altLang="en-US" sz="2200" dirty="0">
                <a:ea typeface="Times New Roman" panose="02020603050405020304" pitchFamily="18" charset="0"/>
                <a:cs typeface="Calibri" panose="020F0502020204030204" pitchFamily="34" charset="0"/>
              </a:rPr>
              <a:t> be busy later but Tanya </a:t>
            </a:r>
            <a:r>
              <a:rPr lang="en-GB" altLang="en-US" sz="2200" u="sng" dirty="0">
                <a:ea typeface="Times New Roman" panose="02020603050405020304" pitchFamily="18" charset="0"/>
                <a:cs typeface="Calibri" panose="020F0502020204030204" pitchFamily="34" charset="0"/>
              </a:rPr>
              <a:t>can</a:t>
            </a:r>
            <a:r>
              <a:rPr lang="en-GB" altLang="en-US" sz="2200" dirty="0">
                <a:ea typeface="Times New Roman" panose="02020603050405020304" pitchFamily="18" charset="0"/>
                <a:cs typeface="Calibri" panose="020F0502020204030204" pitchFamily="34" charset="0"/>
              </a:rPr>
              <a:t> help you.</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algn="ctr" eaLnBrk="0" fontAlgn="base" hangingPunct="0">
              <a:spcBef>
                <a:spcPct val="0"/>
              </a:spcBef>
              <a:spcAft>
                <a:spcPct val="0"/>
              </a:spcAft>
            </a:pPr>
            <a:r>
              <a:rPr lang="en-GB" altLang="en-US" sz="2200" b="1" dirty="0">
                <a:ea typeface="Times New Roman" panose="02020603050405020304" pitchFamily="18" charset="0"/>
                <a:cs typeface="Calibri" panose="020F0502020204030204" pitchFamily="34" charset="0"/>
              </a:rPr>
              <a:t>__</a:t>
            </a:r>
            <a:r>
              <a:rPr lang="en-GB" altLang="en-US" sz="2200" b="1" u="sng" dirty="0">
                <a:ea typeface="Times New Roman" panose="02020603050405020304" pitchFamily="18" charset="0"/>
                <a:cs typeface="Calibri" panose="020F0502020204030204" pitchFamily="34" charset="0"/>
              </a:rPr>
              <a:t>modal verb</a:t>
            </a:r>
            <a:r>
              <a:rPr lang="en-GB" altLang="en-US" sz="2200" b="1" dirty="0">
                <a:ea typeface="Times New Roman" panose="02020603050405020304" pitchFamily="18" charset="0"/>
                <a:cs typeface="Calibri" panose="020F0502020204030204" pitchFamily="34" charset="0"/>
              </a:rPr>
              <a:t>___</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p:txBody>
      </p:sp>
      <p:sp>
        <p:nvSpPr>
          <p:cNvPr id="24" name="Rectangle 23"/>
          <p:cNvSpPr/>
          <p:nvPr/>
        </p:nvSpPr>
        <p:spPr>
          <a:xfrm>
            <a:off x="8616281" y="440904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 y="6288194"/>
            <a:ext cx="12063046"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I might be busy later but Tanya, who is my best friend, can help you.</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0" name="Picture 19">
            <a:extLst>
              <a:ext uri="{FF2B5EF4-FFF2-40B4-BE49-F238E27FC236}">
                <a16:creationId xmlns:a16="http://schemas.microsoft.com/office/drawing/2014/main" id="{085A8477-5C8B-8042-92C4-89F85BFBF669}"/>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1660A7FB-026B-449B-A761-4783E60B7A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4694874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923330"/>
          </a:xfrm>
          <a:prstGeom prst="rect">
            <a:avLst/>
          </a:prstGeom>
          <a:noFill/>
        </p:spPr>
        <p:txBody>
          <a:bodyPr wrap="none" rtlCol="0">
            <a:spAutoFit/>
          </a:bodyPr>
          <a:lstStyle/>
          <a:p>
            <a:r>
              <a:rPr lang="en-GB" sz="2700" b="1" dirty="0"/>
              <a:t>Week 5 – questions</a:t>
            </a:r>
          </a:p>
          <a:p>
            <a:endParaRPr lang="en-GB" sz="2700" b="1" dirty="0"/>
          </a:p>
        </p:txBody>
      </p:sp>
      <p:sp>
        <p:nvSpPr>
          <p:cNvPr id="37" name="Rectangle 13"/>
          <p:cNvSpPr>
            <a:spLocks noChangeArrowheads="1"/>
          </p:cNvSpPr>
          <p:nvPr/>
        </p:nvSpPr>
        <p:spPr bwMode="auto">
          <a:xfrm>
            <a:off x="1524000" y="6312646"/>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a synonym for each word.</a:t>
            </a:r>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2" name="Picture 21">
            <a:extLst>
              <a:ext uri="{FF2B5EF4-FFF2-40B4-BE49-F238E27FC236}">
                <a16:creationId xmlns:a16="http://schemas.microsoft.com/office/drawing/2014/main" id="{758AE3AF-9B55-114B-BFA0-2CF817E3626F}"/>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0" name="Picture 19">
            <a:extLst>
              <a:ext uri="{FF2B5EF4-FFF2-40B4-BE49-F238E27FC236}">
                <a16:creationId xmlns:a16="http://schemas.microsoft.com/office/drawing/2014/main" id="{86BC4A7C-7FD5-490A-9392-FE11A5E791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42" name="Rectangle 13"/>
          <p:cNvSpPr>
            <a:spLocks noChangeArrowheads="1"/>
          </p:cNvSpPr>
          <p:nvPr/>
        </p:nvSpPr>
        <p:spPr bwMode="auto">
          <a:xfrm>
            <a:off x="1967696" y="1366292"/>
            <a:ext cx="778976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a:t>
            </a:r>
            <a:r>
              <a:rPr lang="en-GB" sz="2200" dirty="0"/>
              <a:t>Draw lines to match each word to its </a:t>
            </a:r>
            <a:r>
              <a:rPr lang="en-GB" sz="2200" b="1" dirty="0"/>
              <a:t>antonym</a:t>
            </a:r>
            <a:r>
              <a:rPr lang="en-GB" sz="2200" dirty="0"/>
              <a:t>.</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grpSp>
        <p:nvGrpSpPr>
          <p:cNvPr id="43" name="Group 42"/>
          <p:cNvGrpSpPr/>
          <p:nvPr/>
        </p:nvGrpSpPr>
        <p:grpSpPr>
          <a:xfrm>
            <a:off x="1955583" y="2187244"/>
            <a:ext cx="8378032" cy="3787559"/>
            <a:chOff x="7090404" y="2500618"/>
            <a:chExt cx="6497036" cy="3787559"/>
          </a:xfrm>
        </p:grpSpPr>
        <p:grpSp>
          <p:nvGrpSpPr>
            <p:cNvPr id="44" name="Group 43"/>
            <p:cNvGrpSpPr/>
            <p:nvPr/>
          </p:nvGrpSpPr>
          <p:grpSpPr>
            <a:xfrm>
              <a:off x="7090404" y="2500618"/>
              <a:ext cx="6310082" cy="3070168"/>
              <a:chOff x="-180786" y="-179801"/>
              <a:chExt cx="3128739" cy="1670935"/>
            </a:xfrm>
          </p:grpSpPr>
          <p:sp>
            <p:nvSpPr>
              <p:cNvPr id="46" name="Rectangle 45"/>
              <p:cNvSpPr/>
              <p:nvPr/>
            </p:nvSpPr>
            <p:spPr>
              <a:xfrm>
                <a:off x="-180786" y="-179801"/>
                <a:ext cx="134635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kind</a:t>
                </a:r>
              </a:p>
            </p:txBody>
          </p:sp>
          <p:sp>
            <p:nvSpPr>
              <p:cNvPr id="47" name="Rectangle 46"/>
              <p:cNvSpPr/>
              <p:nvPr/>
            </p:nvSpPr>
            <p:spPr>
              <a:xfrm>
                <a:off x="-176128" y="259587"/>
                <a:ext cx="134321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fearful</a:t>
                </a:r>
              </a:p>
            </p:txBody>
          </p:sp>
          <p:sp>
            <p:nvSpPr>
              <p:cNvPr id="48" name="Rectangle 47"/>
              <p:cNvSpPr/>
              <p:nvPr/>
            </p:nvSpPr>
            <p:spPr>
              <a:xfrm>
                <a:off x="-176129" y="704167"/>
                <a:ext cx="134321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calm</a:t>
                </a:r>
              </a:p>
            </p:txBody>
          </p:sp>
          <p:sp>
            <p:nvSpPr>
              <p:cNvPr id="49" name="Rectangle 48"/>
              <p:cNvSpPr/>
              <p:nvPr/>
            </p:nvSpPr>
            <p:spPr>
              <a:xfrm>
                <a:off x="1795809" y="-179801"/>
                <a:ext cx="1145849"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brave</a:t>
                </a:r>
              </a:p>
            </p:txBody>
          </p:sp>
          <p:sp>
            <p:nvSpPr>
              <p:cNvPr id="50" name="Rectangle 49"/>
              <p:cNvSpPr/>
              <p:nvPr/>
            </p:nvSpPr>
            <p:spPr>
              <a:xfrm>
                <a:off x="1793423" y="258015"/>
                <a:ext cx="115453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cruel</a:t>
                </a:r>
              </a:p>
            </p:txBody>
          </p:sp>
          <p:sp>
            <p:nvSpPr>
              <p:cNvPr id="51" name="Rectangle 50"/>
              <p:cNvSpPr/>
              <p:nvPr/>
            </p:nvSpPr>
            <p:spPr>
              <a:xfrm>
                <a:off x="1792559" y="704167"/>
                <a:ext cx="115453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elegant</a:t>
                </a:r>
                <a:endParaRPr lang="en-GB" sz="2200" b="1" dirty="0"/>
              </a:p>
            </p:txBody>
          </p:sp>
          <p:sp>
            <p:nvSpPr>
              <p:cNvPr id="52" name="Rectangle 51"/>
              <p:cNvSpPr/>
              <p:nvPr/>
            </p:nvSpPr>
            <p:spPr>
              <a:xfrm>
                <a:off x="-176128" y="1167093"/>
                <a:ext cx="1343211"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clumsy</a:t>
                </a:r>
              </a:p>
            </p:txBody>
          </p:sp>
          <p:sp>
            <p:nvSpPr>
              <p:cNvPr id="53" name="Rectangle 52"/>
              <p:cNvSpPr/>
              <p:nvPr/>
            </p:nvSpPr>
            <p:spPr>
              <a:xfrm>
                <a:off x="1792559" y="1167093"/>
                <a:ext cx="1154531"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nervous</a:t>
                </a:r>
              </a:p>
            </p:txBody>
          </p:sp>
        </p:grpSp>
        <p:sp>
          <p:nvSpPr>
            <p:cNvPr id="45" name="Rectangle 44"/>
            <p:cNvSpPr/>
            <p:nvPr/>
          </p:nvSpPr>
          <p:spPr>
            <a:xfrm>
              <a:off x="12502707" y="551873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Tree>
    <p:extLst>
      <p:ext uri="{BB962C8B-B14F-4D97-AF65-F5344CB8AC3E}">
        <p14:creationId xmlns:p14="http://schemas.microsoft.com/office/powerpoint/2010/main" val="17172664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923330"/>
          </a:xfrm>
          <a:prstGeom prst="rect">
            <a:avLst/>
          </a:prstGeom>
          <a:noFill/>
        </p:spPr>
        <p:txBody>
          <a:bodyPr wrap="none" rtlCol="0">
            <a:spAutoFit/>
          </a:bodyPr>
          <a:lstStyle/>
          <a:p>
            <a:r>
              <a:rPr lang="en-GB" sz="2700" b="1" dirty="0"/>
              <a:t>Week 5 – answers</a:t>
            </a:r>
          </a:p>
          <a:p>
            <a:endParaRPr lang="en-GB" sz="2700" b="1" dirty="0"/>
          </a:p>
        </p:txBody>
      </p:sp>
      <p:sp>
        <p:nvSpPr>
          <p:cNvPr id="8" name="Rectangle 13"/>
          <p:cNvSpPr>
            <a:spLocks noChangeArrowheads="1"/>
          </p:cNvSpPr>
          <p:nvPr/>
        </p:nvSpPr>
        <p:spPr bwMode="auto">
          <a:xfrm>
            <a:off x="1967696" y="1366292"/>
            <a:ext cx="7789762"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a:t>
            </a:r>
            <a:r>
              <a:rPr lang="en-GB" sz="2200" dirty="0"/>
              <a:t>Draw lines to match each word to its </a:t>
            </a:r>
            <a:r>
              <a:rPr lang="en-GB" sz="2200" b="1" dirty="0"/>
              <a:t>antonym</a:t>
            </a:r>
            <a:r>
              <a:rPr lang="en-GB" sz="2200" dirty="0"/>
              <a:t>.</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grpSp>
        <p:nvGrpSpPr>
          <p:cNvPr id="27" name="Group 26"/>
          <p:cNvGrpSpPr/>
          <p:nvPr/>
        </p:nvGrpSpPr>
        <p:grpSpPr>
          <a:xfrm>
            <a:off x="1955583" y="2187244"/>
            <a:ext cx="8378032" cy="3787559"/>
            <a:chOff x="7090404" y="2500618"/>
            <a:chExt cx="6497036" cy="3787559"/>
          </a:xfrm>
        </p:grpSpPr>
        <p:grpSp>
          <p:nvGrpSpPr>
            <p:cNvPr id="16" name="Group 15"/>
            <p:cNvGrpSpPr/>
            <p:nvPr/>
          </p:nvGrpSpPr>
          <p:grpSpPr>
            <a:xfrm>
              <a:off x="7090404" y="2500618"/>
              <a:ext cx="6310082" cy="3070168"/>
              <a:chOff x="-180786" y="-179801"/>
              <a:chExt cx="3128739" cy="1670935"/>
            </a:xfrm>
          </p:grpSpPr>
          <p:sp>
            <p:nvSpPr>
              <p:cNvPr id="17" name="Rectangle 16"/>
              <p:cNvSpPr/>
              <p:nvPr/>
            </p:nvSpPr>
            <p:spPr>
              <a:xfrm>
                <a:off x="-180786" y="-179801"/>
                <a:ext cx="134635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kind</a:t>
                </a:r>
              </a:p>
            </p:txBody>
          </p:sp>
          <p:sp>
            <p:nvSpPr>
              <p:cNvPr id="18" name="Rectangle 17"/>
              <p:cNvSpPr/>
              <p:nvPr/>
            </p:nvSpPr>
            <p:spPr>
              <a:xfrm>
                <a:off x="-176128" y="259587"/>
                <a:ext cx="134321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fearful</a:t>
                </a:r>
              </a:p>
            </p:txBody>
          </p:sp>
          <p:sp>
            <p:nvSpPr>
              <p:cNvPr id="19" name="Rectangle 18"/>
              <p:cNvSpPr/>
              <p:nvPr/>
            </p:nvSpPr>
            <p:spPr>
              <a:xfrm>
                <a:off x="-176129" y="704167"/>
                <a:ext cx="1343212"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calm</a:t>
                </a:r>
              </a:p>
            </p:txBody>
          </p:sp>
          <p:sp>
            <p:nvSpPr>
              <p:cNvPr id="29" name="Rectangle 28"/>
              <p:cNvSpPr/>
              <p:nvPr/>
            </p:nvSpPr>
            <p:spPr>
              <a:xfrm>
                <a:off x="1795809" y="-179801"/>
                <a:ext cx="1145849"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brave</a:t>
                </a:r>
              </a:p>
            </p:txBody>
          </p:sp>
          <p:sp>
            <p:nvSpPr>
              <p:cNvPr id="30" name="Rectangle 29"/>
              <p:cNvSpPr/>
              <p:nvPr/>
            </p:nvSpPr>
            <p:spPr>
              <a:xfrm>
                <a:off x="1793423" y="258015"/>
                <a:ext cx="115453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cruel</a:t>
                </a:r>
              </a:p>
            </p:txBody>
          </p:sp>
          <p:sp>
            <p:nvSpPr>
              <p:cNvPr id="31" name="Rectangle 30"/>
              <p:cNvSpPr/>
              <p:nvPr/>
            </p:nvSpPr>
            <p:spPr>
              <a:xfrm>
                <a:off x="1792559" y="704167"/>
                <a:ext cx="1154530"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elegant</a:t>
                </a:r>
                <a:endParaRPr lang="en-GB" sz="2200" b="1" dirty="0"/>
              </a:p>
            </p:txBody>
          </p:sp>
          <p:sp>
            <p:nvSpPr>
              <p:cNvPr id="35" name="Rectangle 34"/>
              <p:cNvSpPr/>
              <p:nvPr/>
            </p:nvSpPr>
            <p:spPr>
              <a:xfrm>
                <a:off x="-176128" y="1167093"/>
                <a:ext cx="1343211"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clumsy</a:t>
                </a:r>
              </a:p>
            </p:txBody>
          </p:sp>
          <p:sp>
            <p:nvSpPr>
              <p:cNvPr id="36" name="Rectangle 35"/>
              <p:cNvSpPr/>
              <p:nvPr/>
            </p:nvSpPr>
            <p:spPr>
              <a:xfrm>
                <a:off x="1792559" y="1167093"/>
                <a:ext cx="1154531" cy="324041"/>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dirty="0"/>
                  <a:t>nervous</a:t>
                </a:r>
              </a:p>
            </p:txBody>
          </p:sp>
        </p:grpSp>
        <p:sp>
          <p:nvSpPr>
            <p:cNvPr id="24" name="Rectangle 23"/>
            <p:cNvSpPr/>
            <p:nvPr/>
          </p:nvSpPr>
          <p:spPr>
            <a:xfrm>
              <a:off x="12502707" y="551873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7" name="Rectangle 13"/>
          <p:cNvSpPr>
            <a:spLocks noChangeArrowheads="1"/>
          </p:cNvSpPr>
          <p:nvPr/>
        </p:nvSpPr>
        <p:spPr bwMode="auto">
          <a:xfrm>
            <a:off x="1524000" y="6067169"/>
            <a:ext cx="9804400"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kind/friendly, fearful/nervous, calm/relaxed, clumsy/awkward, brave/fearless, cruel/mean, elegant/graceful, nervous/worried.</a:t>
            </a:r>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2" name="Picture 21">
            <a:extLst>
              <a:ext uri="{FF2B5EF4-FFF2-40B4-BE49-F238E27FC236}">
                <a16:creationId xmlns:a16="http://schemas.microsoft.com/office/drawing/2014/main" id="{758AE3AF-9B55-114B-BFA0-2CF817E3626F}"/>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0" name="Picture 19">
            <a:extLst>
              <a:ext uri="{FF2B5EF4-FFF2-40B4-BE49-F238E27FC236}">
                <a16:creationId xmlns:a16="http://schemas.microsoft.com/office/drawing/2014/main" id="{86BC4A7C-7FD5-490A-9392-FE11A5E791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cxnSp>
        <p:nvCxnSpPr>
          <p:cNvPr id="3" name="Straight Connector 2"/>
          <p:cNvCxnSpPr>
            <a:stCxn id="18" idx="3"/>
            <a:endCxn id="29" idx="1"/>
          </p:cNvCxnSpPr>
          <p:nvPr/>
        </p:nvCxnSpPr>
        <p:spPr>
          <a:xfrm flipV="1">
            <a:off x="5461006" y="2484940"/>
            <a:ext cx="1635133" cy="807329"/>
          </a:xfrm>
          <a:prstGeom prst="line">
            <a:avLst/>
          </a:prstGeom>
        </p:spPr>
        <p:style>
          <a:lnRef idx="1">
            <a:schemeClr val="dk1"/>
          </a:lnRef>
          <a:fillRef idx="0">
            <a:schemeClr val="dk1"/>
          </a:fillRef>
          <a:effectRef idx="0">
            <a:schemeClr val="dk1"/>
          </a:effectRef>
          <a:fontRef idx="minor">
            <a:schemeClr val="tx1"/>
          </a:fontRef>
        </p:style>
      </p:cxnSp>
      <p:cxnSp>
        <p:nvCxnSpPr>
          <p:cNvPr id="21" name="Straight Connector 20"/>
          <p:cNvCxnSpPr>
            <a:stCxn id="17" idx="3"/>
            <a:endCxn id="30" idx="1"/>
          </p:cNvCxnSpPr>
          <p:nvPr/>
        </p:nvCxnSpPr>
        <p:spPr>
          <a:xfrm>
            <a:off x="5457053" y="2484940"/>
            <a:ext cx="1632881" cy="804441"/>
          </a:xfrm>
          <a:prstGeom prst="line">
            <a:avLst/>
          </a:prstGeom>
        </p:spPr>
        <p:style>
          <a:lnRef idx="1">
            <a:schemeClr val="dk1"/>
          </a:lnRef>
          <a:fillRef idx="0">
            <a:schemeClr val="dk1"/>
          </a:fillRef>
          <a:effectRef idx="0">
            <a:schemeClr val="dk1"/>
          </a:effectRef>
          <a:fontRef idx="minor">
            <a:schemeClr val="tx1"/>
          </a:fontRef>
        </p:style>
      </p:cxnSp>
      <p:cxnSp>
        <p:nvCxnSpPr>
          <p:cNvPr id="23" name="Straight Connector 22"/>
          <p:cNvCxnSpPr>
            <a:stCxn id="35" idx="3"/>
          </p:cNvCxnSpPr>
          <p:nvPr/>
        </p:nvCxnSpPr>
        <p:spPr>
          <a:xfrm flipV="1">
            <a:off x="5461003" y="4078289"/>
            <a:ext cx="1635136" cy="881428"/>
          </a:xfrm>
          <a:prstGeom prst="line">
            <a:avLst/>
          </a:prstGeom>
        </p:spPr>
        <p:style>
          <a:lnRef idx="1">
            <a:schemeClr val="dk1"/>
          </a:lnRef>
          <a:fillRef idx="0">
            <a:schemeClr val="dk1"/>
          </a:fillRef>
          <a:effectRef idx="0">
            <a:schemeClr val="dk1"/>
          </a:effectRef>
          <a:fontRef idx="minor">
            <a:schemeClr val="tx1"/>
          </a:fontRef>
        </p:style>
      </p:cxnSp>
      <p:cxnSp>
        <p:nvCxnSpPr>
          <p:cNvPr id="25" name="Straight Connector 24"/>
          <p:cNvCxnSpPr>
            <a:endCxn id="36" idx="1"/>
          </p:cNvCxnSpPr>
          <p:nvPr/>
        </p:nvCxnSpPr>
        <p:spPr>
          <a:xfrm>
            <a:off x="5457053" y="4093821"/>
            <a:ext cx="1630634" cy="865896"/>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084173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5 – questions</a:t>
            </a:r>
          </a:p>
        </p:txBody>
      </p:sp>
      <p:sp>
        <p:nvSpPr>
          <p:cNvPr id="8" name="Rectangle 13"/>
          <p:cNvSpPr>
            <a:spLocks noChangeArrowheads="1"/>
          </p:cNvSpPr>
          <p:nvPr/>
        </p:nvSpPr>
        <p:spPr bwMode="auto">
          <a:xfrm>
            <a:off x="2164943" y="1792968"/>
            <a:ext cx="6933641"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Which sentence uses </a:t>
            </a:r>
            <a:r>
              <a:rPr lang="en-GB" altLang="en-US" sz="2200" b="1" dirty="0">
                <a:ea typeface="Times New Roman" panose="02020603050405020304" pitchFamily="18" charset="0"/>
                <a:cs typeface="Calibri" panose="020F0502020204030204" pitchFamily="34" charset="0"/>
              </a:rPr>
              <a:t>hyphens </a:t>
            </a:r>
            <a:r>
              <a:rPr lang="en-GB" altLang="en-US" sz="2200" dirty="0">
                <a:ea typeface="Times New Roman" panose="02020603050405020304" pitchFamily="18" charset="0"/>
                <a:cs typeface="Calibri" panose="020F0502020204030204" pitchFamily="34" charset="0"/>
              </a:rPr>
              <a:t>correctly?</a:t>
            </a:r>
            <a:endParaRPr lang="en-GB" altLang="en-US" sz="2200" dirty="0"/>
          </a:p>
          <a:p>
            <a:pPr eaLnBrk="0" fontAlgn="base" hangingPunct="0">
              <a:spcBef>
                <a:spcPct val="0"/>
              </a:spcBef>
              <a:spcAft>
                <a:spcPct val="0"/>
              </a:spcAft>
            </a:pPr>
            <a:endParaRPr lang="en-GB" altLang="en-US" sz="2200" dirty="0"/>
          </a:p>
        </p:txBody>
      </p:sp>
      <p:sp>
        <p:nvSpPr>
          <p:cNvPr id="23" name="Rectangle 13"/>
          <p:cNvSpPr>
            <a:spLocks noChangeArrowheads="1"/>
          </p:cNvSpPr>
          <p:nvPr/>
        </p:nvSpPr>
        <p:spPr bwMode="auto">
          <a:xfrm>
            <a:off x="1662568" y="6327588"/>
            <a:ext cx="87849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your own sentence that includes at least one hyphen.</a:t>
            </a:r>
            <a:endParaRPr lang="en-GB" altLang="en-US" sz="2200" i="1" dirty="0"/>
          </a:p>
        </p:txBody>
      </p:sp>
      <p:grpSp>
        <p:nvGrpSpPr>
          <p:cNvPr id="11" name="Group 10">
            <a:extLst>
              <a:ext uri="{FF2B5EF4-FFF2-40B4-BE49-F238E27FC236}">
                <a16:creationId xmlns:a16="http://schemas.microsoft.com/office/drawing/2014/main" id="{9507E67A-504A-4833-B683-42B718D54967}"/>
              </a:ext>
            </a:extLst>
          </p:cNvPr>
          <p:cNvGrpSpPr/>
          <p:nvPr/>
        </p:nvGrpSpPr>
        <p:grpSpPr>
          <a:xfrm>
            <a:off x="8157715" y="2133846"/>
            <a:ext cx="1143262" cy="3754663"/>
            <a:chOff x="7110309" y="2132856"/>
            <a:chExt cx="1143262" cy="3754663"/>
          </a:xfrm>
        </p:grpSpPr>
        <p:grpSp>
          <p:nvGrpSpPr>
            <p:cNvPr id="12" name="Group 11">
              <a:extLst>
                <a:ext uri="{FF2B5EF4-FFF2-40B4-BE49-F238E27FC236}">
                  <a16:creationId xmlns:a16="http://schemas.microsoft.com/office/drawing/2014/main" id="{A5BD3BEB-ECC1-4657-AE72-56266EF150C0}"/>
                </a:ext>
              </a:extLst>
            </p:cNvPr>
            <p:cNvGrpSpPr/>
            <p:nvPr/>
          </p:nvGrpSpPr>
          <p:grpSpPr>
            <a:xfrm>
              <a:off x="7110309" y="2132856"/>
              <a:ext cx="1143262" cy="2966718"/>
              <a:chOff x="7110309" y="2132856"/>
              <a:chExt cx="1143262" cy="2966718"/>
            </a:xfrm>
          </p:grpSpPr>
          <p:grpSp>
            <p:nvGrpSpPr>
              <p:cNvPr id="14" name="Group 13">
                <a:extLst>
                  <a:ext uri="{FF2B5EF4-FFF2-40B4-BE49-F238E27FC236}">
                    <a16:creationId xmlns:a16="http://schemas.microsoft.com/office/drawing/2014/main" id="{6F755B58-C2C4-488A-AA6A-D758AD731A2C}"/>
                  </a:ext>
                </a:extLst>
              </p:cNvPr>
              <p:cNvGrpSpPr/>
              <p:nvPr/>
            </p:nvGrpSpPr>
            <p:grpSpPr>
              <a:xfrm>
                <a:off x="7455015" y="2703983"/>
                <a:ext cx="430307" cy="2395591"/>
                <a:chOff x="0" y="-69120"/>
                <a:chExt cx="213360" cy="1303797"/>
              </a:xfrm>
            </p:grpSpPr>
            <p:sp>
              <p:nvSpPr>
                <p:cNvPr id="16" name="Rectangle 15">
                  <a:extLst>
                    <a:ext uri="{FF2B5EF4-FFF2-40B4-BE49-F238E27FC236}">
                      <a16:creationId xmlns:a16="http://schemas.microsoft.com/office/drawing/2014/main" id="{FA10093C-9177-4AAF-8400-6B3057B5CAED}"/>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 1</a:t>
                  </a:r>
                </a:p>
              </p:txBody>
            </p:sp>
            <p:sp>
              <p:nvSpPr>
                <p:cNvPr id="17" name="Rectangle 16">
                  <a:extLst>
                    <a:ext uri="{FF2B5EF4-FFF2-40B4-BE49-F238E27FC236}">
                      <a16:creationId xmlns:a16="http://schemas.microsoft.com/office/drawing/2014/main" id="{DED8E0E0-00F0-45DA-97F7-816FDF53407E}"/>
                    </a:ext>
                  </a:extLst>
                </p:cNvPr>
                <p:cNvSpPr/>
                <p:nvPr/>
              </p:nvSpPr>
              <p:spPr>
                <a:xfrm>
                  <a:off x="0" y="28934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2</a:t>
                  </a:r>
                </a:p>
              </p:txBody>
            </p:sp>
            <p:sp>
              <p:nvSpPr>
                <p:cNvPr id="18" name="Rectangle 17">
                  <a:extLst>
                    <a:ext uri="{FF2B5EF4-FFF2-40B4-BE49-F238E27FC236}">
                      <a16:creationId xmlns:a16="http://schemas.microsoft.com/office/drawing/2014/main" id="{CA42D9A3-EF2E-45E0-9F67-77E110B94AA9}"/>
                    </a:ext>
                  </a:extLst>
                </p:cNvPr>
                <p:cNvSpPr/>
                <p:nvPr/>
              </p:nvSpPr>
              <p:spPr>
                <a:xfrm>
                  <a:off x="0" y="65860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3</a:t>
                  </a:r>
                </a:p>
              </p:txBody>
            </p:sp>
            <p:sp>
              <p:nvSpPr>
                <p:cNvPr id="19" name="Rectangle 18">
                  <a:extLst>
                    <a:ext uri="{FF2B5EF4-FFF2-40B4-BE49-F238E27FC236}">
                      <a16:creationId xmlns:a16="http://schemas.microsoft.com/office/drawing/2014/main" id="{FE567BE2-282F-4AD2-9071-C667EEE8203D}"/>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4</a:t>
                  </a:r>
                </a:p>
              </p:txBody>
            </p:sp>
          </p:grpSp>
          <p:sp>
            <p:nvSpPr>
              <p:cNvPr id="15" name="Rectangle 14">
                <a:extLst>
                  <a:ext uri="{FF2B5EF4-FFF2-40B4-BE49-F238E27FC236}">
                    <a16:creationId xmlns:a16="http://schemas.microsoft.com/office/drawing/2014/main" id="{C6ED37A3-7934-4BD2-A072-262EFE6E94BF}"/>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13" name="Rectangle 12">
              <a:extLst>
                <a:ext uri="{FF2B5EF4-FFF2-40B4-BE49-F238E27FC236}">
                  <a16:creationId xmlns:a16="http://schemas.microsoft.com/office/drawing/2014/main" id="{4D1F9CA5-91D5-407D-9818-548C8DE9A79F}"/>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0" name="Rectangle 14">
            <a:extLst>
              <a:ext uri="{FF2B5EF4-FFF2-40B4-BE49-F238E27FC236}">
                <a16:creationId xmlns:a16="http://schemas.microsoft.com/office/drawing/2014/main" id="{8AD8D93E-84D9-40D2-B347-CBFA5737147B}"/>
              </a:ext>
            </a:extLst>
          </p:cNvPr>
          <p:cNvSpPr>
            <a:spLocks noChangeArrowheads="1"/>
          </p:cNvSpPr>
          <p:nvPr/>
        </p:nvSpPr>
        <p:spPr bwMode="auto">
          <a:xfrm>
            <a:off x="2164943" y="2818247"/>
            <a:ext cx="5668214"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sixteen-year-old runner won the race.</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sixteen year-old runner won the race.</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sixteen-year-old-runner won the race.</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sixteen-year old runner won the race.</a:t>
            </a:r>
          </a:p>
        </p:txBody>
      </p:sp>
      <p:pic>
        <p:nvPicPr>
          <p:cNvPr id="21" name="Picture 20">
            <a:extLst>
              <a:ext uri="{FF2B5EF4-FFF2-40B4-BE49-F238E27FC236}">
                <a16:creationId xmlns:a16="http://schemas.microsoft.com/office/drawing/2014/main" id="{FBF37DD9-14AF-2D4E-89C2-DB4DDE98ADDB}"/>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2" name="Picture 21">
            <a:extLst>
              <a:ext uri="{FF2B5EF4-FFF2-40B4-BE49-F238E27FC236}">
                <a16:creationId xmlns:a16="http://schemas.microsoft.com/office/drawing/2014/main" id="{B8CE9D6B-8A8B-4F2A-91E4-4E42AFE2E9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0712945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5 – answers</a:t>
            </a:r>
          </a:p>
        </p:txBody>
      </p:sp>
      <p:sp>
        <p:nvSpPr>
          <p:cNvPr id="23" name="Rectangle 13"/>
          <p:cNvSpPr>
            <a:spLocks noChangeArrowheads="1"/>
          </p:cNvSpPr>
          <p:nvPr/>
        </p:nvSpPr>
        <p:spPr bwMode="auto">
          <a:xfrm>
            <a:off x="1662568" y="6327588"/>
            <a:ext cx="87849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The tree had multi-coloured leaves in autumn.</a:t>
            </a:r>
            <a:endParaRPr lang="en-GB" altLang="en-US" sz="2200" i="1" dirty="0"/>
          </a:p>
        </p:txBody>
      </p:sp>
      <p:grpSp>
        <p:nvGrpSpPr>
          <p:cNvPr id="11" name="Group 10">
            <a:extLst>
              <a:ext uri="{FF2B5EF4-FFF2-40B4-BE49-F238E27FC236}">
                <a16:creationId xmlns:a16="http://schemas.microsoft.com/office/drawing/2014/main" id="{9507E67A-504A-4833-B683-42B718D54967}"/>
              </a:ext>
            </a:extLst>
          </p:cNvPr>
          <p:cNvGrpSpPr/>
          <p:nvPr/>
        </p:nvGrpSpPr>
        <p:grpSpPr>
          <a:xfrm>
            <a:off x="8157715" y="2133846"/>
            <a:ext cx="1143262" cy="3754663"/>
            <a:chOff x="7110309" y="2132856"/>
            <a:chExt cx="1143262" cy="3754663"/>
          </a:xfrm>
        </p:grpSpPr>
        <p:grpSp>
          <p:nvGrpSpPr>
            <p:cNvPr id="12" name="Group 11">
              <a:extLst>
                <a:ext uri="{FF2B5EF4-FFF2-40B4-BE49-F238E27FC236}">
                  <a16:creationId xmlns:a16="http://schemas.microsoft.com/office/drawing/2014/main" id="{A5BD3BEB-ECC1-4657-AE72-56266EF150C0}"/>
                </a:ext>
              </a:extLst>
            </p:cNvPr>
            <p:cNvGrpSpPr/>
            <p:nvPr/>
          </p:nvGrpSpPr>
          <p:grpSpPr>
            <a:xfrm>
              <a:off x="7110309" y="2132856"/>
              <a:ext cx="1143262" cy="2966718"/>
              <a:chOff x="7110309" y="2132856"/>
              <a:chExt cx="1143262" cy="2966718"/>
            </a:xfrm>
          </p:grpSpPr>
          <p:grpSp>
            <p:nvGrpSpPr>
              <p:cNvPr id="14" name="Group 13">
                <a:extLst>
                  <a:ext uri="{FF2B5EF4-FFF2-40B4-BE49-F238E27FC236}">
                    <a16:creationId xmlns:a16="http://schemas.microsoft.com/office/drawing/2014/main" id="{6F755B58-C2C4-488A-AA6A-D758AD731A2C}"/>
                  </a:ext>
                </a:extLst>
              </p:cNvPr>
              <p:cNvGrpSpPr/>
              <p:nvPr/>
            </p:nvGrpSpPr>
            <p:grpSpPr>
              <a:xfrm>
                <a:off x="7455015" y="2703983"/>
                <a:ext cx="430307" cy="2395591"/>
                <a:chOff x="0" y="-69120"/>
                <a:chExt cx="213360" cy="1303797"/>
              </a:xfrm>
            </p:grpSpPr>
            <p:sp>
              <p:nvSpPr>
                <p:cNvPr id="16" name="Rectangle 15">
                  <a:extLst>
                    <a:ext uri="{FF2B5EF4-FFF2-40B4-BE49-F238E27FC236}">
                      <a16:creationId xmlns:a16="http://schemas.microsoft.com/office/drawing/2014/main" id="{FA10093C-9177-4AAF-8400-6B3057B5CAED}"/>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 </a:t>
                  </a:r>
                  <a:r>
                    <a:rPr lang="en-GB" sz="2200" b="1" dirty="0">
                      <a:sym typeface="Wingdings" panose="05000000000000000000" pitchFamily="2" charset="2"/>
                    </a:rPr>
                    <a:t></a:t>
                  </a:r>
                </a:p>
                <a:p>
                  <a:pPr algn="ctr"/>
                  <a:endParaRPr lang="en-GB" sz="2200" b="1" dirty="0"/>
                </a:p>
              </p:txBody>
            </p:sp>
            <p:sp>
              <p:nvSpPr>
                <p:cNvPr id="17" name="Rectangle 16">
                  <a:extLst>
                    <a:ext uri="{FF2B5EF4-FFF2-40B4-BE49-F238E27FC236}">
                      <a16:creationId xmlns:a16="http://schemas.microsoft.com/office/drawing/2014/main" id="{DED8E0E0-00F0-45DA-97F7-816FDF53407E}"/>
                    </a:ext>
                  </a:extLst>
                </p:cNvPr>
                <p:cNvSpPr/>
                <p:nvPr/>
              </p:nvSpPr>
              <p:spPr>
                <a:xfrm>
                  <a:off x="0"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8" name="Rectangle 17">
                  <a:extLst>
                    <a:ext uri="{FF2B5EF4-FFF2-40B4-BE49-F238E27FC236}">
                      <a16:creationId xmlns:a16="http://schemas.microsoft.com/office/drawing/2014/main" id="{CA42D9A3-EF2E-45E0-9F67-77E110B94AA9}"/>
                    </a:ext>
                  </a:extLst>
                </p:cNvPr>
                <p:cNvSpPr/>
                <p:nvPr/>
              </p:nvSpPr>
              <p:spPr>
                <a:xfrm>
                  <a:off x="0" y="655304"/>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9" name="Rectangle 18">
                  <a:extLst>
                    <a:ext uri="{FF2B5EF4-FFF2-40B4-BE49-F238E27FC236}">
                      <a16:creationId xmlns:a16="http://schemas.microsoft.com/office/drawing/2014/main" id="{FE567BE2-282F-4AD2-9071-C667EEE8203D}"/>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grpSp>
          <p:sp>
            <p:nvSpPr>
              <p:cNvPr id="15" name="Rectangle 14">
                <a:extLst>
                  <a:ext uri="{FF2B5EF4-FFF2-40B4-BE49-F238E27FC236}">
                    <a16:creationId xmlns:a16="http://schemas.microsoft.com/office/drawing/2014/main" id="{C6ED37A3-7934-4BD2-A072-262EFE6E94BF}"/>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13" name="Rectangle 12">
              <a:extLst>
                <a:ext uri="{FF2B5EF4-FFF2-40B4-BE49-F238E27FC236}">
                  <a16:creationId xmlns:a16="http://schemas.microsoft.com/office/drawing/2014/main" id="{4D1F9CA5-91D5-407D-9818-548C8DE9A79F}"/>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0" name="Rectangle 14">
            <a:extLst>
              <a:ext uri="{FF2B5EF4-FFF2-40B4-BE49-F238E27FC236}">
                <a16:creationId xmlns:a16="http://schemas.microsoft.com/office/drawing/2014/main" id="{8AD8D93E-84D9-40D2-B347-CBFA5737147B}"/>
              </a:ext>
            </a:extLst>
          </p:cNvPr>
          <p:cNvSpPr>
            <a:spLocks noChangeArrowheads="1"/>
          </p:cNvSpPr>
          <p:nvPr/>
        </p:nvSpPr>
        <p:spPr bwMode="auto">
          <a:xfrm>
            <a:off x="2164943" y="2818247"/>
            <a:ext cx="5668214"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sixteen-year-old runner won the race.</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sixteen year-old runner won the race.</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sixteen-year-old-runner won the race.</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sixteen-year old runner won the race.</a:t>
            </a:r>
          </a:p>
        </p:txBody>
      </p:sp>
      <p:pic>
        <p:nvPicPr>
          <p:cNvPr id="21" name="Picture 20">
            <a:extLst>
              <a:ext uri="{FF2B5EF4-FFF2-40B4-BE49-F238E27FC236}">
                <a16:creationId xmlns:a16="http://schemas.microsoft.com/office/drawing/2014/main" id="{FBF37DD9-14AF-2D4E-89C2-DB4DDE98ADDB}"/>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2" name="Picture 21">
            <a:extLst>
              <a:ext uri="{FF2B5EF4-FFF2-40B4-BE49-F238E27FC236}">
                <a16:creationId xmlns:a16="http://schemas.microsoft.com/office/drawing/2014/main" id="{B8CE9D6B-8A8B-4F2A-91E4-4E42AFE2E9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24" name="Rectangle 13"/>
          <p:cNvSpPr>
            <a:spLocks noChangeArrowheads="1"/>
          </p:cNvSpPr>
          <p:nvPr/>
        </p:nvSpPr>
        <p:spPr bwMode="auto">
          <a:xfrm>
            <a:off x="2164943" y="1792968"/>
            <a:ext cx="6933641"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Which sentence uses </a:t>
            </a:r>
            <a:r>
              <a:rPr lang="en-GB" altLang="en-US" sz="2200" b="1" dirty="0">
                <a:ea typeface="Times New Roman" panose="02020603050405020304" pitchFamily="18" charset="0"/>
                <a:cs typeface="Calibri" panose="020F0502020204030204" pitchFamily="34" charset="0"/>
              </a:rPr>
              <a:t>hyphens </a:t>
            </a:r>
            <a:r>
              <a:rPr lang="en-GB" altLang="en-US" sz="2200" dirty="0">
                <a:ea typeface="Times New Roman" panose="02020603050405020304" pitchFamily="18" charset="0"/>
                <a:cs typeface="Calibri" panose="020F0502020204030204" pitchFamily="34" charset="0"/>
              </a:rPr>
              <a:t>correctly?</a:t>
            </a:r>
            <a:endParaRPr lang="en-GB" altLang="en-US" sz="2200" dirty="0"/>
          </a:p>
          <a:p>
            <a:pPr eaLnBrk="0" fontAlgn="base" hangingPunct="0">
              <a:spcBef>
                <a:spcPct val="0"/>
              </a:spcBef>
              <a:spcAft>
                <a:spcPct val="0"/>
              </a:spcAft>
            </a:pPr>
            <a:endParaRPr lang="en-GB" altLang="en-US" sz="2200" dirty="0"/>
          </a:p>
        </p:txBody>
      </p:sp>
    </p:spTree>
    <p:extLst>
      <p:ext uri="{BB962C8B-B14F-4D97-AF65-F5344CB8AC3E}">
        <p14:creationId xmlns:p14="http://schemas.microsoft.com/office/powerpoint/2010/main" val="24686467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6 – questions</a:t>
            </a:r>
          </a:p>
        </p:txBody>
      </p:sp>
      <p:sp>
        <p:nvSpPr>
          <p:cNvPr id="23" name="Rectangle 13"/>
          <p:cNvSpPr>
            <a:spLocks noChangeArrowheads="1"/>
          </p:cNvSpPr>
          <p:nvPr/>
        </p:nvSpPr>
        <p:spPr bwMode="auto">
          <a:xfrm>
            <a:off x="1662568" y="631071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examples of co-ordinating conjunctions.</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BF48D652-1A89-49EE-9B27-A3FB781D8863}"/>
              </a:ext>
            </a:extLst>
          </p:cNvPr>
          <p:cNvSpPr>
            <a:spLocks noChangeArrowheads="1"/>
          </p:cNvSpPr>
          <p:nvPr/>
        </p:nvSpPr>
        <p:spPr bwMode="auto">
          <a:xfrm>
            <a:off x="1893651" y="1731071"/>
            <a:ext cx="9316307"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Circle the </a:t>
            </a:r>
            <a:r>
              <a:rPr lang="en-GB" altLang="en-US" sz="2200" b="1" dirty="0">
                <a:ea typeface="Times New Roman" panose="02020603050405020304" pitchFamily="18" charset="0"/>
                <a:cs typeface="Calibri" panose="020F0502020204030204" pitchFamily="34" charset="0"/>
              </a:rPr>
              <a:t>conjunction </a:t>
            </a:r>
            <a:r>
              <a:rPr lang="en-GB" altLang="en-US" sz="2200" dirty="0">
                <a:ea typeface="Times New Roman" panose="02020603050405020304" pitchFamily="18" charset="0"/>
                <a:cs typeface="Calibri" panose="020F0502020204030204" pitchFamily="34" charset="0"/>
              </a:rPr>
              <a:t>in each sentence.</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12" name="Rectangle 14">
            <a:extLst>
              <a:ext uri="{FF2B5EF4-FFF2-40B4-BE49-F238E27FC236}">
                <a16:creationId xmlns:a16="http://schemas.microsoft.com/office/drawing/2014/main" id="{1ED590FB-05C1-440A-B63B-9061C5B61501}"/>
              </a:ext>
            </a:extLst>
          </p:cNvPr>
          <p:cNvSpPr>
            <a:spLocks noChangeArrowheads="1"/>
          </p:cNvSpPr>
          <p:nvPr/>
        </p:nvSpPr>
        <p:spPr bwMode="auto">
          <a:xfrm>
            <a:off x="1893651" y="2820106"/>
            <a:ext cx="8994388"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As it was still fairly dark, we turned on the car’s headlights.</a:t>
            </a:r>
          </a:p>
          <a:p>
            <a:pPr marL="457200" lvl="0" indent="-457200" eaLnBrk="0" fontAlgn="base" hangingPunct="0">
              <a:spcBef>
                <a:spcPct val="0"/>
              </a:spcBef>
              <a:spcAft>
                <a:spcPct val="0"/>
              </a:spcAft>
              <a:buAutoNum type="arabicPeriod"/>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left home at eight o’clock so we would have time to walk to school.</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usually cycle to school although sometimes I catch the bus.</a:t>
            </a:r>
          </a:p>
        </p:txBody>
      </p:sp>
      <p:sp>
        <p:nvSpPr>
          <p:cNvPr id="13" name="Rectangle 12">
            <a:extLst>
              <a:ext uri="{FF2B5EF4-FFF2-40B4-BE49-F238E27FC236}">
                <a16:creationId xmlns:a16="http://schemas.microsoft.com/office/drawing/2014/main" id="{E91CFB97-11B1-4DD4-A796-25DD42A0E3F7}"/>
              </a:ext>
            </a:extLst>
          </p:cNvPr>
          <p:cNvSpPr/>
          <p:nvPr/>
        </p:nvSpPr>
        <p:spPr>
          <a:xfrm>
            <a:off x="8616281" y="515719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9248E8E-AA34-7243-BB38-049FFF68B0B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E5F906A-0E4C-41BE-A426-3E5CB347B9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6099393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6 – answers</a:t>
            </a:r>
          </a:p>
        </p:txBody>
      </p:sp>
      <p:sp>
        <p:nvSpPr>
          <p:cNvPr id="23" name="Rectangle 13"/>
          <p:cNvSpPr>
            <a:spLocks noChangeArrowheads="1"/>
          </p:cNvSpPr>
          <p:nvPr/>
        </p:nvSpPr>
        <p:spPr bwMode="auto">
          <a:xfrm>
            <a:off x="1662568" y="6295838"/>
            <a:ext cx="87849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and, so, but, or, for, nor, yet</a:t>
            </a:r>
            <a:endParaRPr lang="en-GB" altLang="en-US" sz="2200" i="1" dirty="0"/>
          </a:p>
        </p:txBody>
      </p:sp>
      <p:sp>
        <p:nvSpPr>
          <p:cNvPr id="12" name="Rectangle 14">
            <a:extLst>
              <a:ext uri="{FF2B5EF4-FFF2-40B4-BE49-F238E27FC236}">
                <a16:creationId xmlns:a16="http://schemas.microsoft.com/office/drawing/2014/main" id="{1ED590FB-05C1-440A-B63B-9061C5B61501}"/>
              </a:ext>
            </a:extLst>
          </p:cNvPr>
          <p:cNvSpPr>
            <a:spLocks noChangeArrowheads="1"/>
          </p:cNvSpPr>
          <p:nvPr/>
        </p:nvSpPr>
        <p:spPr bwMode="auto">
          <a:xfrm>
            <a:off x="1903606" y="2824019"/>
            <a:ext cx="8994388"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As it was still fairly dark, we turned on the car’s headlights.</a:t>
            </a:r>
          </a:p>
          <a:p>
            <a:pPr marL="457200" lvl="0" indent="-457200" eaLnBrk="0" fontAlgn="base" hangingPunct="0">
              <a:spcBef>
                <a:spcPct val="0"/>
              </a:spcBef>
              <a:spcAft>
                <a:spcPct val="0"/>
              </a:spcAft>
              <a:buAutoNum type="arabicPeriod"/>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left home at eight o’clock so we would have time to walk to school.</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usually cycle to school although sometimes I catch the bus.</a:t>
            </a:r>
          </a:p>
        </p:txBody>
      </p:sp>
      <p:sp>
        <p:nvSpPr>
          <p:cNvPr id="13" name="Rectangle 12">
            <a:extLst>
              <a:ext uri="{FF2B5EF4-FFF2-40B4-BE49-F238E27FC236}">
                <a16:creationId xmlns:a16="http://schemas.microsoft.com/office/drawing/2014/main" id="{E91CFB97-11B1-4DD4-A796-25DD42A0E3F7}"/>
              </a:ext>
            </a:extLst>
          </p:cNvPr>
          <p:cNvSpPr/>
          <p:nvPr/>
        </p:nvSpPr>
        <p:spPr>
          <a:xfrm>
            <a:off x="8616281" y="515719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9248E8E-AA34-7243-BB38-049FFF68B0B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E5F906A-0E4C-41BE-A426-3E5CB347B9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10" name="Oval 9"/>
          <p:cNvSpPr/>
          <p:nvPr/>
        </p:nvSpPr>
        <p:spPr>
          <a:xfrm>
            <a:off x="1941968" y="2865515"/>
            <a:ext cx="354956" cy="414667"/>
          </a:xfrm>
          <a:prstGeom prst="ellipse">
            <a:avLst/>
          </a:prstGeom>
          <a:no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5" name="Oval 14"/>
          <p:cNvSpPr/>
          <p:nvPr/>
        </p:nvSpPr>
        <p:spPr>
          <a:xfrm>
            <a:off x="5307468" y="3521937"/>
            <a:ext cx="354956" cy="414667"/>
          </a:xfrm>
          <a:prstGeom prst="ellipse">
            <a:avLst/>
          </a:prstGeom>
          <a:no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8" name="Oval 17"/>
          <p:cNvSpPr/>
          <p:nvPr/>
        </p:nvSpPr>
        <p:spPr>
          <a:xfrm>
            <a:off x="4673600" y="4193681"/>
            <a:ext cx="1065024" cy="414667"/>
          </a:xfrm>
          <a:prstGeom prst="ellipse">
            <a:avLst/>
          </a:prstGeom>
          <a:no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6" name="Rectangle 13">
            <a:extLst>
              <a:ext uri="{FF2B5EF4-FFF2-40B4-BE49-F238E27FC236}">
                <a16:creationId xmlns:a16="http://schemas.microsoft.com/office/drawing/2014/main" id="{BF48D652-1A89-49EE-9B27-A3FB781D8863}"/>
              </a:ext>
            </a:extLst>
          </p:cNvPr>
          <p:cNvSpPr>
            <a:spLocks noChangeArrowheads="1"/>
          </p:cNvSpPr>
          <p:nvPr/>
        </p:nvSpPr>
        <p:spPr bwMode="auto">
          <a:xfrm>
            <a:off x="1893651" y="1731071"/>
            <a:ext cx="9316307"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Circle the </a:t>
            </a:r>
            <a:r>
              <a:rPr lang="en-GB" altLang="en-US" sz="2200" b="1" dirty="0">
                <a:ea typeface="Times New Roman" panose="02020603050405020304" pitchFamily="18" charset="0"/>
                <a:cs typeface="Calibri" panose="020F0502020204030204" pitchFamily="34" charset="0"/>
              </a:rPr>
              <a:t>conjunction </a:t>
            </a:r>
            <a:r>
              <a:rPr lang="en-GB" altLang="en-US" sz="2200" dirty="0">
                <a:ea typeface="Times New Roman" panose="02020603050405020304" pitchFamily="18" charset="0"/>
                <a:cs typeface="Calibri" panose="020F0502020204030204" pitchFamily="34" charset="0"/>
              </a:rPr>
              <a:t>in each sentence.</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Tree>
    <p:extLst>
      <p:ext uri="{BB962C8B-B14F-4D97-AF65-F5344CB8AC3E}">
        <p14:creationId xmlns:p14="http://schemas.microsoft.com/office/powerpoint/2010/main" val="1367684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551442" y="708893"/>
            <a:ext cx="2981714" cy="507831"/>
          </a:xfrm>
          <a:prstGeom prst="rect">
            <a:avLst/>
          </a:prstGeom>
          <a:noFill/>
        </p:spPr>
        <p:txBody>
          <a:bodyPr wrap="none" rtlCol="0">
            <a:spAutoFit/>
          </a:bodyPr>
          <a:lstStyle/>
          <a:p>
            <a:r>
              <a:rPr lang="en-GB" sz="2700" b="1" dirty="0"/>
              <a:t>Week 6 – questions</a:t>
            </a:r>
          </a:p>
        </p:txBody>
      </p:sp>
      <p:sp>
        <p:nvSpPr>
          <p:cNvPr id="8" name="Rectangle 13"/>
          <p:cNvSpPr>
            <a:spLocks noChangeArrowheads="1"/>
          </p:cNvSpPr>
          <p:nvPr/>
        </p:nvSpPr>
        <p:spPr bwMode="auto">
          <a:xfrm>
            <a:off x="2289040" y="1745630"/>
            <a:ext cx="8146544"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Write a </a:t>
            </a:r>
            <a:r>
              <a:rPr lang="en-GB" altLang="en-US" sz="2200" b="1" dirty="0">
                <a:ea typeface="Times New Roman" panose="02020603050405020304" pitchFamily="18" charset="0"/>
                <a:cs typeface="Calibri" panose="020F0502020204030204" pitchFamily="34" charset="0"/>
              </a:rPr>
              <a:t>noun phrase </a:t>
            </a:r>
            <a:r>
              <a:rPr lang="en-GB" altLang="en-US" sz="2200" dirty="0">
                <a:ea typeface="Times New Roman" panose="02020603050405020304" pitchFamily="18" charset="0"/>
                <a:cs typeface="Calibri" panose="020F0502020204030204" pitchFamily="34" charset="0"/>
              </a:rPr>
              <a:t>containing at least three words to complete the sentence below.  Remember to punctuate your answer correctly.</a:t>
            </a:r>
            <a:endParaRPr lang="en-GB" altLang="en-US" sz="2200" dirty="0"/>
          </a:p>
        </p:txBody>
      </p:sp>
      <p:sp>
        <p:nvSpPr>
          <p:cNvPr id="21" name="Rectangle 14"/>
          <p:cNvSpPr>
            <a:spLocks noChangeArrowheads="1"/>
          </p:cNvSpPr>
          <p:nvPr/>
        </p:nvSpPr>
        <p:spPr bwMode="auto">
          <a:xfrm>
            <a:off x="2289040" y="2981418"/>
            <a:ext cx="7891709"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Mrs Azim put _______________________ on her desk ready </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for the next lesson.</a:t>
            </a:r>
          </a:p>
        </p:txBody>
      </p:sp>
      <p:sp>
        <p:nvSpPr>
          <p:cNvPr id="24" name="Rectangle 23"/>
          <p:cNvSpPr/>
          <p:nvPr/>
        </p:nvSpPr>
        <p:spPr>
          <a:xfrm>
            <a:off x="8457574" y="419640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161309" y="6296887"/>
            <a:ext cx="9751899"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a pronoun that could replace your noun phrase.</a:t>
            </a: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F181325D-FC67-9848-8368-E77DBB222E75}"/>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B0B6B128-EDF8-492A-BD9A-E411E92FEA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8339458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551442" y="708893"/>
            <a:ext cx="2767040" cy="507831"/>
          </a:xfrm>
          <a:prstGeom prst="rect">
            <a:avLst/>
          </a:prstGeom>
          <a:noFill/>
        </p:spPr>
        <p:txBody>
          <a:bodyPr wrap="none" rtlCol="0">
            <a:spAutoFit/>
          </a:bodyPr>
          <a:lstStyle/>
          <a:p>
            <a:r>
              <a:rPr lang="en-GB" sz="2700" b="1" dirty="0"/>
              <a:t>Week 6 – answers</a:t>
            </a:r>
          </a:p>
        </p:txBody>
      </p:sp>
      <p:sp>
        <p:nvSpPr>
          <p:cNvPr id="21" name="Rectangle 14"/>
          <p:cNvSpPr>
            <a:spLocks noChangeArrowheads="1"/>
          </p:cNvSpPr>
          <p:nvPr/>
        </p:nvSpPr>
        <p:spPr bwMode="auto">
          <a:xfrm>
            <a:off x="2289040" y="2981418"/>
            <a:ext cx="7891709"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Mrs Azim put </a:t>
            </a:r>
            <a:r>
              <a:rPr lang="en-GB" altLang="en-US" sz="2200" b="1" dirty="0">
                <a:ea typeface="Times New Roman" panose="02020603050405020304" pitchFamily="18" charset="0"/>
                <a:cs typeface="Calibri" panose="020F0502020204030204" pitchFamily="34" charset="0"/>
              </a:rPr>
              <a:t>____</a:t>
            </a:r>
            <a:r>
              <a:rPr lang="en-GB" altLang="en-US" sz="2200" b="1" u="sng" dirty="0">
                <a:ea typeface="Times New Roman" panose="02020603050405020304" pitchFamily="18" charset="0"/>
                <a:cs typeface="Calibri" panose="020F0502020204030204" pitchFamily="34" charset="0"/>
              </a:rPr>
              <a:t>e.g. a box of rulers__</a:t>
            </a:r>
            <a:r>
              <a:rPr lang="en-GB" altLang="en-US" sz="2200" b="1" dirty="0">
                <a:ea typeface="Times New Roman" panose="02020603050405020304" pitchFamily="18" charset="0"/>
                <a:cs typeface="Calibri" panose="020F0502020204030204" pitchFamily="34" charset="0"/>
              </a:rPr>
              <a:t>__ </a:t>
            </a:r>
            <a:r>
              <a:rPr lang="en-GB" altLang="en-US" sz="2200" dirty="0">
                <a:ea typeface="Times New Roman" panose="02020603050405020304" pitchFamily="18" charset="0"/>
                <a:cs typeface="Calibri" panose="020F0502020204030204" pitchFamily="34" charset="0"/>
              </a:rPr>
              <a:t>on her desk ready </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for the next lesson.</a:t>
            </a:r>
          </a:p>
        </p:txBody>
      </p:sp>
      <p:sp>
        <p:nvSpPr>
          <p:cNvPr id="24" name="Rectangle 23"/>
          <p:cNvSpPr/>
          <p:nvPr/>
        </p:nvSpPr>
        <p:spPr>
          <a:xfrm>
            <a:off x="8457574" y="419640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161309" y="6315937"/>
            <a:ext cx="9751899"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them</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F181325D-FC67-9848-8368-E77DBB222E75}"/>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B0B6B128-EDF8-492A-BD9A-E411E92FEA6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10" name="Rectangle 13"/>
          <p:cNvSpPr>
            <a:spLocks noChangeArrowheads="1"/>
          </p:cNvSpPr>
          <p:nvPr/>
        </p:nvSpPr>
        <p:spPr bwMode="auto">
          <a:xfrm>
            <a:off x="2289040" y="1745630"/>
            <a:ext cx="8146544"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Write a </a:t>
            </a:r>
            <a:r>
              <a:rPr lang="en-GB" altLang="en-US" sz="2200" b="1" dirty="0">
                <a:ea typeface="Times New Roman" panose="02020603050405020304" pitchFamily="18" charset="0"/>
                <a:cs typeface="Calibri" panose="020F0502020204030204" pitchFamily="34" charset="0"/>
              </a:rPr>
              <a:t>noun phrase </a:t>
            </a:r>
            <a:r>
              <a:rPr lang="en-GB" altLang="en-US" sz="2200" dirty="0">
                <a:ea typeface="Times New Roman" panose="02020603050405020304" pitchFamily="18" charset="0"/>
                <a:cs typeface="Calibri" panose="020F0502020204030204" pitchFamily="34" charset="0"/>
              </a:rPr>
              <a:t>containing at least three words to complete the sentence below.  Remember to punctuate your answer correctly.</a:t>
            </a:r>
            <a:endParaRPr lang="en-GB" altLang="en-US" sz="2200" dirty="0"/>
          </a:p>
        </p:txBody>
      </p:sp>
    </p:spTree>
    <p:extLst>
      <p:ext uri="{BB962C8B-B14F-4D97-AF65-F5344CB8AC3E}">
        <p14:creationId xmlns:p14="http://schemas.microsoft.com/office/powerpoint/2010/main" val="13856764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6 – questions</a:t>
            </a:r>
          </a:p>
        </p:txBody>
      </p:sp>
      <p:sp>
        <p:nvSpPr>
          <p:cNvPr id="8" name="Rectangle 13"/>
          <p:cNvSpPr>
            <a:spLocks noChangeArrowheads="1"/>
          </p:cNvSpPr>
          <p:nvPr/>
        </p:nvSpPr>
        <p:spPr bwMode="auto">
          <a:xfrm>
            <a:off x="2212862" y="1766667"/>
            <a:ext cx="8692588" cy="1585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altLang="en-US" sz="2200" dirty="0">
                <a:ea typeface="Times New Roman" panose="02020603050405020304" pitchFamily="18" charset="0"/>
                <a:cs typeface="Calibri" panose="020F0502020204030204" pitchFamily="34" charset="0"/>
              </a:rPr>
              <a:t>3. </a:t>
            </a:r>
            <a:r>
              <a:rPr lang="en-GB" sz="2200" dirty="0"/>
              <a:t>Insert a </a:t>
            </a:r>
            <a:r>
              <a:rPr lang="en-GB" sz="2200" b="1" dirty="0"/>
              <a:t>comma</a:t>
            </a:r>
            <a:r>
              <a:rPr lang="en-GB" sz="2200" dirty="0"/>
              <a:t> and a </a:t>
            </a:r>
            <a:r>
              <a:rPr lang="en-GB" sz="2200" b="1" dirty="0"/>
              <a:t>semi-colon</a:t>
            </a:r>
            <a:r>
              <a:rPr lang="en-GB" sz="2200" dirty="0"/>
              <a:t> into the passage below.</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endParaRPr lang="en-GB" altLang="en-US" sz="900" dirty="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4" name="Rectangle 23"/>
          <p:cNvSpPr/>
          <p:nvPr/>
        </p:nvSpPr>
        <p:spPr>
          <a:xfrm>
            <a:off x="8472265" y="479076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722978" y="6311319"/>
            <a:ext cx="87849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Explain why the comma was needed.</a:t>
            </a:r>
            <a:endParaRPr lang="en-GB" altLang="en-US" sz="2200" i="1" dirty="0"/>
          </a:p>
        </p:txBody>
      </p:sp>
      <p:sp>
        <p:nvSpPr>
          <p:cNvPr id="11" name="Rectangle 14">
            <a:extLst>
              <a:ext uri="{FF2B5EF4-FFF2-40B4-BE49-F238E27FC236}">
                <a16:creationId xmlns:a16="http://schemas.microsoft.com/office/drawing/2014/main" id="{15BE330F-EC86-4B90-A688-273F7943CC00}"/>
              </a:ext>
            </a:extLst>
          </p:cNvPr>
          <p:cNvSpPr>
            <a:spLocks noChangeArrowheads="1"/>
          </p:cNvSpPr>
          <p:nvPr/>
        </p:nvSpPr>
        <p:spPr bwMode="auto">
          <a:xfrm>
            <a:off x="2212862" y="2536448"/>
            <a:ext cx="8054338"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altLang="en-US" sz="2200" dirty="0">
                <a:ea typeface="Times New Roman" panose="02020603050405020304" pitchFamily="18" charset="0"/>
                <a:cs typeface="Calibri" panose="020F0502020204030204" pitchFamily="34" charset="0"/>
              </a:rPr>
              <a:t>After a particularly exhausting day we were glad to finally arrive </a:t>
            </a:r>
          </a:p>
          <a:p>
            <a:endParaRPr lang="en-GB" altLang="en-US" sz="2200" dirty="0">
              <a:ea typeface="Times New Roman" panose="02020603050405020304" pitchFamily="18" charset="0"/>
              <a:cs typeface="Calibri" panose="020F0502020204030204" pitchFamily="34" charset="0"/>
            </a:endParaRPr>
          </a:p>
          <a:p>
            <a:r>
              <a:rPr lang="en-GB" altLang="en-US" sz="2200" dirty="0">
                <a:ea typeface="Times New Roman" panose="02020603050405020304" pitchFamily="18" charset="0"/>
                <a:cs typeface="Calibri" panose="020F0502020204030204" pitchFamily="34" charset="0"/>
              </a:rPr>
              <a:t>back home. Everyone was looking forward to next week the trip to </a:t>
            </a:r>
          </a:p>
          <a:p>
            <a:endParaRPr lang="en-GB" altLang="en-US" sz="2200" dirty="0">
              <a:ea typeface="Times New Roman" panose="02020603050405020304" pitchFamily="18" charset="0"/>
              <a:cs typeface="Calibri" panose="020F0502020204030204" pitchFamily="34" charset="0"/>
            </a:endParaRPr>
          </a:p>
          <a:p>
            <a:r>
              <a:rPr lang="en-GB" altLang="en-US" sz="2200" dirty="0">
                <a:ea typeface="Times New Roman" panose="02020603050405020304" pitchFamily="18" charset="0"/>
                <a:cs typeface="Calibri" panose="020F0502020204030204" pitchFamily="34" charset="0"/>
              </a:rPr>
              <a:t>the beach was sure to be amazing!</a:t>
            </a:r>
          </a:p>
        </p:txBody>
      </p:sp>
      <p:pic>
        <p:nvPicPr>
          <p:cNvPr id="12" name="Picture 11">
            <a:extLst>
              <a:ext uri="{FF2B5EF4-FFF2-40B4-BE49-F238E27FC236}">
                <a16:creationId xmlns:a16="http://schemas.microsoft.com/office/drawing/2014/main" id="{4371F2F4-6AA8-8548-AB1D-0CF7EE96C21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0E435754-32D4-4E5E-86E6-1BD557809E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6407289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6 – answers</a:t>
            </a:r>
          </a:p>
        </p:txBody>
      </p:sp>
      <p:sp>
        <p:nvSpPr>
          <p:cNvPr id="24" name="Rectangle 23"/>
          <p:cNvSpPr/>
          <p:nvPr/>
        </p:nvSpPr>
        <p:spPr>
          <a:xfrm>
            <a:off x="8472265" y="479076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665828" y="6311319"/>
            <a:ext cx="87849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Comma after a fronted adverbial.</a:t>
            </a:r>
            <a:endParaRPr lang="en-GB" altLang="en-US" sz="2200" i="1" dirty="0"/>
          </a:p>
        </p:txBody>
      </p:sp>
      <p:sp>
        <p:nvSpPr>
          <p:cNvPr id="11" name="Rectangle 14">
            <a:extLst>
              <a:ext uri="{FF2B5EF4-FFF2-40B4-BE49-F238E27FC236}">
                <a16:creationId xmlns:a16="http://schemas.microsoft.com/office/drawing/2014/main" id="{15BE330F-EC86-4B90-A688-273F7943CC00}"/>
              </a:ext>
            </a:extLst>
          </p:cNvPr>
          <p:cNvSpPr>
            <a:spLocks noChangeArrowheads="1"/>
          </p:cNvSpPr>
          <p:nvPr/>
        </p:nvSpPr>
        <p:spPr bwMode="auto">
          <a:xfrm>
            <a:off x="2212862" y="2536448"/>
            <a:ext cx="8054338"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altLang="en-US" sz="2200" dirty="0">
                <a:ea typeface="Times New Roman" panose="02020603050405020304" pitchFamily="18" charset="0"/>
                <a:cs typeface="Calibri" panose="020F0502020204030204" pitchFamily="34" charset="0"/>
              </a:rPr>
              <a:t>After a particularly exhausting day</a:t>
            </a:r>
            <a:r>
              <a:rPr lang="en-GB" altLang="en-US" sz="2200" b="1" dirty="0">
                <a:ea typeface="Times New Roman" panose="02020603050405020304" pitchFamily="18" charset="0"/>
                <a:cs typeface="Calibri" panose="020F0502020204030204" pitchFamily="34" charset="0"/>
              </a:rPr>
              <a:t>,</a:t>
            </a:r>
            <a:r>
              <a:rPr lang="en-GB" altLang="en-US" sz="2200" dirty="0">
                <a:ea typeface="Times New Roman" panose="02020603050405020304" pitchFamily="18" charset="0"/>
                <a:cs typeface="Calibri" panose="020F0502020204030204" pitchFamily="34" charset="0"/>
              </a:rPr>
              <a:t> we were glad to finally arrive </a:t>
            </a:r>
          </a:p>
          <a:p>
            <a:endParaRPr lang="en-GB" altLang="en-US" sz="2200" dirty="0">
              <a:ea typeface="Times New Roman" panose="02020603050405020304" pitchFamily="18" charset="0"/>
              <a:cs typeface="Calibri" panose="020F0502020204030204" pitchFamily="34" charset="0"/>
            </a:endParaRPr>
          </a:p>
          <a:p>
            <a:r>
              <a:rPr lang="en-GB" altLang="en-US" sz="2200" dirty="0">
                <a:ea typeface="Times New Roman" panose="02020603050405020304" pitchFamily="18" charset="0"/>
                <a:cs typeface="Calibri" panose="020F0502020204030204" pitchFamily="34" charset="0"/>
              </a:rPr>
              <a:t>back home. Everyone was looking forward to next week</a:t>
            </a:r>
            <a:r>
              <a:rPr lang="en-GB" altLang="en-US" sz="2200" b="1" dirty="0">
                <a:ea typeface="Times New Roman" panose="02020603050405020304" pitchFamily="18" charset="0"/>
                <a:cs typeface="Calibri" panose="020F0502020204030204" pitchFamily="34" charset="0"/>
              </a:rPr>
              <a:t>;</a:t>
            </a:r>
            <a:r>
              <a:rPr lang="en-GB" altLang="en-US" sz="2200" dirty="0">
                <a:ea typeface="Times New Roman" panose="02020603050405020304" pitchFamily="18" charset="0"/>
                <a:cs typeface="Calibri" panose="020F0502020204030204" pitchFamily="34" charset="0"/>
              </a:rPr>
              <a:t> the trip to </a:t>
            </a:r>
          </a:p>
          <a:p>
            <a:endParaRPr lang="en-GB" altLang="en-US" sz="2200" dirty="0">
              <a:ea typeface="Times New Roman" panose="02020603050405020304" pitchFamily="18" charset="0"/>
              <a:cs typeface="Calibri" panose="020F0502020204030204" pitchFamily="34" charset="0"/>
            </a:endParaRPr>
          </a:p>
          <a:p>
            <a:r>
              <a:rPr lang="en-GB" altLang="en-US" sz="2200" dirty="0">
                <a:ea typeface="Times New Roman" panose="02020603050405020304" pitchFamily="18" charset="0"/>
                <a:cs typeface="Calibri" panose="020F0502020204030204" pitchFamily="34" charset="0"/>
              </a:rPr>
              <a:t>the beach was sure to be amazing!</a:t>
            </a:r>
          </a:p>
        </p:txBody>
      </p:sp>
      <p:pic>
        <p:nvPicPr>
          <p:cNvPr id="12" name="Picture 11">
            <a:extLst>
              <a:ext uri="{FF2B5EF4-FFF2-40B4-BE49-F238E27FC236}">
                <a16:creationId xmlns:a16="http://schemas.microsoft.com/office/drawing/2014/main" id="{4371F2F4-6AA8-8548-AB1D-0CF7EE96C21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0E435754-32D4-4E5E-86E6-1BD557809E7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10" name="Rectangle 13"/>
          <p:cNvSpPr>
            <a:spLocks noChangeArrowheads="1"/>
          </p:cNvSpPr>
          <p:nvPr/>
        </p:nvSpPr>
        <p:spPr bwMode="auto">
          <a:xfrm>
            <a:off x="2212862" y="1766667"/>
            <a:ext cx="8692588" cy="1585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GB" altLang="en-US" sz="2200" dirty="0">
                <a:ea typeface="Times New Roman" panose="02020603050405020304" pitchFamily="18" charset="0"/>
                <a:cs typeface="Calibri" panose="020F0502020204030204" pitchFamily="34" charset="0"/>
              </a:rPr>
              <a:t>3. </a:t>
            </a:r>
            <a:r>
              <a:rPr lang="en-GB" sz="2200" dirty="0"/>
              <a:t>Insert a </a:t>
            </a:r>
            <a:r>
              <a:rPr lang="en-GB" sz="2200" b="1" dirty="0"/>
              <a:t>comma</a:t>
            </a:r>
            <a:r>
              <a:rPr lang="en-GB" sz="2200" dirty="0"/>
              <a:t> and a </a:t>
            </a:r>
            <a:r>
              <a:rPr lang="en-GB" sz="2200" b="1" dirty="0"/>
              <a:t>semi-colon</a:t>
            </a:r>
            <a:r>
              <a:rPr lang="en-GB" sz="2200" dirty="0"/>
              <a:t> into the passage below.</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endParaRPr lang="en-GB" altLang="en-US" sz="900" dirty="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Tree>
    <p:extLst>
      <p:ext uri="{BB962C8B-B14F-4D97-AF65-F5344CB8AC3E}">
        <p14:creationId xmlns:p14="http://schemas.microsoft.com/office/powerpoint/2010/main" val="25478251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7 – questions</a:t>
            </a:r>
          </a:p>
        </p:txBody>
      </p:sp>
      <p:sp>
        <p:nvSpPr>
          <p:cNvPr id="23" name="Rectangle 13"/>
          <p:cNvSpPr>
            <a:spLocks noChangeArrowheads="1"/>
          </p:cNvSpPr>
          <p:nvPr/>
        </p:nvSpPr>
        <p:spPr bwMode="auto">
          <a:xfrm>
            <a:off x="1662568" y="631071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Identify the longest noun phrase in the sentence above.</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BF48D652-1A89-49EE-9B27-A3FB781D8863}"/>
              </a:ext>
            </a:extLst>
          </p:cNvPr>
          <p:cNvSpPr>
            <a:spLocks noChangeArrowheads="1"/>
          </p:cNvSpPr>
          <p:nvPr/>
        </p:nvSpPr>
        <p:spPr bwMode="auto">
          <a:xfrm>
            <a:off x="1793497" y="1723240"/>
            <a:ext cx="8122186"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Rewrite the reported speech below in </a:t>
            </a:r>
            <a:r>
              <a:rPr lang="en-GB" altLang="en-US" sz="2200" b="1" dirty="0">
                <a:ea typeface="Times New Roman" panose="02020603050405020304" pitchFamily="18" charset="0"/>
                <a:cs typeface="Calibri" panose="020F0502020204030204" pitchFamily="34" charset="0"/>
              </a:rPr>
              <a:t>direct speech</a:t>
            </a:r>
            <a:r>
              <a:rPr lang="en-GB" altLang="en-US" sz="2200" dirty="0">
                <a:ea typeface="Times New Roman" panose="02020603050405020304" pitchFamily="18" charset="0"/>
                <a:cs typeface="Calibri" panose="020F0502020204030204" pitchFamily="34" charset="0"/>
              </a:rPr>
              <a:t>.</a:t>
            </a: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Remember to punctuate your sentence correctly.</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12" name="Rectangle 14">
            <a:extLst>
              <a:ext uri="{FF2B5EF4-FFF2-40B4-BE49-F238E27FC236}">
                <a16:creationId xmlns:a16="http://schemas.microsoft.com/office/drawing/2014/main" id="{1ED590FB-05C1-440A-B63B-9061C5B61501}"/>
              </a:ext>
            </a:extLst>
          </p:cNvPr>
          <p:cNvSpPr>
            <a:spLocks noChangeArrowheads="1"/>
          </p:cNvSpPr>
          <p:nvPr/>
        </p:nvSpPr>
        <p:spPr bwMode="auto">
          <a:xfrm>
            <a:off x="1793497" y="2923117"/>
            <a:ext cx="8994388"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boy asked if he could use the brand new computer.</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_________________________________________________________</a:t>
            </a:r>
          </a:p>
        </p:txBody>
      </p:sp>
      <p:sp>
        <p:nvSpPr>
          <p:cNvPr id="13" name="Rectangle 12">
            <a:extLst>
              <a:ext uri="{FF2B5EF4-FFF2-40B4-BE49-F238E27FC236}">
                <a16:creationId xmlns:a16="http://schemas.microsoft.com/office/drawing/2014/main" id="{E91CFB97-11B1-4DD4-A796-25DD42A0E3F7}"/>
              </a:ext>
            </a:extLst>
          </p:cNvPr>
          <p:cNvSpPr/>
          <p:nvPr/>
        </p:nvSpPr>
        <p:spPr>
          <a:xfrm>
            <a:off x="9362811" y="4669395"/>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9248E8E-AA34-7243-BB38-049FFF68B0B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E5F906A-0E4C-41BE-A426-3E5CB347B9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3671893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7 – answers</a:t>
            </a:r>
          </a:p>
        </p:txBody>
      </p:sp>
      <p:sp>
        <p:nvSpPr>
          <p:cNvPr id="23" name="Rectangle 13"/>
          <p:cNvSpPr>
            <a:spLocks noChangeArrowheads="1"/>
          </p:cNvSpPr>
          <p:nvPr/>
        </p:nvSpPr>
        <p:spPr bwMode="auto">
          <a:xfrm>
            <a:off x="1662568" y="629166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the brand new computer</a:t>
            </a:r>
            <a:endParaRPr lang="en-GB" altLang="en-US" sz="2200" i="1" dirty="0"/>
          </a:p>
          <a:p>
            <a:pPr eaLnBrk="0" fontAlgn="base" hangingPunct="0">
              <a:spcBef>
                <a:spcPct val="0"/>
              </a:spcBef>
              <a:spcAft>
                <a:spcPct val="0"/>
              </a:spcAft>
            </a:pPr>
            <a:endParaRPr lang="en-GB" altLang="en-US" sz="2200" i="1" dirty="0"/>
          </a:p>
        </p:txBody>
      </p:sp>
      <p:sp>
        <p:nvSpPr>
          <p:cNvPr id="12" name="Rectangle 14">
            <a:extLst>
              <a:ext uri="{FF2B5EF4-FFF2-40B4-BE49-F238E27FC236}">
                <a16:creationId xmlns:a16="http://schemas.microsoft.com/office/drawing/2014/main" id="{1ED590FB-05C1-440A-B63B-9061C5B61501}"/>
              </a:ext>
            </a:extLst>
          </p:cNvPr>
          <p:cNvSpPr>
            <a:spLocks noChangeArrowheads="1"/>
          </p:cNvSpPr>
          <p:nvPr/>
        </p:nvSpPr>
        <p:spPr bwMode="auto">
          <a:xfrm>
            <a:off x="1793497" y="2911361"/>
            <a:ext cx="8994388"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boy asked if he could use the brand new computer.</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b="1" dirty="0">
                <a:ea typeface="Times New Roman" panose="02020603050405020304" pitchFamily="18" charset="0"/>
                <a:cs typeface="Calibri" panose="020F0502020204030204" pitchFamily="34" charset="0"/>
              </a:rPr>
              <a:t>The boy asked, “Can I use the brand new computer?”</a:t>
            </a:r>
          </a:p>
          <a:p>
            <a:pPr lvl="0" eaLnBrk="0" fontAlgn="base" hangingPunct="0">
              <a:spcBef>
                <a:spcPct val="0"/>
              </a:spcBef>
              <a:spcAft>
                <a:spcPct val="0"/>
              </a:spcAft>
            </a:pPr>
            <a:endParaRPr lang="en-GB" altLang="en-US" sz="2200" b="1"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b="1" dirty="0">
                <a:ea typeface="Times New Roman" panose="02020603050405020304" pitchFamily="18" charset="0"/>
                <a:cs typeface="Calibri" panose="020F0502020204030204" pitchFamily="34" charset="0"/>
              </a:rPr>
              <a:t>“Can I use the brand new computer?” the boy asked.</a:t>
            </a:r>
          </a:p>
        </p:txBody>
      </p:sp>
      <p:pic>
        <p:nvPicPr>
          <p:cNvPr id="14" name="Picture 13">
            <a:extLst>
              <a:ext uri="{FF2B5EF4-FFF2-40B4-BE49-F238E27FC236}">
                <a16:creationId xmlns:a16="http://schemas.microsoft.com/office/drawing/2014/main" id="{09248E8E-AA34-7243-BB38-049FFF68B0B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E5F906A-0E4C-41BE-A426-3E5CB347B9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10" name="Rectangle 9">
            <a:extLst>
              <a:ext uri="{FF2B5EF4-FFF2-40B4-BE49-F238E27FC236}">
                <a16:creationId xmlns:a16="http://schemas.microsoft.com/office/drawing/2014/main" id="{E91CFB97-11B1-4DD4-A796-25DD42A0E3F7}"/>
              </a:ext>
            </a:extLst>
          </p:cNvPr>
          <p:cNvSpPr/>
          <p:nvPr/>
        </p:nvSpPr>
        <p:spPr>
          <a:xfrm>
            <a:off x="9362811" y="4669395"/>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13" name="Rectangle 13">
            <a:extLst>
              <a:ext uri="{FF2B5EF4-FFF2-40B4-BE49-F238E27FC236}">
                <a16:creationId xmlns:a16="http://schemas.microsoft.com/office/drawing/2014/main" id="{BF48D652-1A89-49EE-9B27-A3FB781D8863}"/>
              </a:ext>
            </a:extLst>
          </p:cNvPr>
          <p:cNvSpPr>
            <a:spLocks noChangeArrowheads="1"/>
          </p:cNvSpPr>
          <p:nvPr/>
        </p:nvSpPr>
        <p:spPr bwMode="auto">
          <a:xfrm>
            <a:off x="1793497" y="1723240"/>
            <a:ext cx="8122186"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Rewrite the reported speech below in </a:t>
            </a:r>
            <a:r>
              <a:rPr lang="en-GB" altLang="en-US" sz="2200" b="1" dirty="0">
                <a:ea typeface="Times New Roman" panose="02020603050405020304" pitchFamily="18" charset="0"/>
                <a:cs typeface="Calibri" panose="020F0502020204030204" pitchFamily="34" charset="0"/>
              </a:rPr>
              <a:t>direct speech</a:t>
            </a:r>
            <a:r>
              <a:rPr lang="en-GB" altLang="en-US" sz="2200" dirty="0">
                <a:ea typeface="Times New Roman" panose="02020603050405020304" pitchFamily="18" charset="0"/>
                <a:cs typeface="Calibri" panose="020F0502020204030204" pitchFamily="34" charset="0"/>
              </a:rPr>
              <a:t>.</a:t>
            </a: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Remember to punctuate your sentence correctly.</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Tree>
    <p:extLst>
      <p:ext uri="{BB962C8B-B14F-4D97-AF65-F5344CB8AC3E}">
        <p14:creationId xmlns:p14="http://schemas.microsoft.com/office/powerpoint/2010/main" val="33771210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7 – questions</a:t>
            </a:r>
          </a:p>
        </p:txBody>
      </p:sp>
      <p:sp>
        <p:nvSpPr>
          <p:cNvPr id="8" name="Rectangle 13"/>
          <p:cNvSpPr>
            <a:spLocks noChangeArrowheads="1"/>
          </p:cNvSpPr>
          <p:nvPr/>
        </p:nvSpPr>
        <p:spPr bwMode="auto">
          <a:xfrm>
            <a:off x="2504002" y="1356814"/>
            <a:ext cx="7461794"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What is the </a:t>
            </a:r>
            <a:r>
              <a:rPr lang="en-GB" altLang="en-US" sz="2200" b="1" dirty="0">
                <a:ea typeface="Times New Roman" panose="02020603050405020304" pitchFamily="18" charset="0"/>
                <a:cs typeface="Calibri" panose="020F0502020204030204" pitchFamily="34" charset="0"/>
              </a:rPr>
              <a:t>word class </a:t>
            </a:r>
            <a:r>
              <a:rPr lang="en-GB" altLang="en-US" sz="2200" dirty="0">
                <a:ea typeface="Times New Roman" panose="02020603050405020304" pitchFamily="18" charset="0"/>
                <a:cs typeface="Calibri" panose="020F0502020204030204" pitchFamily="34" charset="0"/>
              </a:rPr>
              <a:t>of the underlined word?</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t>The painting </a:t>
            </a:r>
            <a:r>
              <a:rPr lang="en-GB" altLang="en-US" sz="2200" u="sng" dirty="0"/>
              <a:t>that</a:t>
            </a:r>
            <a:r>
              <a:rPr lang="en-GB" altLang="en-US" sz="2200" dirty="0"/>
              <a:t> won first prize was Salim’s.</a:t>
            </a:r>
          </a:p>
        </p:txBody>
      </p:sp>
      <p:sp>
        <p:nvSpPr>
          <p:cNvPr id="37" name="Rectangle 13"/>
          <p:cNvSpPr>
            <a:spLocks noChangeArrowheads="1"/>
          </p:cNvSpPr>
          <p:nvPr/>
        </p:nvSpPr>
        <p:spPr bwMode="auto">
          <a:xfrm>
            <a:off x="77164" y="6304002"/>
            <a:ext cx="1203767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Give an example of each of the other three word classes.</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grpSp>
        <p:nvGrpSpPr>
          <p:cNvPr id="20" name="Group 19"/>
          <p:cNvGrpSpPr/>
          <p:nvPr/>
        </p:nvGrpSpPr>
        <p:grpSpPr>
          <a:xfrm>
            <a:off x="9123078" y="2364812"/>
            <a:ext cx="1859746" cy="3905066"/>
            <a:chOff x="7110309" y="2132856"/>
            <a:chExt cx="1859746" cy="3905066"/>
          </a:xfrm>
        </p:grpSpPr>
        <p:grpSp>
          <p:nvGrpSpPr>
            <p:cNvPr id="21" name="Group 20"/>
            <p:cNvGrpSpPr/>
            <p:nvPr/>
          </p:nvGrpSpPr>
          <p:grpSpPr>
            <a:xfrm>
              <a:off x="7110309" y="2132856"/>
              <a:ext cx="1143262" cy="2966718"/>
              <a:chOff x="7110309" y="2132856"/>
              <a:chExt cx="1143262" cy="2966718"/>
            </a:xfrm>
          </p:grpSpPr>
          <p:grpSp>
            <p:nvGrpSpPr>
              <p:cNvPr id="23" name="Group 22"/>
              <p:cNvGrpSpPr/>
              <p:nvPr/>
            </p:nvGrpSpPr>
            <p:grpSpPr>
              <a:xfrm>
                <a:off x="7453710" y="2703983"/>
                <a:ext cx="431612" cy="2395591"/>
                <a:chOff x="-647" y="-69120"/>
                <a:chExt cx="214007" cy="1303797"/>
              </a:xfrm>
            </p:grpSpPr>
            <p:sp>
              <p:nvSpPr>
                <p:cNvPr id="26" name="Rectangle 25"/>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1</a:t>
                  </a:r>
                </a:p>
              </p:txBody>
            </p:sp>
            <p:sp>
              <p:nvSpPr>
                <p:cNvPr id="28" name="Rectangle 27"/>
                <p:cNvSpPr/>
                <p:nvPr/>
              </p:nvSpPr>
              <p:spPr>
                <a:xfrm>
                  <a:off x="-647" y="293972"/>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2</a:t>
                  </a:r>
                </a:p>
              </p:txBody>
            </p:sp>
            <p:sp>
              <p:nvSpPr>
                <p:cNvPr id="32" name="Rectangle 31"/>
                <p:cNvSpPr/>
                <p:nvPr/>
              </p:nvSpPr>
              <p:spPr>
                <a:xfrm>
                  <a:off x="-647" y="657064"/>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3</a:t>
                  </a:r>
                </a:p>
              </p:txBody>
            </p:sp>
            <p:sp>
              <p:nvSpPr>
                <p:cNvPr id="33" name="Rectangle 32"/>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4</a:t>
                  </a:r>
                </a:p>
              </p:txBody>
            </p:sp>
          </p:grpSp>
          <p:sp>
            <p:nvSpPr>
              <p:cNvPr id="25" name="Rectangle 24"/>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22" name="Rectangle 21"/>
            <p:cNvSpPr/>
            <p:nvPr/>
          </p:nvSpPr>
          <p:spPr>
            <a:xfrm>
              <a:off x="7885322" y="5268481"/>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4" name="Rectangle 14"/>
          <p:cNvSpPr>
            <a:spLocks noChangeArrowheads="1"/>
          </p:cNvSpPr>
          <p:nvPr/>
        </p:nvSpPr>
        <p:spPr bwMode="auto">
          <a:xfrm>
            <a:off x="2599741" y="2934868"/>
            <a:ext cx="7419755"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a possessive pronoun</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a relative pronoun</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a co-ordinating conjunction</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a subordinating conjunction</a:t>
            </a:r>
          </a:p>
          <a:p>
            <a:pPr eaLnBrk="0" fontAlgn="base" hangingPunct="0">
              <a:spcBef>
                <a:spcPct val="0"/>
              </a:spcBef>
              <a:spcAft>
                <a:spcPct val="0"/>
              </a:spcAft>
            </a:pPr>
            <a:endParaRPr lang="en-GB" altLang="en-US" sz="2200" dirty="0"/>
          </a:p>
        </p:txBody>
      </p:sp>
      <p:pic>
        <p:nvPicPr>
          <p:cNvPr id="19" name="Picture 18">
            <a:extLst>
              <a:ext uri="{FF2B5EF4-FFF2-40B4-BE49-F238E27FC236}">
                <a16:creationId xmlns:a16="http://schemas.microsoft.com/office/drawing/2014/main" id="{0E92F2C7-6F69-C94A-B9B6-C5A91DCF5B60}"/>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4" name="Picture 23">
            <a:extLst>
              <a:ext uri="{FF2B5EF4-FFF2-40B4-BE49-F238E27FC236}">
                <a16:creationId xmlns:a16="http://schemas.microsoft.com/office/drawing/2014/main" id="{ADE1A2E8-6F64-43BE-8206-3A063BAC45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0257616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7 – answers</a:t>
            </a:r>
          </a:p>
        </p:txBody>
      </p:sp>
      <p:sp>
        <p:nvSpPr>
          <p:cNvPr id="8" name="Rectangle 13"/>
          <p:cNvSpPr>
            <a:spLocks noChangeArrowheads="1"/>
          </p:cNvSpPr>
          <p:nvPr/>
        </p:nvSpPr>
        <p:spPr bwMode="auto">
          <a:xfrm>
            <a:off x="2504002" y="1356814"/>
            <a:ext cx="7461794"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What is the </a:t>
            </a:r>
            <a:r>
              <a:rPr lang="en-GB" altLang="en-US" sz="2200" b="1" dirty="0">
                <a:ea typeface="Times New Roman" panose="02020603050405020304" pitchFamily="18" charset="0"/>
                <a:cs typeface="Calibri" panose="020F0502020204030204" pitchFamily="34" charset="0"/>
              </a:rPr>
              <a:t>word class </a:t>
            </a:r>
            <a:r>
              <a:rPr lang="en-GB" altLang="en-US" sz="2200" dirty="0">
                <a:ea typeface="Times New Roman" panose="02020603050405020304" pitchFamily="18" charset="0"/>
                <a:cs typeface="Calibri" panose="020F0502020204030204" pitchFamily="34" charset="0"/>
              </a:rPr>
              <a:t>of the underlined word?</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t>The painting </a:t>
            </a:r>
            <a:r>
              <a:rPr lang="en-GB" altLang="en-US" sz="2200" u="sng" dirty="0"/>
              <a:t>that</a:t>
            </a:r>
            <a:r>
              <a:rPr lang="en-GB" altLang="en-US" sz="2200" dirty="0"/>
              <a:t> won first prize was Salim’s.</a:t>
            </a:r>
          </a:p>
        </p:txBody>
      </p:sp>
      <p:sp>
        <p:nvSpPr>
          <p:cNvPr id="37" name="Rectangle 13"/>
          <p:cNvSpPr>
            <a:spLocks noChangeArrowheads="1"/>
          </p:cNvSpPr>
          <p:nvPr/>
        </p:nvSpPr>
        <p:spPr bwMode="auto">
          <a:xfrm>
            <a:off x="77164" y="6304002"/>
            <a:ext cx="12037671"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1. mine  3. or  4. because</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sp>
        <p:nvSpPr>
          <p:cNvPr id="34" name="Rectangle 14"/>
          <p:cNvSpPr>
            <a:spLocks noChangeArrowheads="1"/>
          </p:cNvSpPr>
          <p:nvPr/>
        </p:nvSpPr>
        <p:spPr bwMode="auto">
          <a:xfrm>
            <a:off x="2599741" y="2934868"/>
            <a:ext cx="7419755"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a possessive pronoun</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a relative pronoun</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a co-ordinating conjunction</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a subordinating conjunction</a:t>
            </a:r>
          </a:p>
          <a:p>
            <a:pPr eaLnBrk="0" fontAlgn="base" hangingPunct="0">
              <a:spcBef>
                <a:spcPct val="0"/>
              </a:spcBef>
              <a:spcAft>
                <a:spcPct val="0"/>
              </a:spcAft>
            </a:pPr>
            <a:endParaRPr lang="en-GB" altLang="en-US" sz="2200" dirty="0"/>
          </a:p>
        </p:txBody>
      </p:sp>
      <p:pic>
        <p:nvPicPr>
          <p:cNvPr id="19" name="Picture 18">
            <a:extLst>
              <a:ext uri="{FF2B5EF4-FFF2-40B4-BE49-F238E27FC236}">
                <a16:creationId xmlns:a16="http://schemas.microsoft.com/office/drawing/2014/main" id="{0E92F2C7-6F69-C94A-B9B6-C5A91DCF5B60}"/>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4" name="Picture 23">
            <a:extLst>
              <a:ext uri="{FF2B5EF4-FFF2-40B4-BE49-F238E27FC236}">
                <a16:creationId xmlns:a16="http://schemas.microsoft.com/office/drawing/2014/main" id="{ADE1A2E8-6F64-43BE-8206-3A063BAC45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grpSp>
        <p:nvGrpSpPr>
          <p:cNvPr id="17" name="Group 16"/>
          <p:cNvGrpSpPr/>
          <p:nvPr/>
        </p:nvGrpSpPr>
        <p:grpSpPr>
          <a:xfrm>
            <a:off x="9124459" y="2365300"/>
            <a:ext cx="1859746" cy="3905066"/>
            <a:chOff x="7110309" y="2132856"/>
            <a:chExt cx="1859746" cy="3905066"/>
          </a:xfrm>
        </p:grpSpPr>
        <p:grpSp>
          <p:nvGrpSpPr>
            <p:cNvPr id="18" name="Group 17"/>
            <p:cNvGrpSpPr/>
            <p:nvPr/>
          </p:nvGrpSpPr>
          <p:grpSpPr>
            <a:xfrm>
              <a:off x="7110309" y="2132856"/>
              <a:ext cx="1143262" cy="2966718"/>
              <a:chOff x="7110309" y="2132856"/>
              <a:chExt cx="1143262" cy="2966718"/>
            </a:xfrm>
          </p:grpSpPr>
          <p:grpSp>
            <p:nvGrpSpPr>
              <p:cNvPr id="29" name="Group 28"/>
              <p:cNvGrpSpPr/>
              <p:nvPr/>
            </p:nvGrpSpPr>
            <p:grpSpPr>
              <a:xfrm>
                <a:off x="7453710" y="2703983"/>
                <a:ext cx="431612" cy="2395591"/>
                <a:chOff x="-647" y="-69120"/>
                <a:chExt cx="214007" cy="1303797"/>
              </a:xfrm>
            </p:grpSpPr>
            <p:sp>
              <p:nvSpPr>
                <p:cNvPr id="31" name="Rectangle 30"/>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5" name="Rectangle 34"/>
                <p:cNvSpPr/>
                <p:nvPr/>
              </p:nvSpPr>
              <p:spPr>
                <a:xfrm>
                  <a:off x="-647" y="293972"/>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sym typeface="Wingdings" panose="05000000000000000000" pitchFamily="2" charset="2"/>
                    </a:rPr>
                    <a:t></a:t>
                  </a:r>
                  <a:endParaRPr lang="en-GB" sz="2200" b="1" dirty="0"/>
                </a:p>
              </p:txBody>
            </p:sp>
            <p:sp>
              <p:nvSpPr>
                <p:cNvPr id="36" name="Rectangle 35"/>
                <p:cNvSpPr/>
                <p:nvPr/>
              </p:nvSpPr>
              <p:spPr>
                <a:xfrm>
                  <a:off x="-647" y="657064"/>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8" name="Rectangle 37"/>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grpSp>
          <p:sp>
            <p:nvSpPr>
              <p:cNvPr id="30" name="Rectangle 29"/>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27" name="Rectangle 26"/>
            <p:cNvSpPr/>
            <p:nvPr/>
          </p:nvSpPr>
          <p:spPr>
            <a:xfrm>
              <a:off x="7885322" y="5268481"/>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Tree>
    <p:extLst>
      <p:ext uri="{BB962C8B-B14F-4D97-AF65-F5344CB8AC3E}">
        <p14:creationId xmlns:p14="http://schemas.microsoft.com/office/powerpoint/2010/main" val="33870909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7 – questions</a:t>
            </a:r>
          </a:p>
        </p:txBody>
      </p:sp>
      <p:sp>
        <p:nvSpPr>
          <p:cNvPr id="8" name="Rectangle 13"/>
          <p:cNvSpPr>
            <a:spLocks noChangeArrowheads="1"/>
          </p:cNvSpPr>
          <p:nvPr/>
        </p:nvSpPr>
        <p:spPr bwMode="auto">
          <a:xfrm>
            <a:off x="2005284" y="1633700"/>
            <a:ext cx="8003059"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a:t>
            </a:r>
            <a:r>
              <a:rPr lang="en-GB" sz="2200" dirty="0"/>
              <a:t>Complete each sentence below with a word formed from the root word </a:t>
            </a:r>
            <a:r>
              <a:rPr lang="en-GB" sz="2200" u="sng" dirty="0"/>
              <a:t>peace</a:t>
            </a:r>
            <a:r>
              <a:rPr lang="en-GB" altLang="en-US" sz="2200" dirty="0">
                <a:ea typeface="Times New Roman" panose="02020603050405020304" pitchFamily="18" charset="0"/>
                <a:cs typeface="Calibri" panose="020F0502020204030204" pitchFamily="34" charset="0"/>
              </a:rPr>
              <a:t>.  </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21" name="Rectangle 14"/>
          <p:cNvSpPr>
            <a:spLocks noChangeArrowheads="1"/>
          </p:cNvSpPr>
          <p:nvPr/>
        </p:nvSpPr>
        <p:spPr bwMode="auto">
          <a:xfrm>
            <a:off x="2005284" y="2702829"/>
            <a:ext cx="7744236"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It was very  ______________ down by the river.</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baby slept ______________ as we walked along the footpath.</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p:txBody>
      </p:sp>
      <p:sp>
        <p:nvSpPr>
          <p:cNvPr id="24" name="Rectangle 23"/>
          <p:cNvSpPr/>
          <p:nvPr/>
        </p:nvSpPr>
        <p:spPr>
          <a:xfrm>
            <a:off x="8845229" y="4826487"/>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093069" y="6008522"/>
            <a:ext cx="9697551"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How many different suffixes can you list? </a:t>
            </a:r>
          </a:p>
          <a:p>
            <a:pPr algn="ctr" eaLnBrk="0" fontAlgn="base" hangingPunct="0">
              <a:spcBef>
                <a:spcPct val="0"/>
              </a:spcBef>
              <a:spcAft>
                <a:spcPct val="0"/>
              </a:spcAft>
            </a:pPr>
            <a:r>
              <a:rPr lang="en-GB" altLang="en-US" sz="2200" b="1" i="1" dirty="0">
                <a:ea typeface="Times New Roman" panose="02020603050405020304" pitchFamily="18" charset="0"/>
                <a:cs typeface="Calibri" panose="020F0502020204030204" pitchFamily="34" charset="0"/>
              </a:rPr>
              <a:t>Identify two root words which each of them can be added to.  </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0" name="Picture 19">
            <a:extLst>
              <a:ext uri="{FF2B5EF4-FFF2-40B4-BE49-F238E27FC236}">
                <a16:creationId xmlns:a16="http://schemas.microsoft.com/office/drawing/2014/main" id="{085A8477-5C8B-8042-92C4-89F85BFBF669}"/>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5" name="Picture 14">
            <a:extLst>
              <a:ext uri="{FF2B5EF4-FFF2-40B4-BE49-F238E27FC236}">
                <a16:creationId xmlns:a16="http://schemas.microsoft.com/office/drawing/2014/main" id="{E1F8335D-7473-45A1-8944-F3E4638324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5684676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7 – answers</a:t>
            </a:r>
          </a:p>
        </p:txBody>
      </p:sp>
      <p:sp>
        <p:nvSpPr>
          <p:cNvPr id="21" name="Rectangle 14"/>
          <p:cNvSpPr>
            <a:spLocks noChangeArrowheads="1"/>
          </p:cNvSpPr>
          <p:nvPr/>
        </p:nvSpPr>
        <p:spPr bwMode="auto">
          <a:xfrm>
            <a:off x="2005284" y="2702829"/>
            <a:ext cx="7819128"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It was very  ___</a:t>
            </a:r>
            <a:r>
              <a:rPr lang="en-GB" altLang="en-US" sz="2200" b="1" u="sng" dirty="0">
                <a:ea typeface="Times New Roman" panose="02020603050405020304" pitchFamily="18" charset="0"/>
                <a:cs typeface="Calibri" panose="020F0502020204030204" pitchFamily="34" charset="0"/>
              </a:rPr>
              <a:t>peaceful</a:t>
            </a:r>
            <a:r>
              <a:rPr lang="en-GB" altLang="en-US" sz="2200" dirty="0">
                <a:ea typeface="Times New Roman" panose="02020603050405020304" pitchFamily="18" charset="0"/>
                <a:cs typeface="Calibri" panose="020F0502020204030204" pitchFamily="34" charset="0"/>
              </a:rPr>
              <a:t>___ down by the river.</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baby slept ___</a:t>
            </a:r>
            <a:r>
              <a:rPr lang="en-GB" altLang="en-US" sz="2200" b="1" u="sng" dirty="0">
                <a:ea typeface="Times New Roman" panose="02020603050405020304" pitchFamily="18" charset="0"/>
                <a:cs typeface="Calibri" panose="020F0502020204030204" pitchFamily="34" charset="0"/>
              </a:rPr>
              <a:t>peacefully</a:t>
            </a:r>
            <a:r>
              <a:rPr lang="en-GB" altLang="en-US" sz="2200" dirty="0">
                <a:ea typeface="Times New Roman" panose="02020603050405020304" pitchFamily="18" charset="0"/>
                <a:cs typeface="Calibri" panose="020F0502020204030204" pitchFamily="34" charset="0"/>
              </a:rPr>
              <a:t>___ as we walked along the footpath.</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p:txBody>
      </p:sp>
      <p:sp>
        <p:nvSpPr>
          <p:cNvPr id="24" name="Rectangle 23"/>
          <p:cNvSpPr/>
          <p:nvPr/>
        </p:nvSpPr>
        <p:spPr>
          <a:xfrm>
            <a:off x="8845229" y="4826487"/>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093069" y="6328026"/>
            <a:ext cx="9697551"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a:t>
            </a:r>
            <a:r>
              <a:rPr lang="en-GB" altLang="en-US" sz="2200" b="1" i="1" dirty="0" err="1">
                <a:ea typeface="Times New Roman" panose="02020603050405020304" pitchFamily="18" charset="0"/>
                <a:cs typeface="Calibri" panose="020F0502020204030204" pitchFamily="34" charset="0"/>
              </a:rPr>
              <a:t>ment</a:t>
            </a:r>
            <a:r>
              <a:rPr lang="en-GB" altLang="en-US" sz="2200" b="1" i="1" dirty="0">
                <a:ea typeface="Times New Roman" panose="02020603050405020304" pitchFamily="18" charset="0"/>
                <a:cs typeface="Calibri" panose="020F0502020204030204" pitchFamily="34" charset="0"/>
              </a:rPr>
              <a:t>, less, ness</a:t>
            </a:r>
            <a:endParaRPr lang="en-GB" altLang="en-US" sz="2200" i="1" dirty="0"/>
          </a:p>
          <a:p>
            <a:pPr eaLnBrk="0" fontAlgn="base" hangingPunct="0">
              <a:spcBef>
                <a:spcPct val="0"/>
              </a:spcBef>
              <a:spcAft>
                <a:spcPct val="0"/>
              </a:spcAft>
            </a:pPr>
            <a:endParaRPr lang="en-GB" altLang="en-US" sz="2200" i="1" dirty="0"/>
          </a:p>
        </p:txBody>
      </p:sp>
      <p:pic>
        <p:nvPicPr>
          <p:cNvPr id="20" name="Picture 19">
            <a:extLst>
              <a:ext uri="{FF2B5EF4-FFF2-40B4-BE49-F238E27FC236}">
                <a16:creationId xmlns:a16="http://schemas.microsoft.com/office/drawing/2014/main" id="{085A8477-5C8B-8042-92C4-89F85BFBF669}"/>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5" name="Picture 14">
            <a:extLst>
              <a:ext uri="{FF2B5EF4-FFF2-40B4-BE49-F238E27FC236}">
                <a16:creationId xmlns:a16="http://schemas.microsoft.com/office/drawing/2014/main" id="{E1F8335D-7473-45A1-8944-F3E4638324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9" name="Rectangle 13"/>
          <p:cNvSpPr>
            <a:spLocks noChangeArrowheads="1"/>
          </p:cNvSpPr>
          <p:nvPr/>
        </p:nvSpPr>
        <p:spPr bwMode="auto">
          <a:xfrm>
            <a:off x="2005284" y="1633700"/>
            <a:ext cx="8003059"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a:t>
            </a:r>
            <a:r>
              <a:rPr lang="en-GB" sz="2200" dirty="0"/>
              <a:t>Complete each sentence below with a word formed from the root word </a:t>
            </a:r>
            <a:r>
              <a:rPr lang="en-GB" sz="2200" u="sng" dirty="0"/>
              <a:t>peace</a:t>
            </a:r>
            <a:r>
              <a:rPr lang="en-GB" altLang="en-US" sz="2200" dirty="0">
                <a:ea typeface="Times New Roman" panose="02020603050405020304" pitchFamily="18" charset="0"/>
                <a:cs typeface="Calibri" panose="020F0502020204030204" pitchFamily="34" charset="0"/>
              </a:rPr>
              <a:t>.  </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Tree>
    <p:extLst>
      <p:ext uri="{BB962C8B-B14F-4D97-AF65-F5344CB8AC3E}">
        <p14:creationId xmlns:p14="http://schemas.microsoft.com/office/powerpoint/2010/main" val="19433176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8 – questions</a:t>
            </a:r>
          </a:p>
        </p:txBody>
      </p:sp>
      <p:sp>
        <p:nvSpPr>
          <p:cNvPr id="8" name="Rectangle 13"/>
          <p:cNvSpPr>
            <a:spLocks noChangeArrowheads="1"/>
          </p:cNvSpPr>
          <p:nvPr/>
        </p:nvSpPr>
        <p:spPr bwMode="auto">
          <a:xfrm>
            <a:off x="2438499" y="1601178"/>
            <a:ext cx="72008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a:t>
            </a:r>
            <a:r>
              <a:rPr lang="en-GB" altLang="en-US" sz="2200" dirty="0">
                <a:latin typeface="Calibri" panose="020F0502020204030204" pitchFamily="34" charset="0"/>
                <a:ea typeface="Times New Roman" panose="02020603050405020304" pitchFamily="18" charset="0"/>
                <a:cs typeface="Calibri" panose="020F0502020204030204" pitchFamily="34" charset="0"/>
              </a:rPr>
              <a:t>Write the correct label in each box.</a:t>
            </a:r>
            <a:endParaRPr lang="en-GB" altLang="en-US" sz="2200" dirty="0"/>
          </a:p>
          <a:p>
            <a:pPr lvl="0" eaLnBrk="0" fontAlgn="base" hangingPunct="0">
              <a:spcBef>
                <a:spcPct val="0"/>
              </a:spcBef>
              <a:spcAft>
                <a:spcPct val="0"/>
              </a:spcAft>
            </a:pPr>
            <a:endParaRPr lang="en-GB" altLang="en-US" sz="2200" dirty="0">
              <a:latin typeface="Arial" panose="020B0604020202020204" pitchFamily="34" charset="0"/>
            </a:endParaRPr>
          </a:p>
          <a:p>
            <a:pPr eaLnBrk="0" fontAlgn="base" hangingPunct="0">
              <a:spcBef>
                <a:spcPct val="0"/>
              </a:spcBef>
              <a:spcAft>
                <a:spcPct val="0"/>
              </a:spcAft>
            </a:pPr>
            <a:endParaRPr lang="en-GB" altLang="en-US" sz="2200" dirty="0"/>
          </a:p>
        </p:txBody>
      </p:sp>
      <p:sp>
        <p:nvSpPr>
          <p:cNvPr id="24" name="Rectangle 23"/>
          <p:cNvSpPr/>
          <p:nvPr/>
        </p:nvSpPr>
        <p:spPr>
          <a:xfrm>
            <a:off x="8407724" y="5078795"/>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524000" y="6315213"/>
            <a:ext cx="9144000"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Rewrite the sentence in the simple present tense.</a:t>
            </a:r>
            <a:endParaRPr lang="en-GB" altLang="en-US" sz="2200" i="1" dirty="0"/>
          </a:p>
          <a:p>
            <a:pPr eaLnBrk="0" fontAlgn="base" hangingPunct="0">
              <a:spcBef>
                <a:spcPct val="0"/>
              </a:spcBef>
              <a:spcAft>
                <a:spcPct val="0"/>
              </a:spcAft>
            </a:pPr>
            <a:endParaRPr lang="en-GB" altLang="en-US" sz="2200" i="1" dirty="0"/>
          </a:p>
        </p:txBody>
      </p:sp>
      <p:grpSp>
        <p:nvGrpSpPr>
          <p:cNvPr id="26" name="Group 25"/>
          <p:cNvGrpSpPr/>
          <p:nvPr/>
        </p:nvGrpSpPr>
        <p:grpSpPr>
          <a:xfrm>
            <a:off x="3284007" y="4050179"/>
            <a:ext cx="410051" cy="724679"/>
            <a:chOff x="0" y="0"/>
            <a:chExt cx="213360" cy="403860"/>
          </a:xfrm>
        </p:grpSpPr>
        <p:sp>
          <p:nvSpPr>
            <p:cNvPr id="27" name="Rectangle 26"/>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1</a:t>
              </a:r>
            </a:p>
          </p:txBody>
        </p:sp>
        <p:cxnSp>
          <p:nvCxnSpPr>
            <p:cNvPr id="28" name="Straight Arrow Connector 27"/>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9" name="Rectangle 8"/>
          <p:cNvSpPr/>
          <p:nvPr/>
        </p:nvSpPr>
        <p:spPr>
          <a:xfrm>
            <a:off x="2927648" y="3662770"/>
            <a:ext cx="6711651" cy="430887"/>
          </a:xfrm>
          <a:prstGeom prst="rect">
            <a:avLst/>
          </a:prstGeom>
        </p:spPr>
        <p:txBody>
          <a:bodyPr wrap="square">
            <a:spAutoFit/>
          </a:bodyPr>
          <a:lstStyle/>
          <a:p>
            <a:r>
              <a:rPr lang="en-GB" sz="2200" dirty="0"/>
              <a:t>I chose a new book to read and bought some comics too. </a:t>
            </a:r>
          </a:p>
        </p:txBody>
      </p:sp>
      <p:grpSp>
        <p:nvGrpSpPr>
          <p:cNvPr id="38" name="Group 37"/>
          <p:cNvGrpSpPr/>
          <p:nvPr/>
        </p:nvGrpSpPr>
        <p:grpSpPr>
          <a:xfrm>
            <a:off x="7640116" y="4064528"/>
            <a:ext cx="410051" cy="724679"/>
            <a:chOff x="0" y="0"/>
            <a:chExt cx="213360" cy="403860"/>
          </a:xfrm>
        </p:grpSpPr>
        <p:sp>
          <p:nvSpPr>
            <p:cNvPr id="39" name="Rectangle 38"/>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3</a:t>
              </a:r>
            </a:p>
          </p:txBody>
        </p:sp>
        <p:cxnSp>
          <p:nvCxnSpPr>
            <p:cNvPr id="40" name="Straight Arrow Connector 39"/>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1" name="Group 40"/>
          <p:cNvGrpSpPr/>
          <p:nvPr/>
        </p:nvGrpSpPr>
        <p:grpSpPr>
          <a:xfrm>
            <a:off x="9040406" y="4064528"/>
            <a:ext cx="410051" cy="724679"/>
            <a:chOff x="0" y="0"/>
            <a:chExt cx="213360" cy="403860"/>
          </a:xfrm>
        </p:grpSpPr>
        <p:sp>
          <p:nvSpPr>
            <p:cNvPr id="42" name="Rectangle 41"/>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4</a:t>
              </a:r>
            </a:p>
          </p:txBody>
        </p:sp>
        <p:cxnSp>
          <p:nvCxnSpPr>
            <p:cNvPr id="43" name="Straight Arrow Connector 42"/>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4" name="Group 43"/>
          <p:cNvGrpSpPr/>
          <p:nvPr/>
        </p:nvGrpSpPr>
        <p:grpSpPr>
          <a:xfrm>
            <a:off x="4125015" y="4056938"/>
            <a:ext cx="410051" cy="724679"/>
            <a:chOff x="0" y="0"/>
            <a:chExt cx="213360" cy="403860"/>
          </a:xfrm>
        </p:grpSpPr>
        <p:sp>
          <p:nvSpPr>
            <p:cNvPr id="45" name="Rectangle 44"/>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2</a:t>
              </a:r>
            </a:p>
          </p:txBody>
        </p:sp>
        <p:cxnSp>
          <p:nvCxnSpPr>
            <p:cNvPr id="46" name="Straight Arrow Connector 45"/>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5" name="Table 24"/>
          <p:cNvGraphicFramePr>
            <a:graphicFrameLocks noGrp="1"/>
          </p:cNvGraphicFramePr>
          <p:nvPr/>
        </p:nvGraphicFramePr>
        <p:xfrm>
          <a:off x="2567608" y="2348880"/>
          <a:ext cx="7200800" cy="1080120"/>
        </p:xfrm>
        <a:graphic>
          <a:graphicData uri="http://schemas.openxmlformats.org/drawingml/2006/table">
            <a:tbl>
              <a:tblPr firstRow="1" firstCol="1" bandRow="1">
                <a:tableStyleId>{5C22544A-7EE6-4342-B048-85BDC9FD1C3A}</a:tableStyleId>
              </a:tblPr>
              <a:tblGrid>
                <a:gridCol w="1800200">
                  <a:extLst>
                    <a:ext uri="{9D8B030D-6E8A-4147-A177-3AD203B41FA5}">
                      <a16:colId xmlns:a16="http://schemas.microsoft.com/office/drawing/2014/main" val="20000"/>
                    </a:ext>
                  </a:extLst>
                </a:gridCol>
                <a:gridCol w="1800200">
                  <a:extLst>
                    <a:ext uri="{9D8B030D-6E8A-4147-A177-3AD203B41FA5}">
                      <a16:colId xmlns:a16="http://schemas.microsoft.com/office/drawing/2014/main" val="20001"/>
                    </a:ext>
                  </a:extLst>
                </a:gridCol>
                <a:gridCol w="1800200">
                  <a:extLst>
                    <a:ext uri="{9D8B030D-6E8A-4147-A177-3AD203B41FA5}">
                      <a16:colId xmlns:a16="http://schemas.microsoft.com/office/drawing/2014/main" val="20002"/>
                    </a:ext>
                  </a:extLst>
                </a:gridCol>
                <a:gridCol w="1800200">
                  <a:extLst>
                    <a:ext uri="{9D8B030D-6E8A-4147-A177-3AD203B41FA5}">
                      <a16:colId xmlns:a16="http://schemas.microsoft.com/office/drawing/2014/main" val="20003"/>
                    </a:ext>
                  </a:extLst>
                </a:gridCol>
              </a:tblGrid>
              <a:tr h="10801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Adverb</a:t>
                      </a:r>
                    </a:p>
                    <a:p>
                      <a:pPr algn="ctr">
                        <a:spcAft>
                          <a:spcPts val="0"/>
                        </a:spcAft>
                      </a:pPr>
                      <a:endParaRPr lang="en-GB" sz="10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Determiner</a:t>
                      </a:r>
                    </a:p>
                    <a:p>
                      <a:pPr algn="ctr">
                        <a:spcAft>
                          <a:spcPts val="0"/>
                        </a:spcAft>
                      </a:pPr>
                      <a:endParaRPr lang="en-GB" sz="10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B</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Adjective</a:t>
                      </a:r>
                    </a:p>
                    <a:p>
                      <a:pPr algn="ctr">
                        <a:spcAft>
                          <a:spcPts val="0"/>
                        </a:spcAft>
                      </a:pPr>
                      <a:endParaRPr lang="en-GB" sz="10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Verb</a:t>
                      </a:r>
                    </a:p>
                    <a:p>
                      <a:pPr algn="ctr">
                        <a:spcAft>
                          <a:spcPts val="0"/>
                        </a:spcAft>
                      </a:pPr>
                      <a:endParaRPr lang="en-GB" sz="10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D</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30" name="Picture 29">
            <a:extLst>
              <a:ext uri="{FF2B5EF4-FFF2-40B4-BE49-F238E27FC236}">
                <a16:creationId xmlns:a16="http://schemas.microsoft.com/office/drawing/2014/main" id="{DD2E09FA-1057-E34D-AA06-D4D1F38A1C30}"/>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31" name="Picture 30">
            <a:extLst>
              <a:ext uri="{FF2B5EF4-FFF2-40B4-BE49-F238E27FC236}">
                <a16:creationId xmlns:a16="http://schemas.microsoft.com/office/drawing/2014/main" id="{69C2FD2B-A78E-4C52-B7E4-C73A7C15B3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2364357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8 – answers</a:t>
            </a:r>
          </a:p>
        </p:txBody>
      </p:sp>
      <p:sp>
        <p:nvSpPr>
          <p:cNvPr id="24" name="Rectangle 23"/>
          <p:cNvSpPr/>
          <p:nvPr/>
        </p:nvSpPr>
        <p:spPr>
          <a:xfrm>
            <a:off x="8407724" y="5078795"/>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524000" y="6313040"/>
            <a:ext cx="914400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I choose a new book to read and buy some comics too.</a:t>
            </a:r>
            <a:endParaRPr lang="en-GB" altLang="en-US" sz="2200" i="1" dirty="0"/>
          </a:p>
        </p:txBody>
      </p:sp>
      <p:grpSp>
        <p:nvGrpSpPr>
          <p:cNvPr id="26" name="Group 25"/>
          <p:cNvGrpSpPr/>
          <p:nvPr/>
        </p:nvGrpSpPr>
        <p:grpSpPr>
          <a:xfrm>
            <a:off x="3284007" y="4050179"/>
            <a:ext cx="410051" cy="724679"/>
            <a:chOff x="0" y="0"/>
            <a:chExt cx="213360" cy="403860"/>
          </a:xfrm>
        </p:grpSpPr>
        <p:sp>
          <p:nvSpPr>
            <p:cNvPr id="27" name="Rectangle 26"/>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b="1" dirty="0"/>
                <a:t>D</a:t>
              </a:r>
            </a:p>
          </p:txBody>
        </p:sp>
        <p:cxnSp>
          <p:nvCxnSpPr>
            <p:cNvPr id="28" name="Straight Arrow Connector 27"/>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9" name="Rectangle 8"/>
          <p:cNvSpPr/>
          <p:nvPr/>
        </p:nvSpPr>
        <p:spPr>
          <a:xfrm>
            <a:off x="2927648" y="3662770"/>
            <a:ext cx="6711651" cy="430887"/>
          </a:xfrm>
          <a:prstGeom prst="rect">
            <a:avLst/>
          </a:prstGeom>
        </p:spPr>
        <p:txBody>
          <a:bodyPr wrap="square">
            <a:spAutoFit/>
          </a:bodyPr>
          <a:lstStyle/>
          <a:p>
            <a:r>
              <a:rPr lang="en-GB" sz="2200" dirty="0"/>
              <a:t>I chose a new book to read and bought some comics too. </a:t>
            </a:r>
          </a:p>
        </p:txBody>
      </p:sp>
      <p:grpSp>
        <p:nvGrpSpPr>
          <p:cNvPr id="38" name="Group 37"/>
          <p:cNvGrpSpPr/>
          <p:nvPr/>
        </p:nvGrpSpPr>
        <p:grpSpPr>
          <a:xfrm>
            <a:off x="7640116" y="4064528"/>
            <a:ext cx="410051" cy="724679"/>
            <a:chOff x="0" y="0"/>
            <a:chExt cx="213360" cy="403860"/>
          </a:xfrm>
        </p:grpSpPr>
        <p:sp>
          <p:nvSpPr>
            <p:cNvPr id="39" name="Rectangle 38"/>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cxnSp>
          <p:nvCxnSpPr>
            <p:cNvPr id="40" name="Straight Arrow Connector 39"/>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1" name="Group 40"/>
          <p:cNvGrpSpPr/>
          <p:nvPr/>
        </p:nvGrpSpPr>
        <p:grpSpPr>
          <a:xfrm>
            <a:off x="9040406" y="4064528"/>
            <a:ext cx="410051" cy="724679"/>
            <a:chOff x="0" y="0"/>
            <a:chExt cx="213360" cy="403860"/>
          </a:xfrm>
        </p:grpSpPr>
        <p:sp>
          <p:nvSpPr>
            <p:cNvPr id="42" name="Rectangle 41"/>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cxnSp>
          <p:nvCxnSpPr>
            <p:cNvPr id="43" name="Straight Arrow Connector 42"/>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4" name="Group 43"/>
          <p:cNvGrpSpPr/>
          <p:nvPr/>
        </p:nvGrpSpPr>
        <p:grpSpPr>
          <a:xfrm>
            <a:off x="4125015" y="4056938"/>
            <a:ext cx="410051" cy="724679"/>
            <a:chOff x="0" y="0"/>
            <a:chExt cx="213360" cy="403860"/>
          </a:xfrm>
        </p:grpSpPr>
        <p:sp>
          <p:nvSpPr>
            <p:cNvPr id="45" name="Rectangle 44"/>
            <p:cNvSpPr/>
            <p:nvPr/>
          </p:nvSpPr>
          <p:spPr>
            <a:xfrm>
              <a:off x="0" y="19050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cxnSp>
          <p:nvCxnSpPr>
            <p:cNvPr id="46" name="Straight Arrow Connector 45"/>
            <p:cNvCxnSpPr/>
            <p:nvPr/>
          </p:nvCxnSpPr>
          <p:spPr>
            <a:xfrm flipV="1">
              <a:off x="99060" y="0"/>
              <a:ext cx="0" cy="19050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aphicFrame>
        <p:nvGraphicFramePr>
          <p:cNvPr id="25" name="Table 24"/>
          <p:cNvGraphicFramePr>
            <a:graphicFrameLocks noGrp="1"/>
          </p:cNvGraphicFramePr>
          <p:nvPr/>
        </p:nvGraphicFramePr>
        <p:xfrm>
          <a:off x="2567608" y="2348880"/>
          <a:ext cx="7200800" cy="1080120"/>
        </p:xfrm>
        <a:graphic>
          <a:graphicData uri="http://schemas.openxmlformats.org/drawingml/2006/table">
            <a:tbl>
              <a:tblPr firstRow="1" firstCol="1" bandRow="1">
                <a:tableStyleId>{5C22544A-7EE6-4342-B048-85BDC9FD1C3A}</a:tableStyleId>
              </a:tblPr>
              <a:tblGrid>
                <a:gridCol w="1800200">
                  <a:extLst>
                    <a:ext uri="{9D8B030D-6E8A-4147-A177-3AD203B41FA5}">
                      <a16:colId xmlns:a16="http://schemas.microsoft.com/office/drawing/2014/main" val="20000"/>
                    </a:ext>
                  </a:extLst>
                </a:gridCol>
                <a:gridCol w="1800200">
                  <a:extLst>
                    <a:ext uri="{9D8B030D-6E8A-4147-A177-3AD203B41FA5}">
                      <a16:colId xmlns:a16="http://schemas.microsoft.com/office/drawing/2014/main" val="20001"/>
                    </a:ext>
                  </a:extLst>
                </a:gridCol>
                <a:gridCol w="1800200">
                  <a:extLst>
                    <a:ext uri="{9D8B030D-6E8A-4147-A177-3AD203B41FA5}">
                      <a16:colId xmlns:a16="http://schemas.microsoft.com/office/drawing/2014/main" val="20002"/>
                    </a:ext>
                  </a:extLst>
                </a:gridCol>
                <a:gridCol w="1800200">
                  <a:extLst>
                    <a:ext uri="{9D8B030D-6E8A-4147-A177-3AD203B41FA5}">
                      <a16:colId xmlns:a16="http://schemas.microsoft.com/office/drawing/2014/main" val="20003"/>
                    </a:ext>
                  </a:extLst>
                </a:gridCol>
              </a:tblGrid>
              <a:tr h="10801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Adverb</a:t>
                      </a:r>
                    </a:p>
                    <a:p>
                      <a:pPr algn="ctr">
                        <a:spcAft>
                          <a:spcPts val="0"/>
                        </a:spcAft>
                      </a:pPr>
                      <a:endParaRPr lang="en-GB" sz="10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A</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Determiner</a:t>
                      </a:r>
                    </a:p>
                    <a:p>
                      <a:pPr algn="ctr">
                        <a:spcAft>
                          <a:spcPts val="0"/>
                        </a:spcAft>
                      </a:pPr>
                      <a:endParaRPr lang="en-GB" sz="10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B</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Adjective</a:t>
                      </a:r>
                    </a:p>
                    <a:p>
                      <a:pPr algn="ctr">
                        <a:spcAft>
                          <a:spcPts val="0"/>
                        </a:spcAft>
                      </a:pPr>
                      <a:endParaRPr lang="en-GB" sz="10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C</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Verb</a:t>
                      </a:r>
                    </a:p>
                    <a:p>
                      <a:pPr algn="ctr">
                        <a:spcAft>
                          <a:spcPts val="0"/>
                        </a:spcAft>
                      </a:pPr>
                      <a:endParaRPr lang="en-GB" sz="10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en-GB" sz="2200" dirty="0">
                          <a:solidFill>
                            <a:sysClr val="windowText" lastClr="000000"/>
                          </a:solidFill>
                          <a:effectLst/>
                          <a:latin typeface="Calibri" panose="020F0502020204030204" pitchFamily="34" charset="0"/>
                          <a:ea typeface="Times New Roman" panose="02020603050405020304" pitchFamily="18" charset="0"/>
                          <a:cs typeface="Times New Roman" panose="02020603050405020304" pitchFamily="18" charset="0"/>
                        </a:rPr>
                        <a:t>D</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
        <p:nvSpPr>
          <p:cNvPr id="2" name="Rectangle 1">
            <a:extLst>
              <a:ext uri="{FF2B5EF4-FFF2-40B4-BE49-F238E27FC236}">
                <a16:creationId xmlns:a16="http://schemas.microsoft.com/office/drawing/2014/main" id="{6AED0AA0-0B22-4215-B800-33AF51FC4BE7}"/>
              </a:ext>
            </a:extLst>
          </p:cNvPr>
          <p:cNvSpPr/>
          <p:nvPr/>
        </p:nvSpPr>
        <p:spPr>
          <a:xfrm>
            <a:off x="4151734" y="4390636"/>
            <a:ext cx="306495" cy="369332"/>
          </a:xfrm>
          <a:prstGeom prst="rect">
            <a:avLst/>
          </a:prstGeom>
        </p:spPr>
        <p:txBody>
          <a:bodyPr wrap="none">
            <a:spAutoFit/>
          </a:bodyPr>
          <a:lstStyle/>
          <a:p>
            <a:pPr algn="ctr"/>
            <a:r>
              <a:rPr lang="en-GB" b="1" dirty="0"/>
              <a:t>C</a:t>
            </a:r>
          </a:p>
        </p:txBody>
      </p:sp>
      <p:sp>
        <p:nvSpPr>
          <p:cNvPr id="3" name="Rectangle 2">
            <a:extLst>
              <a:ext uri="{FF2B5EF4-FFF2-40B4-BE49-F238E27FC236}">
                <a16:creationId xmlns:a16="http://schemas.microsoft.com/office/drawing/2014/main" id="{D9E4D8ED-48F0-4792-A2B2-BD2784C8338A}"/>
              </a:ext>
            </a:extLst>
          </p:cNvPr>
          <p:cNvSpPr/>
          <p:nvPr/>
        </p:nvSpPr>
        <p:spPr>
          <a:xfrm>
            <a:off x="7694299" y="4383643"/>
            <a:ext cx="301686" cy="369332"/>
          </a:xfrm>
          <a:prstGeom prst="rect">
            <a:avLst/>
          </a:prstGeom>
        </p:spPr>
        <p:txBody>
          <a:bodyPr wrap="square">
            <a:spAutoFit/>
          </a:bodyPr>
          <a:lstStyle/>
          <a:p>
            <a:pPr algn="ctr"/>
            <a:r>
              <a:rPr lang="en-GB" b="1" dirty="0"/>
              <a:t>B</a:t>
            </a:r>
          </a:p>
        </p:txBody>
      </p:sp>
      <p:sp>
        <p:nvSpPr>
          <p:cNvPr id="4" name="Rectangle 3">
            <a:extLst>
              <a:ext uri="{FF2B5EF4-FFF2-40B4-BE49-F238E27FC236}">
                <a16:creationId xmlns:a16="http://schemas.microsoft.com/office/drawing/2014/main" id="{D4E154C7-973E-4FD5-9219-20CFC4E98169}"/>
              </a:ext>
            </a:extLst>
          </p:cNvPr>
          <p:cNvSpPr/>
          <p:nvPr/>
        </p:nvSpPr>
        <p:spPr>
          <a:xfrm>
            <a:off x="9083367" y="4405526"/>
            <a:ext cx="324128" cy="369332"/>
          </a:xfrm>
          <a:prstGeom prst="rect">
            <a:avLst/>
          </a:prstGeom>
        </p:spPr>
        <p:txBody>
          <a:bodyPr wrap="none">
            <a:spAutoFit/>
          </a:bodyPr>
          <a:lstStyle/>
          <a:p>
            <a:pPr algn="ctr"/>
            <a:r>
              <a:rPr lang="en-GB" b="1" dirty="0"/>
              <a:t>A</a:t>
            </a:r>
          </a:p>
        </p:txBody>
      </p:sp>
      <p:pic>
        <p:nvPicPr>
          <p:cNvPr id="30" name="Picture 29">
            <a:extLst>
              <a:ext uri="{FF2B5EF4-FFF2-40B4-BE49-F238E27FC236}">
                <a16:creationId xmlns:a16="http://schemas.microsoft.com/office/drawing/2014/main" id="{DD2E09FA-1057-E34D-AA06-D4D1F38A1C30}"/>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31" name="Picture 30">
            <a:extLst>
              <a:ext uri="{FF2B5EF4-FFF2-40B4-BE49-F238E27FC236}">
                <a16:creationId xmlns:a16="http://schemas.microsoft.com/office/drawing/2014/main" id="{69C2FD2B-A78E-4C52-B7E4-C73A7C15B3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29" name="Rectangle 13"/>
          <p:cNvSpPr>
            <a:spLocks noChangeArrowheads="1"/>
          </p:cNvSpPr>
          <p:nvPr/>
        </p:nvSpPr>
        <p:spPr bwMode="auto">
          <a:xfrm>
            <a:off x="2438499" y="1601178"/>
            <a:ext cx="72008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a:t>
            </a:r>
            <a:r>
              <a:rPr lang="en-GB" altLang="en-US" sz="2200" dirty="0">
                <a:latin typeface="Calibri" panose="020F0502020204030204" pitchFamily="34" charset="0"/>
                <a:ea typeface="Times New Roman" panose="02020603050405020304" pitchFamily="18" charset="0"/>
                <a:cs typeface="Calibri" panose="020F0502020204030204" pitchFamily="34" charset="0"/>
              </a:rPr>
              <a:t>Write the correct label in each box.</a:t>
            </a:r>
            <a:endParaRPr lang="en-GB" altLang="en-US" sz="2200" dirty="0"/>
          </a:p>
          <a:p>
            <a:pPr lvl="0" eaLnBrk="0" fontAlgn="base" hangingPunct="0">
              <a:spcBef>
                <a:spcPct val="0"/>
              </a:spcBef>
              <a:spcAft>
                <a:spcPct val="0"/>
              </a:spcAft>
            </a:pPr>
            <a:endParaRPr lang="en-GB" altLang="en-US" sz="2200" dirty="0">
              <a:latin typeface="Arial" panose="020B0604020202020204" pitchFamily="34" charset="0"/>
            </a:endParaRPr>
          </a:p>
          <a:p>
            <a:pPr eaLnBrk="0" fontAlgn="base" hangingPunct="0">
              <a:spcBef>
                <a:spcPct val="0"/>
              </a:spcBef>
              <a:spcAft>
                <a:spcPct val="0"/>
              </a:spcAft>
            </a:pPr>
            <a:endParaRPr lang="en-GB" altLang="en-US" sz="2200" dirty="0"/>
          </a:p>
        </p:txBody>
      </p:sp>
    </p:spTree>
    <p:extLst>
      <p:ext uri="{BB962C8B-B14F-4D97-AF65-F5344CB8AC3E}">
        <p14:creationId xmlns:p14="http://schemas.microsoft.com/office/powerpoint/2010/main" val="26980651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8 – questions</a:t>
            </a:r>
          </a:p>
        </p:txBody>
      </p:sp>
      <p:sp>
        <p:nvSpPr>
          <p:cNvPr id="8" name="Rectangle 13"/>
          <p:cNvSpPr>
            <a:spLocks noChangeArrowheads="1"/>
          </p:cNvSpPr>
          <p:nvPr/>
        </p:nvSpPr>
        <p:spPr bwMode="auto">
          <a:xfrm>
            <a:off x="2274149" y="1776576"/>
            <a:ext cx="8826499"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Explain why an </a:t>
            </a:r>
            <a:r>
              <a:rPr lang="en-GB" altLang="en-US" sz="2200" b="1" dirty="0">
                <a:ea typeface="Times New Roman" panose="02020603050405020304" pitchFamily="18" charset="0"/>
                <a:cs typeface="Calibri" panose="020F0502020204030204" pitchFamily="34" charset="0"/>
              </a:rPr>
              <a:t>apostrophe </a:t>
            </a:r>
            <a:r>
              <a:rPr lang="en-GB" altLang="en-US" sz="2200" dirty="0">
                <a:ea typeface="Times New Roman" panose="02020603050405020304" pitchFamily="18" charset="0"/>
                <a:cs typeface="Calibri" panose="020F0502020204030204" pitchFamily="34" charset="0"/>
              </a:rPr>
              <a:t>has been used in the sentence below. </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2274149" y="2740988"/>
            <a:ext cx="7643702"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girl’s seeds had not grown as much as she had hoped.</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_____________________________________________________</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cs typeface="Calibri" panose="020F0502020204030204" pitchFamily="34" charset="0"/>
              </a:rPr>
              <a:t>_____________________________________________________</a:t>
            </a:r>
            <a:endParaRPr lang="en-GB" altLang="en-US" sz="2200" dirty="0"/>
          </a:p>
        </p:txBody>
      </p:sp>
      <p:sp>
        <p:nvSpPr>
          <p:cNvPr id="24" name="Rectangle 23"/>
          <p:cNvSpPr/>
          <p:nvPr/>
        </p:nvSpPr>
        <p:spPr>
          <a:xfrm>
            <a:off x="8827691" y="523193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9" name="Rectangle 13"/>
          <p:cNvSpPr>
            <a:spLocks noChangeArrowheads="1"/>
          </p:cNvSpPr>
          <p:nvPr/>
        </p:nvSpPr>
        <p:spPr bwMode="auto">
          <a:xfrm>
            <a:off x="1965798" y="6332915"/>
            <a:ext cx="823465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Explain a different reason for using an apostrophe.</a:t>
            </a:r>
            <a:endParaRPr lang="en-GB" altLang="en-US" sz="2200" i="1" dirty="0"/>
          </a:p>
        </p:txBody>
      </p:sp>
      <p:pic>
        <p:nvPicPr>
          <p:cNvPr id="12" name="Picture 11">
            <a:extLst>
              <a:ext uri="{FF2B5EF4-FFF2-40B4-BE49-F238E27FC236}">
                <a16:creationId xmlns:a16="http://schemas.microsoft.com/office/drawing/2014/main" id="{B2717284-AB1E-E549-BED0-B50D0792033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4" name="Picture 13">
            <a:extLst>
              <a:ext uri="{FF2B5EF4-FFF2-40B4-BE49-F238E27FC236}">
                <a16:creationId xmlns:a16="http://schemas.microsoft.com/office/drawing/2014/main" id="{520614C0-77AB-4E4C-A06F-6D450DA7FE1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5353728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8 – answers</a:t>
            </a:r>
          </a:p>
        </p:txBody>
      </p:sp>
      <p:sp>
        <p:nvSpPr>
          <p:cNvPr id="21" name="Rectangle 14"/>
          <p:cNvSpPr>
            <a:spLocks noChangeArrowheads="1"/>
          </p:cNvSpPr>
          <p:nvPr/>
        </p:nvSpPr>
        <p:spPr bwMode="auto">
          <a:xfrm>
            <a:off x="2274149" y="2910265"/>
            <a:ext cx="7643702"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girl’s seeds had not grown as much as she had hoped.</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b="1" dirty="0">
                <a:cs typeface="Calibri" panose="020F0502020204030204" pitchFamily="34" charset="0"/>
              </a:rPr>
              <a:t>e.g. An apostrophe has been used to show possession; the seeds belong to one girl.</a:t>
            </a:r>
            <a:endParaRPr lang="en-GB" altLang="en-US" sz="2200" b="1" dirty="0"/>
          </a:p>
        </p:txBody>
      </p:sp>
      <p:sp>
        <p:nvSpPr>
          <p:cNvPr id="24" name="Rectangle 23"/>
          <p:cNvSpPr/>
          <p:nvPr/>
        </p:nvSpPr>
        <p:spPr>
          <a:xfrm>
            <a:off x="8827691" y="523193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9" name="Rectangle 13"/>
          <p:cNvSpPr>
            <a:spLocks noChangeArrowheads="1"/>
          </p:cNvSpPr>
          <p:nvPr/>
        </p:nvSpPr>
        <p:spPr bwMode="auto">
          <a:xfrm>
            <a:off x="1159038" y="6307515"/>
            <a:ext cx="993704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Apostrophes can also be used to show omission / missing letters.</a:t>
            </a:r>
            <a:endParaRPr lang="en-GB" altLang="en-US" sz="2200" i="1" dirty="0"/>
          </a:p>
        </p:txBody>
      </p:sp>
      <p:pic>
        <p:nvPicPr>
          <p:cNvPr id="12" name="Picture 11">
            <a:extLst>
              <a:ext uri="{FF2B5EF4-FFF2-40B4-BE49-F238E27FC236}">
                <a16:creationId xmlns:a16="http://schemas.microsoft.com/office/drawing/2014/main" id="{B2717284-AB1E-E549-BED0-B50D0792033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4" name="Picture 13">
            <a:extLst>
              <a:ext uri="{FF2B5EF4-FFF2-40B4-BE49-F238E27FC236}">
                <a16:creationId xmlns:a16="http://schemas.microsoft.com/office/drawing/2014/main" id="{520614C0-77AB-4E4C-A06F-6D450DA7FE1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10" name="Rectangle 13"/>
          <p:cNvSpPr>
            <a:spLocks noChangeArrowheads="1"/>
          </p:cNvSpPr>
          <p:nvPr/>
        </p:nvSpPr>
        <p:spPr bwMode="auto">
          <a:xfrm>
            <a:off x="2274149" y="1776576"/>
            <a:ext cx="8826499"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Explain why an </a:t>
            </a:r>
            <a:r>
              <a:rPr lang="en-GB" altLang="en-US" sz="2200" b="1" dirty="0">
                <a:ea typeface="Times New Roman" panose="02020603050405020304" pitchFamily="18" charset="0"/>
                <a:cs typeface="Calibri" panose="020F0502020204030204" pitchFamily="34" charset="0"/>
              </a:rPr>
              <a:t>apostrophe </a:t>
            </a:r>
            <a:r>
              <a:rPr lang="en-GB" altLang="en-US" sz="2200" dirty="0">
                <a:ea typeface="Times New Roman" panose="02020603050405020304" pitchFamily="18" charset="0"/>
                <a:cs typeface="Calibri" panose="020F0502020204030204" pitchFamily="34" charset="0"/>
              </a:rPr>
              <a:t>has been used in the sentence below. </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Tree>
    <p:extLst>
      <p:ext uri="{BB962C8B-B14F-4D97-AF65-F5344CB8AC3E}">
        <p14:creationId xmlns:p14="http://schemas.microsoft.com/office/powerpoint/2010/main" val="20294515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8 – questions</a:t>
            </a:r>
          </a:p>
        </p:txBody>
      </p:sp>
      <p:sp>
        <p:nvSpPr>
          <p:cNvPr id="8" name="Rectangle 13"/>
          <p:cNvSpPr>
            <a:spLocks noChangeArrowheads="1"/>
          </p:cNvSpPr>
          <p:nvPr/>
        </p:nvSpPr>
        <p:spPr bwMode="auto">
          <a:xfrm>
            <a:off x="2735265" y="1460104"/>
            <a:ext cx="6919108"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a:t>
            </a:r>
            <a:r>
              <a:rPr lang="en-GB" sz="2200" dirty="0"/>
              <a:t>Which </a:t>
            </a:r>
            <a:r>
              <a:rPr lang="en-GB" sz="2200" b="1" dirty="0"/>
              <a:t>prefix</a:t>
            </a:r>
            <a:r>
              <a:rPr lang="en-GB" sz="2200" dirty="0"/>
              <a:t> can be added to all three words below to form their </a:t>
            </a:r>
            <a:r>
              <a:rPr lang="en-GB" sz="2200" b="1" dirty="0"/>
              <a:t>antonyms</a:t>
            </a:r>
            <a:r>
              <a:rPr lang="en-GB" sz="2200" dirty="0"/>
              <a:t>?</a:t>
            </a: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21" name="Rectangle 14"/>
          <p:cNvSpPr>
            <a:spLocks noChangeArrowheads="1"/>
          </p:cNvSpPr>
          <p:nvPr/>
        </p:nvSpPr>
        <p:spPr bwMode="auto">
          <a:xfrm>
            <a:off x="2735265" y="2410637"/>
            <a:ext cx="1366336"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satisfied</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advantage</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respect</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p:txBody>
      </p:sp>
      <p:sp>
        <p:nvSpPr>
          <p:cNvPr id="24" name="Rectangle 23"/>
          <p:cNvSpPr/>
          <p:nvPr/>
        </p:nvSpPr>
        <p:spPr>
          <a:xfrm>
            <a:off x="8502329" y="5110075"/>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093069" y="6008522"/>
            <a:ext cx="9697551"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How many different prefixes can you list? </a:t>
            </a:r>
          </a:p>
          <a:p>
            <a:pPr algn="ctr" eaLnBrk="0" fontAlgn="base" hangingPunct="0">
              <a:spcBef>
                <a:spcPct val="0"/>
              </a:spcBef>
              <a:spcAft>
                <a:spcPct val="0"/>
              </a:spcAft>
            </a:pPr>
            <a:r>
              <a:rPr lang="en-GB" altLang="en-US" sz="2200" b="1" i="1" dirty="0">
                <a:ea typeface="Times New Roman" panose="02020603050405020304" pitchFamily="18" charset="0"/>
                <a:cs typeface="Calibri" panose="020F0502020204030204" pitchFamily="34" charset="0"/>
              </a:rPr>
              <a:t>Identify two root words which each of them can be added to.  </a:t>
            </a:r>
            <a:endParaRPr lang="en-GB" altLang="en-US" sz="2200" i="1" dirty="0"/>
          </a:p>
          <a:p>
            <a:pPr eaLnBrk="0" fontAlgn="base" hangingPunct="0">
              <a:spcBef>
                <a:spcPct val="0"/>
              </a:spcBef>
              <a:spcAft>
                <a:spcPct val="0"/>
              </a:spcAft>
            </a:pP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20" name="Picture 19">
            <a:extLst>
              <a:ext uri="{FF2B5EF4-FFF2-40B4-BE49-F238E27FC236}">
                <a16:creationId xmlns:a16="http://schemas.microsoft.com/office/drawing/2014/main" id="{085A8477-5C8B-8042-92C4-89F85BFBF669}"/>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5" name="Picture 14">
            <a:extLst>
              <a:ext uri="{FF2B5EF4-FFF2-40B4-BE49-F238E27FC236}">
                <a16:creationId xmlns:a16="http://schemas.microsoft.com/office/drawing/2014/main" id="{E1F8335D-7473-45A1-8944-F3E4638324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2" name="Rectangle 1"/>
          <p:cNvSpPr/>
          <p:nvPr/>
        </p:nvSpPr>
        <p:spPr>
          <a:xfrm>
            <a:off x="2805065" y="4534295"/>
            <a:ext cx="2025058" cy="7493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3975016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8 – answers</a:t>
            </a:r>
          </a:p>
        </p:txBody>
      </p:sp>
      <p:sp>
        <p:nvSpPr>
          <p:cNvPr id="24" name="Rectangle 23"/>
          <p:cNvSpPr/>
          <p:nvPr/>
        </p:nvSpPr>
        <p:spPr>
          <a:xfrm>
            <a:off x="8502329" y="5110075"/>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093069" y="6325853"/>
            <a:ext cx="9697551"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un, pre, re, auto</a:t>
            </a:r>
            <a:endParaRPr lang="en-GB" altLang="en-US" sz="2200" i="1" dirty="0"/>
          </a:p>
        </p:txBody>
      </p:sp>
      <p:pic>
        <p:nvPicPr>
          <p:cNvPr id="20" name="Picture 19">
            <a:extLst>
              <a:ext uri="{FF2B5EF4-FFF2-40B4-BE49-F238E27FC236}">
                <a16:creationId xmlns:a16="http://schemas.microsoft.com/office/drawing/2014/main" id="{085A8477-5C8B-8042-92C4-89F85BFBF669}"/>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5" name="Picture 14">
            <a:extLst>
              <a:ext uri="{FF2B5EF4-FFF2-40B4-BE49-F238E27FC236}">
                <a16:creationId xmlns:a16="http://schemas.microsoft.com/office/drawing/2014/main" id="{E1F8335D-7473-45A1-8944-F3E4638324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10" name="Rectangle 13"/>
          <p:cNvSpPr>
            <a:spLocks noChangeArrowheads="1"/>
          </p:cNvSpPr>
          <p:nvPr/>
        </p:nvSpPr>
        <p:spPr bwMode="auto">
          <a:xfrm>
            <a:off x="2735265" y="1460104"/>
            <a:ext cx="6919108"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a:t>
            </a:r>
            <a:r>
              <a:rPr lang="en-GB" sz="2200" dirty="0"/>
              <a:t>Which </a:t>
            </a:r>
            <a:r>
              <a:rPr lang="en-GB" sz="2200" b="1" dirty="0"/>
              <a:t>prefix</a:t>
            </a:r>
            <a:r>
              <a:rPr lang="en-GB" sz="2200" dirty="0"/>
              <a:t> can be added to all three words below to form their </a:t>
            </a:r>
            <a:r>
              <a:rPr lang="en-GB" sz="2200" b="1" dirty="0"/>
              <a:t>antonyms</a:t>
            </a:r>
            <a:r>
              <a:rPr lang="en-GB" sz="2200" dirty="0"/>
              <a:t>?</a:t>
            </a: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11" name="Rectangle 14"/>
          <p:cNvSpPr>
            <a:spLocks noChangeArrowheads="1"/>
          </p:cNvSpPr>
          <p:nvPr/>
        </p:nvSpPr>
        <p:spPr bwMode="auto">
          <a:xfrm>
            <a:off x="2735265" y="2410637"/>
            <a:ext cx="1366336"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satisfied</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advantage</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respect</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p:txBody>
      </p:sp>
      <p:sp>
        <p:nvSpPr>
          <p:cNvPr id="12" name="Rectangle 11"/>
          <p:cNvSpPr/>
          <p:nvPr/>
        </p:nvSpPr>
        <p:spPr>
          <a:xfrm>
            <a:off x="2805065" y="4534295"/>
            <a:ext cx="2025058" cy="74930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200" b="1" dirty="0"/>
              <a:t>dis</a:t>
            </a:r>
          </a:p>
        </p:txBody>
      </p:sp>
    </p:spTree>
    <p:extLst>
      <p:ext uri="{BB962C8B-B14F-4D97-AF65-F5344CB8AC3E}">
        <p14:creationId xmlns:p14="http://schemas.microsoft.com/office/powerpoint/2010/main" val="9382067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4">
            <a:extLst>
              <a:ext uri="{FF2B5EF4-FFF2-40B4-BE49-F238E27FC236}">
                <a16:creationId xmlns:a16="http://schemas.microsoft.com/office/drawing/2014/main" id="{8AD8D93E-84D9-40D2-B347-CBFA5737147B}"/>
              </a:ext>
            </a:extLst>
          </p:cNvPr>
          <p:cNvSpPr>
            <a:spLocks noChangeArrowheads="1"/>
          </p:cNvSpPr>
          <p:nvPr/>
        </p:nvSpPr>
        <p:spPr bwMode="auto">
          <a:xfrm>
            <a:off x="2228442" y="2426948"/>
            <a:ext cx="5957175" cy="3016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waved at Mr </a:t>
            </a:r>
            <a:r>
              <a:rPr lang="en-GB" altLang="en-US" sz="2200" dirty="0" err="1">
                <a:ea typeface="Times New Roman" panose="02020603050405020304" pitchFamily="18" charset="0"/>
                <a:cs typeface="Calibri" panose="020F0502020204030204" pitchFamily="34" charset="0"/>
              </a:rPr>
              <a:t>Solaiman</a:t>
            </a:r>
            <a:r>
              <a:rPr lang="en-GB" altLang="en-US" sz="2200" dirty="0">
                <a:ea typeface="Times New Roman" panose="02020603050405020304" pitchFamily="18" charset="0"/>
                <a:cs typeface="Calibri" panose="020F0502020204030204" pitchFamily="34" charset="0"/>
              </a:rPr>
              <a:t> – my new neighbour – as he walked past our house. </a:t>
            </a:r>
          </a:p>
          <a:p>
            <a:pPr eaLnBrk="0" fontAlgn="base" hangingPunct="0">
              <a:spcBef>
                <a:spcPct val="0"/>
              </a:spcBef>
              <a:spcAft>
                <a:spcPct val="0"/>
              </a:spcAft>
            </a:pPr>
            <a:endParaRPr lang="en-GB" altLang="en-US" sz="1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When we opened the cupboard, some paint, a box of paper and a few pencils fell to the floor.</a:t>
            </a:r>
          </a:p>
          <a:p>
            <a:pPr eaLnBrk="0" fontAlgn="base" hangingPunct="0">
              <a:spcBef>
                <a:spcPct val="0"/>
              </a:spcBef>
              <a:spcAft>
                <a:spcPct val="0"/>
              </a:spcAft>
            </a:pPr>
            <a:endParaRPr lang="en-GB" altLang="en-US" sz="1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chairs, most of which were broken, were stacked in the corridor.</a:t>
            </a:r>
          </a:p>
          <a:p>
            <a:pPr eaLnBrk="0" fontAlgn="base" hangingPunct="0">
              <a:spcBef>
                <a:spcPct val="0"/>
              </a:spcBef>
              <a:spcAft>
                <a:spcPct val="0"/>
              </a:spcAft>
            </a:pPr>
            <a:endParaRPr lang="en-GB" altLang="en-US" sz="1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Earlier this morning, we tidied the classroom.</a:t>
            </a:r>
          </a:p>
        </p:txBody>
      </p:sp>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9 – questions</a:t>
            </a:r>
          </a:p>
        </p:txBody>
      </p:sp>
      <p:sp>
        <p:nvSpPr>
          <p:cNvPr id="8" name="Rectangle 13"/>
          <p:cNvSpPr>
            <a:spLocks noChangeArrowheads="1"/>
          </p:cNvSpPr>
          <p:nvPr/>
        </p:nvSpPr>
        <p:spPr bwMode="auto">
          <a:xfrm>
            <a:off x="2164943" y="1560985"/>
            <a:ext cx="7356933"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Which </a:t>
            </a:r>
            <a:r>
              <a:rPr lang="en-GB" altLang="en-US" sz="2200" b="1" dirty="0">
                <a:ea typeface="Times New Roman" panose="02020603050405020304" pitchFamily="18" charset="0"/>
                <a:cs typeface="Calibri" panose="020F0502020204030204" pitchFamily="34" charset="0"/>
              </a:rPr>
              <a:t>two</a:t>
            </a:r>
            <a:r>
              <a:rPr lang="en-GB" altLang="en-US" sz="2200" dirty="0">
                <a:ea typeface="Times New Roman" panose="02020603050405020304" pitchFamily="18" charset="0"/>
                <a:cs typeface="Calibri" panose="020F0502020204030204" pitchFamily="34" charset="0"/>
              </a:rPr>
              <a:t> sentences use punctuation to show </a:t>
            </a:r>
            <a:r>
              <a:rPr lang="en-GB" altLang="en-US" sz="2200" b="1" dirty="0">
                <a:ea typeface="Times New Roman" panose="02020603050405020304" pitchFamily="18" charset="0"/>
                <a:cs typeface="Calibri" panose="020F0502020204030204" pitchFamily="34" charset="0"/>
              </a:rPr>
              <a:t>parenthesis</a:t>
            </a:r>
            <a:r>
              <a:rPr lang="en-GB" altLang="en-US" sz="2200" dirty="0">
                <a:ea typeface="Times New Roman" panose="02020603050405020304" pitchFamily="18" charset="0"/>
                <a:cs typeface="Calibri" panose="020F0502020204030204" pitchFamily="34" charset="0"/>
              </a:rPr>
              <a:t>?</a:t>
            </a:r>
            <a:endParaRPr lang="en-GB" altLang="en-US" sz="2200" dirty="0"/>
          </a:p>
          <a:p>
            <a:pPr eaLnBrk="0" fontAlgn="base" hangingPunct="0">
              <a:spcBef>
                <a:spcPct val="0"/>
              </a:spcBef>
              <a:spcAft>
                <a:spcPct val="0"/>
              </a:spcAft>
            </a:pPr>
            <a:endParaRPr lang="en-GB" altLang="en-US" sz="2200" dirty="0"/>
          </a:p>
        </p:txBody>
      </p:sp>
      <p:sp>
        <p:nvSpPr>
          <p:cNvPr id="23" name="Rectangle 13"/>
          <p:cNvSpPr>
            <a:spLocks noChangeArrowheads="1"/>
          </p:cNvSpPr>
          <p:nvPr/>
        </p:nvSpPr>
        <p:spPr bwMode="auto">
          <a:xfrm>
            <a:off x="127000" y="6315319"/>
            <a:ext cx="1189990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the names of all three types of punctuation that can be used to show parenthesis.</a:t>
            </a:r>
            <a:endParaRPr lang="en-GB" altLang="en-US" sz="2200" i="1" dirty="0"/>
          </a:p>
        </p:txBody>
      </p:sp>
      <p:grpSp>
        <p:nvGrpSpPr>
          <p:cNvPr id="11" name="Group 10">
            <a:extLst>
              <a:ext uri="{FF2B5EF4-FFF2-40B4-BE49-F238E27FC236}">
                <a16:creationId xmlns:a16="http://schemas.microsoft.com/office/drawing/2014/main" id="{9507E67A-504A-4833-B683-42B718D54967}"/>
              </a:ext>
            </a:extLst>
          </p:cNvPr>
          <p:cNvGrpSpPr/>
          <p:nvPr/>
        </p:nvGrpSpPr>
        <p:grpSpPr>
          <a:xfrm>
            <a:off x="8221215" y="2032246"/>
            <a:ext cx="1155316" cy="4180352"/>
            <a:chOff x="7110309" y="2132856"/>
            <a:chExt cx="1155316" cy="4180352"/>
          </a:xfrm>
        </p:grpSpPr>
        <p:grpSp>
          <p:nvGrpSpPr>
            <p:cNvPr id="12" name="Group 11">
              <a:extLst>
                <a:ext uri="{FF2B5EF4-FFF2-40B4-BE49-F238E27FC236}">
                  <a16:creationId xmlns:a16="http://schemas.microsoft.com/office/drawing/2014/main" id="{A5BD3BEB-ECC1-4657-AE72-56266EF150C0}"/>
                </a:ext>
              </a:extLst>
            </p:cNvPr>
            <p:cNvGrpSpPr/>
            <p:nvPr/>
          </p:nvGrpSpPr>
          <p:grpSpPr>
            <a:xfrm>
              <a:off x="7110309" y="2132856"/>
              <a:ext cx="1155316" cy="3437919"/>
              <a:chOff x="7110309" y="2132856"/>
              <a:chExt cx="1155316" cy="3437919"/>
            </a:xfrm>
          </p:grpSpPr>
          <p:grpSp>
            <p:nvGrpSpPr>
              <p:cNvPr id="14" name="Group 13">
                <a:extLst>
                  <a:ext uri="{FF2B5EF4-FFF2-40B4-BE49-F238E27FC236}">
                    <a16:creationId xmlns:a16="http://schemas.microsoft.com/office/drawing/2014/main" id="{6F755B58-C2C4-488A-AA6A-D758AD731A2C}"/>
                  </a:ext>
                </a:extLst>
              </p:cNvPr>
              <p:cNvGrpSpPr/>
              <p:nvPr/>
            </p:nvGrpSpPr>
            <p:grpSpPr>
              <a:xfrm>
                <a:off x="7455015" y="2653084"/>
                <a:ext cx="430307" cy="2917691"/>
                <a:chOff x="0" y="-96822"/>
                <a:chExt cx="213360" cy="1587950"/>
              </a:xfrm>
            </p:grpSpPr>
            <p:sp>
              <p:nvSpPr>
                <p:cNvPr id="16" name="Rectangle 15">
                  <a:extLst>
                    <a:ext uri="{FF2B5EF4-FFF2-40B4-BE49-F238E27FC236}">
                      <a16:creationId xmlns:a16="http://schemas.microsoft.com/office/drawing/2014/main" id="{FA10093C-9177-4AAF-8400-6B3057B5CAED}"/>
                    </a:ext>
                  </a:extLst>
                </p:cNvPr>
                <p:cNvSpPr/>
                <p:nvPr/>
              </p:nvSpPr>
              <p:spPr>
                <a:xfrm>
                  <a:off x="0" y="-96822"/>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 1</a:t>
                  </a:r>
                </a:p>
              </p:txBody>
            </p:sp>
            <p:sp>
              <p:nvSpPr>
                <p:cNvPr id="17" name="Rectangle 16">
                  <a:extLst>
                    <a:ext uri="{FF2B5EF4-FFF2-40B4-BE49-F238E27FC236}">
                      <a16:creationId xmlns:a16="http://schemas.microsoft.com/office/drawing/2014/main" id="{DED8E0E0-00F0-45DA-97F7-816FDF53407E}"/>
                    </a:ext>
                  </a:extLst>
                </p:cNvPr>
                <p:cNvSpPr/>
                <p:nvPr/>
              </p:nvSpPr>
              <p:spPr>
                <a:xfrm>
                  <a:off x="0" y="361375"/>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2</a:t>
                  </a:r>
                </a:p>
              </p:txBody>
            </p:sp>
            <p:sp>
              <p:nvSpPr>
                <p:cNvPr id="18" name="Rectangle 17">
                  <a:extLst>
                    <a:ext uri="{FF2B5EF4-FFF2-40B4-BE49-F238E27FC236}">
                      <a16:creationId xmlns:a16="http://schemas.microsoft.com/office/drawing/2014/main" id="{CA42D9A3-EF2E-45E0-9F67-77E110B94AA9}"/>
                    </a:ext>
                  </a:extLst>
                </p:cNvPr>
                <p:cNvSpPr/>
                <p:nvPr/>
              </p:nvSpPr>
              <p:spPr>
                <a:xfrm>
                  <a:off x="0" y="819572"/>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3</a:t>
                  </a:r>
                </a:p>
              </p:txBody>
            </p:sp>
            <p:sp>
              <p:nvSpPr>
                <p:cNvPr id="19" name="Rectangle 18">
                  <a:extLst>
                    <a:ext uri="{FF2B5EF4-FFF2-40B4-BE49-F238E27FC236}">
                      <a16:creationId xmlns:a16="http://schemas.microsoft.com/office/drawing/2014/main" id="{FE567BE2-282F-4AD2-9071-C667EEE8203D}"/>
                    </a:ext>
                  </a:extLst>
                </p:cNvPr>
                <p:cNvSpPr/>
                <p:nvPr/>
              </p:nvSpPr>
              <p:spPr>
                <a:xfrm>
                  <a:off x="0" y="1277768"/>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4</a:t>
                  </a:r>
                </a:p>
              </p:txBody>
            </p:sp>
          </p:grpSp>
          <p:sp>
            <p:nvSpPr>
              <p:cNvPr id="15" name="Rectangle 14">
                <a:extLst>
                  <a:ext uri="{FF2B5EF4-FFF2-40B4-BE49-F238E27FC236}">
                    <a16:creationId xmlns:a16="http://schemas.microsoft.com/office/drawing/2014/main" id="{C6ED37A3-7934-4BD2-A072-262EFE6E94BF}"/>
                  </a:ext>
                </a:extLst>
              </p:cNvPr>
              <p:cNvSpPr/>
              <p:nvPr/>
            </p:nvSpPr>
            <p:spPr>
              <a:xfrm>
                <a:off x="7110309" y="2132856"/>
                <a:ext cx="1155316"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two</a:t>
                </a:r>
                <a:endParaRPr lang="en-GB" sz="2200" dirty="0"/>
              </a:p>
            </p:txBody>
          </p:sp>
        </p:grpSp>
        <p:sp>
          <p:nvSpPr>
            <p:cNvPr id="13" name="Rectangle 12">
              <a:extLst>
                <a:ext uri="{FF2B5EF4-FFF2-40B4-BE49-F238E27FC236}">
                  <a16:creationId xmlns:a16="http://schemas.microsoft.com/office/drawing/2014/main" id="{4D1F9CA5-91D5-407D-9818-548C8DE9A79F}"/>
                </a:ext>
              </a:extLst>
            </p:cNvPr>
            <p:cNvSpPr/>
            <p:nvPr/>
          </p:nvSpPr>
          <p:spPr>
            <a:xfrm>
              <a:off x="7180892" y="5543767"/>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pic>
        <p:nvPicPr>
          <p:cNvPr id="21" name="Picture 20">
            <a:extLst>
              <a:ext uri="{FF2B5EF4-FFF2-40B4-BE49-F238E27FC236}">
                <a16:creationId xmlns:a16="http://schemas.microsoft.com/office/drawing/2014/main" id="{FBF37DD9-14AF-2D4E-89C2-DB4DDE98ADDB}"/>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2" name="Picture 21">
            <a:extLst>
              <a:ext uri="{FF2B5EF4-FFF2-40B4-BE49-F238E27FC236}">
                <a16:creationId xmlns:a16="http://schemas.microsoft.com/office/drawing/2014/main" id="{B8CE9D6B-8A8B-4F2A-91E4-4E42AFE2E9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5783879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4">
            <a:extLst>
              <a:ext uri="{FF2B5EF4-FFF2-40B4-BE49-F238E27FC236}">
                <a16:creationId xmlns:a16="http://schemas.microsoft.com/office/drawing/2014/main" id="{8AD8D93E-84D9-40D2-B347-CBFA5737147B}"/>
              </a:ext>
            </a:extLst>
          </p:cNvPr>
          <p:cNvSpPr>
            <a:spLocks noChangeArrowheads="1"/>
          </p:cNvSpPr>
          <p:nvPr/>
        </p:nvSpPr>
        <p:spPr bwMode="auto">
          <a:xfrm>
            <a:off x="2228442" y="2426948"/>
            <a:ext cx="5957175" cy="3016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waved at Mr </a:t>
            </a:r>
            <a:r>
              <a:rPr lang="en-GB" altLang="en-US" sz="2200" dirty="0" err="1">
                <a:ea typeface="Times New Roman" panose="02020603050405020304" pitchFamily="18" charset="0"/>
                <a:cs typeface="Calibri" panose="020F0502020204030204" pitchFamily="34" charset="0"/>
              </a:rPr>
              <a:t>Solaiman</a:t>
            </a:r>
            <a:r>
              <a:rPr lang="en-GB" altLang="en-US" sz="2200" dirty="0">
                <a:ea typeface="Times New Roman" panose="02020603050405020304" pitchFamily="18" charset="0"/>
                <a:cs typeface="Calibri" panose="020F0502020204030204" pitchFamily="34" charset="0"/>
              </a:rPr>
              <a:t> – my new neighbour – as he walked past our house. </a:t>
            </a:r>
          </a:p>
          <a:p>
            <a:pPr eaLnBrk="0" fontAlgn="base" hangingPunct="0">
              <a:spcBef>
                <a:spcPct val="0"/>
              </a:spcBef>
              <a:spcAft>
                <a:spcPct val="0"/>
              </a:spcAft>
            </a:pPr>
            <a:endParaRPr lang="en-GB" altLang="en-US" sz="1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When we opened the cupboard, some paint, a box of paper and a few pencils fell to the floor.</a:t>
            </a:r>
          </a:p>
          <a:p>
            <a:pPr eaLnBrk="0" fontAlgn="base" hangingPunct="0">
              <a:spcBef>
                <a:spcPct val="0"/>
              </a:spcBef>
              <a:spcAft>
                <a:spcPct val="0"/>
              </a:spcAft>
            </a:pPr>
            <a:endParaRPr lang="en-GB" altLang="en-US" sz="1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 chairs, most of which were broken, were stacked in the corridor.</a:t>
            </a:r>
          </a:p>
          <a:p>
            <a:pPr eaLnBrk="0" fontAlgn="base" hangingPunct="0">
              <a:spcBef>
                <a:spcPct val="0"/>
              </a:spcBef>
              <a:spcAft>
                <a:spcPct val="0"/>
              </a:spcAft>
            </a:pPr>
            <a:endParaRPr lang="en-GB" altLang="en-US" sz="1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Earlier this morning, we tidied the classroom.</a:t>
            </a:r>
          </a:p>
        </p:txBody>
      </p:sp>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9 – answers</a:t>
            </a:r>
          </a:p>
        </p:txBody>
      </p:sp>
      <p:sp>
        <p:nvSpPr>
          <p:cNvPr id="8" name="Rectangle 13"/>
          <p:cNvSpPr>
            <a:spLocks noChangeArrowheads="1"/>
          </p:cNvSpPr>
          <p:nvPr/>
        </p:nvSpPr>
        <p:spPr bwMode="auto">
          <a:xfrm>
            <a:off x="2164943" y="1560985"/>
            <a:ext cx="7356933"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Which </a:t>
            </a:r>
            <a:r>
              <a:rPr lang="en-GB" altLang="en-US" sz="2200" b="1" dirty="0">
                <a:ea typeface="Times New Roman" panose="02020603050405020304" pitchFamily="18" charset="0"/>
                <a:cs typeface="Calibri" panose="020F0502020204030204" pitchFamily="34" charset="0"/>
              </a:rPr>
              <a:t>two</a:t>
            </a:r>
            <a:r>
              <a:rPr lang="en-GB" altLang="en-US" sz="2200" dirty="0">
                <a:ea typeface="Times New Roman" panose="02020603050405020304" pitchFamily="18" charset="0"/>
                <a:cs typeface="Calibri" panose="020F0502020204030204" pitchFamily="34" charset="0"/>
              </a:rPr>
              <a:t> sentences use punctuation to show </a:t>
            </a:r>
            <a:r>
              <a:rPr lang="en-GB" altLang="en-US" sz="2200" b="1" dirty="0">
                <a:ea typeface="Times New Roman" panose="02020603050405020304" pitchFamily="18" charset="0"/>
                <a:cs typeface="Calibri" panose="020F0502020204030204" pitchFamily="34" charset="0"/>
              </a:rPr>
              <a:t>parenthesis</a:t>
            </a:r>
            <a:r>
              <a:rPr lang="en-GB" altLang="en-US" sz="2200" dirty="0">
                <a:ea typeface="Times New Roman" panose="02020603050405020304" pitchFamily="18" charset="0"/>
                <a:cs typeface="Calibri" panose="020F0502020204030204" pitchFamily="34" charset="0"/>
              </a:rPr>
              <a:t>?</a:t>
            </a:r>
            <a:endParaRPr lang="en-GB" altLang="en-US" sz="2200" dirty="0"/>
          </a:p>
          <a:p>
            <a:pPr eaLnBrk="0" fontAlgn="base" hangingPunct="0">
              <a:spcBef>
                <a:spcPct val="0"/>
              </a:spcBef>
              <a:spcAft>
                <a:spcPct val="0"/>
              </a:spcAft>
            </a:pPr>
            <a:endParaRPr lang="en-GB" altLang="en-US" sz="2200" dirty="0"/>
          </a:p>
        </p:txBody>
      </p:sp>
      <p:sp>
        <p:nvSpPr>
          <p:cNvPr id="23" name="Rectangle 13"/>
          <p:cNvSpPr>
            <a:spLocks noChangeArrowheads="1"/>
          </p:cNvSpPr>
          <p:nvPr/>
        </p:nvSpPr>
        <p:spPr bwMode="auto">
          <a:xfrm>
            <a:off x="127000" y="6315319"/>
            <a:ext cx="1189990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brackets, dashes and commas.</a:t>
            </a:r>
            <a:endParaRPr lang="en-GB" altLang="en-US" sz="2200" i="1" dirty="0"/>
          </a:p>
        </p:txBody>
      </p:sp>
      <p:grpSp>
        <p:nvGrpSpPr>
          <p:cNvPr id="11" name="Group 10">
            <a:extLst>
              <a:ext uri="{FF2B5EF4-FFF2-40B4-BE49-F238E27FC236}">
                <a16:creationId xmlns:a16="http://schemas.microsoft.com/office/drawing/2014/main" id="{9507E67A-504A-4833-B683-42B718D54967}"/>
              </a:ext>
            </a:extLst>
          </p:cNvPr>
          <p:cNvGrpSpPr/>
          <p:nvPr/>
        </p:nvGrpSpPr>
        <p:grpSpPr>
          <a:xfrm>
            <a:off x="8221215" y="2032246"/>
            <a:ext cx="1155316" cy="4180352"/>
            <a:chOff x="7110309" y="2132856"/>
            <a:chExt cx="1155316" cy="4180352"/>
          </a:xfrm>
        </p:grpSpPr>
        <p:grpSp>
          <p:nvGrpSpPr>
            <p:cNvPr id="12" name="Group 11">
              <a:extLst>
                <a:ext uri="{FF2B5EF4-FFF2-40B4-BE49-F238E27FC236}">
                  <a16:creationId xmlns:a16="http://schemas.microsoft.com/office/drawing/2014/main" id="{A5BD3BEB-ECC1-4657-AE72-56266EF150C0}"/>
                </a:ext>
              </a:extLst>
            </p:cNvPr>
            <p:cNvGrpSpPr/>
            <p:nvPr/>
          </p:nvGrpSpPr>
          <p:grpSpPr>
            <a:xfrm>
              <a:off x="7110309" y="2132856"/>
              <a:ext cx="1155316" cy="3436004"/>
              <a:chOff x="7110309" y="2132856"/>
              <a:chExt cx="1155316" cy="3436004"/>
            </a:xfrm>
          </p:grpSpPr>
          <p:grpSp>
            <p:nvGrpSpPr>
              <p:cNvPr id="14" name="Group 13">
                <a:extLst>
                  <a:ext uri="{FF2B5EF4-FFF2-40B4-BE49-F238E27FC236}">
                    <a16:creationId xmlns:a16="http://schemas.microsoft.com/office/drawing/2014/main" id="{6F755B58-C2C4-488A-AA6A-D758AD731A2C}"/>
                  </a:ext>
                </a:extLst>
              </p:cNvPr>
              <p:cNvGrpSpPr/>
              <p:nvPr/>
            </p:nvGrpSpPr>
            <p:grpSpPr>
              <a:xfrm>
                <a:off x="7455015" y="2653084"/>
                <a:ext cx="430307" cy="2915776"/>
                <a:chOff x="0" y="-96822"/>
                <a:chExt cx="213360" cy="1586908"/>
              </a:xfrm>
            </p:grpSpPr>
            <p:sp>
              <p:nvSpPr>
                <p:cNvPr id="16" name="Rectangle 15">
                  <a:extLst>
                    <a:ext uri="{FF2B5EF4-FFF2-40B4-BE49-F238E27FC236}">
                      <a16:creationId xmlns:a16="http://schemas.microsoft.com/office/drawing/2014/main" id="{FA10093C-9177-4AAF-8400-6B3057B5CAED}"/>
                    </a:ext>
                  </a:extLst>
                </p:cNvPr>
                <p:cNvSpPr/>
                <p:nvPr/>
              </p:nvSpPr>
              <p:spPr>
                <a:xfrm>
                  <a:off x="0" y="-96822"/>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 </a:t>
                  </a:r>
                  <a:endParaRPr lang="en-GB" sz="2200" b="1" dirty="0">
                    <a:sym typeface="Wingdings" panose="05000000000000000000" pitchFamily="2" charset="2"/>
                  </a:endParaRPr>
                </a:p>
                <a:p>
                  <a:pPr algn="ctr"/>
                  <a:endParaRPr lang="en-GB" sz="2200" b="1" dirty="0"/>
                </a:p>
              </p:txBody>
            </p:sp>
            <p:sp>
              <p:nvSpPr>
                <p:cNvPr id="17" name="Rectangle 16">
                  <a:extLst>
                    <a:ext uri="{FF2B5EF4-FFF2-40B4-BE49-F238E27FC236}">
                      <a16:creationId xmlns:a16="http://schemas.microsoft.com/office/drawing/2014/main" id="{DED8E0E0-00F0-45DA-97F7-816FDF53407E}"/>
                    </a:ext>
                  </a:extLst>
                </p:cNvPr>
                <p:cNvSpPr/>
                <p:nvPr/>
              </p:nvSpPr>
              <p:spPr>
                <a:xfrm>
                  <a:off x="0" y="362418"/>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8" name="Rectangle 17">
                  <a:extLst>
                    <a:ext uri="{FF2B5EF4-FFF2-40B4-BE49-F238E27FC236}">
                      <a16:creationId xmlns:a16="http://schemas.microsoft.com/office/drawing/2014/main" id="{CA42D9A3-EF2E-45E0-9F67-77E110B94AA9}"/>
                    </a:ext>
                  </a:extLst>
                </p:cNvPr>
                <p:cNvSpPr/>
                <p:nvPr/>
              </p:nvSpPr>
              <p:spPr>
                <a:xfrm>
                  <a:off x="0" y="819572"/>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9" name="Rectangle 18">
                  <a:extLst>
                    <a:ext uri="{FF2B5EF4-FFF2-40B4-BE49-F238E27FC236}">
                      <a16:creationId xmlns:a16="http://schemas.microsoft.com/office/drawing/2014/main" id="{FE567BE2-282F-4AD2-9071-C667EEE8203D}"/>
                    </a:ext>
                  </a:extLst>
                </p:cNvPr>
                <p:cNvSpPr/>
                <p:nvPr/>
              </p:nvSpPr>
              <p:spPr>
                <a:xfrm>
                  <a:off x="0" y="1276726"/>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grpSp>
          <p:sp>
            <p:nvSpPr>
              <p:cNvPr id="15" name="Rectangle 14">
                <a:extLst>
                  <a:ext uri="{FF2B5EF4-FFF2-40B4-BE49-F238E27FC236}">
                    <a16:creationId xmlns:a16="http://schemas.microsoft.com/office/drawing/2014/main" id="{C6ED37A3-7934-4BD2-A072-262EFE6E94BF}"/>
                  </a:ext>
                </a:extLst>
              </p:cNvPr>
              <p:cNvSpPr/>
              <p:nvPr/>
            </p:nvSpPr>
            <p:spPr>
              <a:xfrm>
                <a:off x="7110309" y="2132856"/>
                <a:ext cx="1155316"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two</a:t>
                </a:r>
                <a:endParaRPr lang="en-GB" sz="2200" dirty="0"/>
              </a:p>
            </p:txBody>
          </p:sp>
        </p:grpSp>
        <p:sp>
          <p:nvSpPr>
            <p:cNvPr id="13" name="Rectangle 12">
              <a:extLst>
                <a:ext uri="{FF2B5EF4-FFF2-40B4-BE49-F238E27FC236}">
                  <a16:creationId xmlns:a16="http://schemas.microsoft.com/office/drawing/2014/main" id="{4D1F9CA5-91D5-407D-9818-548C8DE9A79F}"/>
                </a:ext>
              </a:extLst>
            </p:cNvPr>
            <p:cNvSpPr/>
            <p:nvPr/>
          </p:nvSpPr>
          <p:spPr>
            <a:xfrm>
              <a:off x="7180892" y="5543767"/>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pic>
        <p:nvPicPr>
          <p:cNvPr id="21" name="Picture 20">
            <a:extLst>
              <a:ext uri="{FF2B5EF4-FFF2-40B4-BE49-F238E27FC236}">
                <a16:creationId xmlns:a16="http://schemas.microsoft.com/office/drawing/2014/main" id="{FBF37DD9-14AF-2D4E-89C2-DB4DDE98ADDB}"/>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2" name="Picture 21">
            <a:extLst>
              <a:ext uri="{FF2B5EF4-FFF2-40B4-BE49-F238E27FC236}">
                <a16:creationId xmlns:a16="http://schemas.microsoft.com/office/drawing/2014/main" id="{B8CE9D6B-8A8B-4F2A-91E4-4E42AFE2E9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24" name="Rectangle 23"/>
          <p:cNvSpPr/>
          <p:nvPr/>
        </p:nvSpPr>
        <p:spPr>
          <a:xfrm>
            <a:off x="8598171" y="2560374"/>
            <a:ext cx="365805" cy="369332"/>
          </a:xfrm>
          <a:prstGeom prst="rect">
            <a:avLst/>
          </a:prstGeom>
        </p:spPr>
        <p:txBody>
          <a:bodyPr wrap="none">
            <a:spAutoFit/>
          </a:bodyPr>
          <a:lstStyle/>
          <a:p>
            <a:pPr algn="ctr"/>
            <a:r>
              <a:rPr lang="en-GB" b="1" dirty="0">
                <a:sym typeface="Wingdings" panose="05000000000000000000" pitchFamily="2" charset="2"/>
              </a:rPr>
              <a:t></a:t>
            </a:r>
          </a:p>
        </p:txBody>
      </p:sp>
      <p:sp>
        <p:nvSpPr>
          <p:cNvPr id="25" name="Rectangle 24"/>
          <p:cNvSpPr/>
          <p:nvPr/>
        </p:nvSpPr>
        <p:spPr>
          <a:xfrm>
            <a:off x="8598171" y="4274359"/>
            <a:ext cx="365805" cy="369332"/>
          </a:xfrm>
          <a:prstGeom prst="rect">
            <a:avLst/>
          </a:prstGeom>
        </p:spPr>
        <p:txBody>
          <a:bodyPr wrap="none">
            <a:spAutoFit/>
          </a:bodyPr>
          <a:lstStyle/>
          <a:p>
            <a:pPr algn="ctr"/>
            <a:r>
              <a:rPr lang="en-GB" b="1" dirty="0">
                <a:sym typeface="Wingdings" panose="05000000000000000000" pitchFamily="2" charset="2"/>
              </a:rPr>
              <a:t></a:t>
            </a:r>
          </a:p>
        </p:txBody>
      </p:sp>
    </p:spTree>
    <p:extLst>
      <p:ext uri="{BB962C8B-B14F-4D97-AF65-F5344CB8AC3E}">
        <p14:creationId xmlns:p14="http://schemas.microsoft.com/office/powerpoint/2010/main" val="152183811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9 – questions</a:t>
            </a:r>
          </a:p>
        </p:txBody>
      </p:sp>
      <p:sp>
        <p:nvSpPr>
          <p:cNvPr id="8" name="Rectangle 13"/>
          <p:cNvSpPr>
            <a:spLocks noChangeArrowheads="1"/>
          </p:cNvSpPr>
          <p:nvPr/>
        </p:nvSpPr>
        <p:spPr bwMode="auto">
          <a:xfrm>
            <a:off x="1965798" y="1631723"/>
            <a:ext cx="8065358"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Circle the correct word</a:t>
            </a:r>
            <a:r>
              <a:rPr lang="en-GB" altLang="en-US" sz="2200" b="1" dirty="0">
                <a:ea typeface="Times New Roman" panose="02020603050405020304" pitchFamily="18" charset="0"/>
                <a:cs typeface="Calibri" panose="020F0502020204030204" pitchFamily="34" charset="0"/>
              </a:rPr>
              <a:t> </a:t>
            </a:r>
            <a:r>
              <a:rPr lang="en-GB" altLang="en-US" sz="2200" dirty="0">
                <a:ea typeface="Times New Roman" panose="02020603050405020304" pitchFamily="18" charset="0"/>
                <a:cs typeface="Calibri" panose="020F0502020204030204" pitchFamily="34" charset="0"/>
              </a:rPr>
              <a:t>in each pair to complete the sentences below in </a:t>
            </a:r>
            <a:r>
              <a:rPr lang="en-GB" altLang="en-US" sz="2200" b="1" dirty="0">
                <a:ea typeface="Times New Roman" panose="02020603050405020304" pitchFamily="18" charset="0"/>
                <a:cs typeface="Calibri" panose="020F0502020204030204" pitchFamily="34" charset="0"/>
              </a:rPr>
              <a:t>Standard English</a:t>
            </a:r>
            <a:r>
              <a:rPr lang="en-GB" altLang="en-US" sz="2200" dirty="0">
                <a:ea typeface="Times New Roman" panose="02020603050405020304" pitchFamily="18" charset="0"/>
                <a:cs typeface="Calibri" panose="020F0502020204030204" pitchFamily="34" charset="0"/>
              </a:rPr>
              <a:t>.</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1965798" y="2853815"/>
            <a:ext cx="8905026"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arrived on time but they  ( was  / were )  very late.</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 did  /  done ) my homework on the computer.</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She did really ( good  /  well ) in the swimming competition.</a:t>
            </a:r>
          </a:p>
        </p:txBody>
      </p:sp>
      <p:sp>
        <p:nvSpPr>
          <p:cNvPr id="24" name="Rectangle 23"/>
          <p:cNvSpPr/>
          <p:nvPr/>
        </p:nvSpPr>
        <p:spPr>
          <a:xfrm>
            <a:off x="9658089" y="513912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9" name="Rectangle 13"/>
          <p:cNvSpPr>
            <a:spLocks noChangeArrowheads="1"/>
          </p:cNvSpPr>
          <p:nvPr/>
        </p:nvSpPr>
        <p:spPr bwMode="auto">
          <a:xfrm>
            <a:off x="1965798" y="6351965"/>
            <a:ext cx="823465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Add a fronted adverbial to each sentence.</a:t>
            </a:r>
            <a:endParaRPr lang="en-GB" altLang="en-US" sz="2200" i="1" dirty="0"/>
          </a:p>
        </p:txBody>
      </p:sp>
      <p:pic>
        <p:nvPicPr>
          <p:cNvPr id="12" name="Picture 11">
            <a:extLst>
              <a:ext uri="{FF2B5EF4-FFF2-40B4-BE49-F238E27FC236}">
                <a16:creationId xmlns:a16="http://schemas.microsoft.com/office/drawing/2014/main" id="{B2717284-AB1E-E549-BED0-B50D0792033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5" name="Picture 14">
            <a:extLst>
              <a:ext uri="{FF2B5EF4-FFF2-40B4-BE49-F238E27FC236}">
                <a16:creationId xmlns:a16="http://schemas.microsoft.com/office/drawing/2014/main" id="{71F99CB7-5537-4420-B71F-AA7C236040E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8094818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9 – answers</a:t>
            </a:r>
          </a:p>
        </p:txBody>
      </p:sp>
      <p:sp>
        <p:nvSpPr>
          <p:cNvPr id="21" name="Rectangle 14"/>
          <p:cNvSpPr>
            <a:spLocks noChangeArrowheads="1"/>
          </p:cNvSpPr>
          <p:nvPr/>
        </p:nvSpPr>
        <p:spPr bwMode="auto">
          <a:xfrm>
            <a:off x="1963483" y="2868126"/>
            <a:ext cx="8905026"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arrived on time but they  ( was  / were )  very late.</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  ( did  /  done ) my homework on the computer.</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She did really ( good  /  well ) in the swimming competition.</a:t>
            </a:r>
          </a:p>
        </p:txBody>
      </p:sp>
      <p:sp>
        <p:nvSpPr>
          <p:cNvPr id="24" name="Rectangle 23"/>
          <p:cNvSpPr/>
          <p:nvPr/>
        </p:nvSpPr>
        <p:spPr>
          <a:xfrm>
            <a:off x="9658089" y="5139126"/>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9" name="Rectangle 13"/>
          <p:cNvSpPr>
            <a:spLocks noChangeArrowheads="1"/>
          </p:cNvSpPr>
          <p:nvPr/>
        </p:nvSpPr>
        <p:spPr bwMode="auto">
          <a:xfrm>
            <a:off x="1965798" y="6351965"/>
            <a:ext cx="823465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At the weekend,  Earlier,  After school,</a:t>
            </a:r>
            <a:endParaRPr lang="en-GB" altLang="en-US" sz="2200" i="1" dirty="0"/>
          </a:p>
        </p:txBody>
      </p:sp>
      <p:pic>
        <p:nvPicPr>
          <p:cNvPr id="12" name="Picture 11">
            <a:extLst>
              <a:ext uri="{FF2B5EF4-FFF2-40B4-BE49-F238E27FC236}">
                <a16:creationId xmlns:a16="http://schemas.microsoft.com/office/drawing/2014/main" id="{B2717284-AB1E-E549-BED0-B50D07920338}"/>
              </a:ext>
            </a:extLst>
          </p:cNvPr>
          <p:cNvPicPr>
            <a:picLocks noChangeAspect="1"/>
          </p:cNvPicPr>
          <p:nvPr/>
        </p:nvPicPr>
        <p:blipFill>
          <a:blip r:embed="rId2"/>
          <a:stretch>
            <a:fillRect/>
          </a:stretch>
        </p:blipFill>
        <p:spPr>
          <a:xfrm>
            <a:off x="10668000" y="470599"/>
            <a:ext cx="1234846" cy="826857"/>
          </a:xfrm>
          <a:prstGeom prst="rect">
            <a:avLst/>
          </a:prstGeom>
        </p:spPr>
      </p:pic>
      <p:sp>
        <p:nvSpPr>
          <p:cNvPr id="10" name="Oval 9">
            <a:extLst>
              <a:ext uri="{FF2B5EF4-FFF2-40B4-BE49-F238E27FC236}">
                <a16:creationId xmlns:a16="http://schemas.microsoft.com/office/drawing/2014/main" id="{1E3CD7B3-2431-46E3-AC75-BEF944846360}"/>
              </a:ext>
            </a:extLst>
          </p:cNvPr>
          <p:cNvSpPr/>
          <p:nvPr/>
        </p:nvSpPr>
        <p:spPr>
          <a:xfrm>
            <a:off x="6218785" y="2920004"/>
            <a:ext cx="678119" cy="40481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CE84DB4D-CD55-4C71-B8CD-5884EF7AC960}"/>
              </a:ext>
            </a:extLst>
          </p:cNvPr>
          <p:cNvSpPr/>
          <p:nvPr/>
        </p:nvSpPr>
        <p:spPr>
          <a:xfrm>
            <a:off x="2344690" y="3574542"/>
            <a:ext cx="461415" cy="37227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CD6AACB7-2140-4280-BCAC-304D30FF4641}"/>
              </a:ext>
            </a:extLst>
          </p:cNvPr>
          <p:cNvSpPr/>
          <p:nvPr/>
        </p:nvSpPr>
        <p:spPr>
          <a:xfrm>
            <a:off x="4626591" y="4270997"/>
            <a:ext cx="618509" cy="31551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71F99CB7-5537-4420-B71F-AA7C236040E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16" name="Rectangle 13"/>
          <p:cNvSpPr>
            <a:spLocks noChangeArrowheads="1"/>
          </p:cNvSpPr>
          <p:nvPr/>
        </p:nvSpPr>
        <p:spPr bwMode="auto">
          <a:xfrm>
            <a:off x="1965798" y="1631723"/>
            <a:ext cx="8065358"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Circle the correct word</a:t>
            </a:r>
            <a:r>
              <a:rPr lang="en-GB" altLang="en-US" sz="2200" b="1" dirty="0">
                <a:ea typeface="Times New Roman" panose="02020603050405020304" pitchFamily="18" charset="0"/>
                <a:cs typeface="Calibri" panose="020F0502020204030204" pitchFamily="34" charset="0"/>
              </a:rPr>
              <a:t> </a:t>
            </a:r>
            <a:r>
              <a:rPr lang="en-GB" altLang="en-US" sz="2200" dirty="0">
                <a:ea typeface="Times New Roman" panose="02020603050405020304" pitchFamily="18" charset="0"/>
                <a:cs typeface="Calibri" panose="020F0502020204030204" pitchFamily="34" charset="0"/>
              </a:rPr>
              <a:t>in each pair to complete the sentences below in </a:t>
            </a:r>
            <a:r>
              <a:rPr lang="en-GB" altLang="en-US" sz="2200" b="1" dirty="0">
                <a:ea typeface="Times New Roman" panose="02020603050405020304" pitchFamily="18" charset="0"/>
                <a:cs typeface="Calibri" panose="020F0502020204030204" pitchFamily="34" charset="0"/>
              </a:rPr>
              <a:t>Standard English</a:t>
            </a:r>
            <a:r>
              <a:rPr lang="en-GB" altLang="en-US" sz="2200" dirty="0">
                <a:ea typeface="Times New Roman" panose="02020603050405020304" pitchFamily="18" charset="0"/>
                <a:cs typeface="Calibri" panose="020F0502020204030204" pitchFamily="34" charset="0"/>
              </a:rPr>
              <a:t>.</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Tree>
    <p:extLst>
      <p:ext uri="{BB962C8B-B14F-4D97-AF65-F5344CB8AC3E}">
        <p14:creationId xmlns:p14="http://schemas.microsoft.com/office/powerpoint/2010/main" val="262548117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81714" cy="507831"/>
          </a:xfrm>
          <a:prstGeom prst="rect">
            <a:avLst/>
          </a:prstGeom>
          <a:noFill/>
        </p:spPr>
        <p:txBody>
          <a:bodyPr wrap="none" rtlCol="0">
            <a:spAutoFit/>
          </a:bodyPr>
          <a:lstStyle/>
          <a:p>
            <a:r>
              <a:rPr lang="en-GB" sz="2700" b="1" dirty="0"/>
              <a:t>Week 9 – questions</a:t>
            </a:r>
          </a:p>
        </p:txBody>
      </p:sp>
      <p:sp>
        <p:nvSpPr>
          <p:cNvPr id="23" name="Rectangle 13"/>
          <p:cNvSpPr>
            <a:spLocks noChangeArrowheads="1"/>
          </p:cNvSpPr>
          <p:nvPr/>
        </p:nvSpPr>
        <p:spPr bwMode="auto">
          <a:xfrm>
            <a:off x="1662568" y="632976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Rewrite the verbs in the present continuous tense. </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BF48D652-1A89-49EE-9B27-A3FB781D8863}"/>
              </a:ext>
            </a:extLst>
          </p:cNvPr>
          <p:cNvSpPr>
            <a:spLocks noChangeArrowheads="1"/>
          </p:cNvSpPr>
          <p:nvPr/>
        </p:nvSpPr>
        <p:spPr bwMode="auto">
          <a:xfrm>
            <a:off x="1808893" y="1919134"/>
            <a:ext cx="812218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Rewrite the sentence below in the </a:t>
            </a:r>
            <a:r>
              <a:rPr lang="en-GB" altLang="en-US" sz="2200" b="1" dirty="0">
                <a:ea typeface="Times New Roman" panose="02020603050405020304" pitchFamily="18" charset="0"/>
                <a:cs typeface="Calibri" panose="020F0502020204030204" pitchFamily="34" charset="0"/>
              </a:rPr>
              <a:t>simple past</a:t>
            </a:r>
            <a:r>
              <a:rPr lang="en-GB" altLang="en-US" sz="2200" dirty="0">
                <a:ea typeface="Times New Roman" panose="02020603050405020304" pitchFamily="18" charset="0"/>
                <a:cs typeface="Calibri" panose="020F0502020204030204" pitchFamily="34" charset="0"/>
              </a:rPr>
              <a:t>.</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12" name="Rectangle 14">
            <a:extLst>
              <a:ext uri="{FF2B5EF4-FFF2-40B4-BE49-F238E27FC236}">
                <a16:creationId xmlns:a16="http://schemas.microsoft.com/office/drawing/2014/main" id="{1ED590FB-05C1-440A-B63B-9061C5B61501}"/>
              </a:ext>
            </a:extLst>
          </p:cNvPr>
          <p:cNvSpPr>
            <a:spLocks noChangeArrowheads="1"/>
          </p:cNvSpPr>
          <p:nvPr/>
        </p:nvSpPr>
        <p:spPr bwMode="auto">
          <a:xfrm>
            <a:off x="1808893" y="2977359"/>
            <a:ext cx="8994388"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He throws the ball and catches it again.</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___________________________________________________________</a:t>
            </a:r>
          </a:p>
        </p:txBody>
      </p:sp>
      <p:sp>
        <p:nvSpPr>
          <p:cNvPr id="13" name="Rectangle 12">
            <a:extLst>
              <a:ext uri="{FF2B5EF4-FFF2-40B4-BE49-F238E27FC236}">
                <a16:creationId xmlns:a16="http://schemas.microsoft.com/office/drawing/2014/main" id="{E91CFB97-11B1-4DD4-A796-25DD42A0E3F7}"/>
              </a:ext>
            </a:extLst>
          </p:cNvPr>
          <p:cNvSpPr/>
          <p:nvPr/>
        </p:nvSpPr>
        <p:spPr>
          <a:xfrm>
            <a:off x="8846346" y="471269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a:ea typeface="Times New Roman" panose="02020603050405020304" pitchFamily="18" charset="0"/>
                <a:cs typeface="Calibri" panose="020F0502020204030204" pitchFamily="34" charset="0"/>
              </a:rPr>
              <a:t>______</a:t>
            </a:r>
            <a:endParaRPr lang="en-GB" altLang="en-US" sz="220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9248E8E-AA34-7243-BB38-049FFF68B0B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E5F906A-0E4C-41BE-A426-3E5CB347B9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15950837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767040" cy="507831"/>
          </a:xfrm>
          <a:prstGeom prst="rect">
            <a:avLst/>
          </a:prstGeom>
          <a:noFill/>
        </p:spPr>
        <p:txBody>
          <a:bodyPr wrap="none" rtlCol="0">
            <a:spAutoFit/>
          </a:bodyPr>
          <a:lstStyle/>
          <a:p>
            <a:r>
              <a:rPr lang="en-GB" sz="2700" b="1" dirty="0"/>
              <a:t>Week 9 – answers</a:t>
            </a:r>
          </a:p>
        </p:txBody>
      </p:sp>
      <p:sp>
        <p:nvSpPr>
          <p:cNvPr id="23" name="Rectangle 13"/>
          <p:cNvSpPr>
            <a:spLocks noChangeArrowheads="1"/>
          </p:cNvSpPr>
          <p:nvPr/>
        </p:nvSpPr>
        <p:spPr bwMode="auto">
          <a:xfrm>
            <a:off x="1662568" y="634881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is throwing,  is catching</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BF48D652-1A89-49EE-9B27-A3FB781D8863}"/>
              </a:ext>
            </a:extLst>
          </p:cNvPr>
          <p:cNvSpPr>
            <a:spLocks noChangeArrowheads="1"/>
          </p:cNvSpPr>
          <p:nvPr/>
        </p:nvSpPr>
        <p:spPr bwMode="auto">
          <a:xfrm>
            <a:off x="1808893" y="1919134"/>
            <a:ext cx="812218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Rewrite the sentence below in the </a:t>
            </a:r>
            <a:r>
              <a:rPr lang="en-GB" altLang="en-US" sz="2200" b="1" dirty="0">
                <a:ea typeface="Times New Roman" panose="02020603050405020304" pitchFamily="18" charset="0"/>
                <a:cs typeface="Calibri" panose="020F0502020204030204" pitchFamily="34" charset="0"/>
              </a:rPr>
              <a:t>simple past</a:t>
            </a:r>
            <a:r>
              <a:rPr lang="en-GB" altLang="en-US" sz="2200" dirty="0">
                <a:ea typeface="Times New Roman" panose="02020603050405020304" pitchFamily="18" charset="0"/>
                <a:cs typeface="Calibri" panose="020F0502020204030204" pitchFamily="34" charset="0"/>
              </a:rPr>
              <a:t>.</a:t>
            </a: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12" name="Rectangle 14">
            <a:extLst>
              <a:ext uri="{FF2B5EF4-FFF2-40B4-BE49-F238E27FC236}">
                <a16:creationId xmlns:a16="http://schemas.microsoft.com/office/drawing/2014/main" id="{1ED590FB-05C1-440A-B63B-9061C5B61501}"/>
              </a:ext>
            </a:extLst>
          </p:cNvPr>
          <p:cNvSpPr>
            <a:spLocks noChangeArrowheads="1"/>
          </p:cNvSpPr>
          <p:nvPr/>
        </p:nvSpPr>
        <p:spPr bwMode="auto">
          <a:xfrm>
            <a:off x="1808893" y="2976893"/>
            <a:ext cx="8994388"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He throws the ball and catches it again.</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b="1" dirty="0">
                <a:ea typeface="Times New Roman" panose="02020603050405020304" pitchFamily="18" charset="0"/>
                <a:cs typeface="Calibri" panose="020F0502020204030204" pitchFamily="34" charset="0"/>
              </a:rPr>
              <a:t>He threw the ball and caught it again.</a:t>
            </a:r>
          </a:p>
        </p:txBody>
      </p:sp>
      <p:sp>
        <p:nvSpPr>
          <p:cNvPr id="13" name="Rectangle 12">
            <a:extLst>
              <a:ext uri="{FF2B5EF4-FFF2-40B4-BE49-F238E27FC236}">
                <a16:creationId xmlns:a16="http://schemas.microsoft.com/office/drawing/2014/main" id="{E91CFB97-11B1-4DD4-A796-25DD42A0E3F7}"/>
              </a:ext>
            </a:extLst>
          </p:cNvPr>
          <p:cNvSpPr/>
          <p:nvPr/>
        </p:nvSpPr>
        <p:spPr>
          <a:xfrm>
            <a:off x="8846346" y="471269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a:ea typeface="Times New Roman" panose="02020603050405020304" pitchFamily="18" charset="0"/>
                <a:cs typeface="Calibri" panose="020F0502020204030204" pitchFamily="34" charset="0"/>
              </a:rPr>
              <a:t>______</a:t>
            </a:r>
            <a:endParaRPr lang="en-GB" altLang="en-US" sz="220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9248E8E-AA34-7243-BB38-049FFF68B0B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E5F906A-0E4C-41BE-A426-3E5CB347B9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02135531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3156442" cy="507831"/>
          </a:xfrm>
          <a:prstGeom prst="rect">
            <a:avLst/>
          </a:prstGeom>
          <a:noFill/>
        </p:spPr>
        <p:txBody>
          <a:bodyPr wrap="none" rtlCol="0">
            <a:spAutoFit/>
          </a:bodyPr>
          <a:lstStyle/>
          <a:p>
            <a:r>
              <a:rPr lang="en-GB" sz="2700" b="1" dirty="0"/>
              <a:t>Week 10 – questions</a:t>
            </a:r>
          </a:p>
        </p:txBody>
      </p:sp>
      <p:sp>
        <p:nvSpPr>
          <p:cNvPr id="23" name="Rectangle 13"/>
          <p:cNvSpPr>
            <a:spLocks noChangeArrowheads="1"/>
          </p:cNvSpPr>
          <p:nvPr/>
        </p:nvSpPr>
        <p:spPr bwMode="auto">
          <a:xfrm>
            <a:off x="1662568" y="6327588"/>
            <a:ext cx="87849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Explain why a colon is being used in this sentence.</a:t>
            </a:r>
            <a:endParaRPr lang="en-GB" altLang="en-US" sz="2200" i="1" dirty="0"/>
          </a:p>
        </p:txBody>
      </p:sp>
      <p:sp>
        <p:nvSpPr>
          <p:cNvPr id="11" name="Rectangle 13">
            <a:extLst>
              <a:ext uri="{FF2B5EF4-FFF2-40B4-BE49-F238E27FC236}">
                <a16:creationId xmlns:a16="http://schemas.microsoft.com/office/drawing/2014/main" id="{BF48D652-1A89-49EE-9B27-A3FB781D8863}"/>
              </a:ext>
            </a:extLst>
          </p:cNvPr>
          <p:cNvSpPr>
            <a:spLocks noChangeArrowheads="1"/>
          </p:cNvSpPr>
          <p:nvPr/>
        </p:nvSpPr>
        <p:spPr bwMode="auto">
          <a:xfrm>
            <a:off x="1732692" y="1580580"/>
            <a:ext cx="9316307"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Insert a </a:t>
            </a:r>
            <a:r>
              <a:rPr lang="en-GB" altLang="en-US" sz="2200" b="1" dirty="0">
                <a:ea typeface="Times New Roman" panose="02020603050405020304" pitchFamily="18" charset="0"/>
                <a:cs typeface="Calibri" panose="020F0502020204030204" pitchFamily="34" charset="0"/>
              </a:rPr>
              <a:t>colon</a:t>
            </a:r>
            <a:r>
              <a:rPr lang="en-GB" altLang="en-US" sz="2200" dirty="0">
                <a:ea typeface="Times New Roman" panose="02020603050405020304" pitchFamily="18" charset="0"/>
                <a:cs typeface="Calibri" panose="020F0502020204030204" pitchFamily="34" charset="0"/>
              </a:rPr>
              <a:t> and two </a:t>
            </a:r>
            <a:r>
              <a:rPr lang="en-GB" altLang="en-US" sz="2200" b="1" dirty="0">
                <a:ea typeface="Times New Roman" panose="02020603050405020304" pitchFamily="18" charset="0"/>
                <a:cs typeface="Calibri" panose="020F0502020204030204" pitchFamily="34" charset="0"/>
              </a:rPr>
              <a:t>semi-colons </a:t>
            </a:r>
            <a:r>
              <a:rPr lang="en-GB" altLang="en-US" sz="2200" dirty="0">
                <a:ea typeface="Times New Roman" panose="02020603050405020304" pitchFamily="18" charset="0"/>
                <a:cs typeface="Calibri" panose="020F0502020204030204" pitchFamily="34" charset="0"/>
              </a:rPr>
              <a:t>in the sentence below so that it is punctuated correctly.</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12" name="Rectangle 14">
            <a:extLst>
              <a:ext uri="{FF2B5EF4-FFF2-40B4-BE49-F238E27FC236}">
                <a16:creationId xmlns:a16="http://schemas.microsoft.com/office/drawing/2014/main" id="{1ED590FB-05C1-440A-B63B-9061C5B61501}"/>
              </a:ext>
            </a:extLst>
          </p:cNvPr>
          <p:cNvSpPr>
            <a:spLocks noChangeArrowheads="1"/>
          </p:cNvSpPr>
          <p:nvPr/>
        </p:nvSpPr>
        <p:spPr bwMode="auto">
          <a:xfrm>
            <a:off x="1732692" y="3275672"/>
            <a:ext cx="8994388"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collected lots of litter around the park crumpled up crisp packets torn </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paper bags empty plastic bottles.</a:t>
            </a:r>
          </a:p>
        </p:txBody>
      </p:sp>
      <p:sp>
        <p:nvSpPr>
          <p:cNvPr id="13" name="Rectangle 12">
            <a:extLst>
              <a:ext uri="{FF2B5EF4-FFF2-40B4-BE49-F238E27FC236}">
                <a16:creationId xmlns:a16="http://schemas.microsoft.com/office/drawing/2014/main" id="{E91CFB97-11B1-4DD4-A796-25DD42A0E3F7}"/>
              </a:ext>
            </a:extLst>
          </p:cNvPr>
          <p:cNvSpPr/>
          <p:nvPr/>
        </p:nvSpPr>
        <p:spPr>
          <a:xfrm>
            <a:off x="8616281" y="515719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9248E8E-AA34-7243-BB38-049FFF68B0B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E5F906A-0E4C-41BE-A426-3E5CB347B9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409973343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41767" cy="507831"/>
          </a:xfrm>
          <a:prstGeom prst="rect">
            <a:avLst/>
          </a:prstGeom>
          <a:noFill/>
        </p:spPr>
        <p:txBody>
          <a:bodyPr wrap="none" rtlCol="0">
            <a:spAutoFit/>
          </a:bodyPr>
          <a:lstStyle/>
          <a:p>
            <a:r>
              <a:rPr lang="en-GB" sz="2700" b="1" dirty="0"/>
              <a:t>Week 10 – answers</a:t>
            </a:r>
          </a:p>
        </p:txBody>
      </p:sp>
      <p:sp>
        <p:nvSpPr>
          <p:cNvPr id="23" name="Rectangle 13"/>
          <p:cNvSpPr>
            <a:spLocks noChangeArrowheads="1"/>
          </p:cNvSpPr>
          <p:nvPr/>
        </p:nvSpPr>
        <p:spPr bwMode="auto">
          <a:xfrm>
            <a:off x="1662568" y="6327588"/>
            <a:ext cx="87849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The colon is being used to introduce a list.</a:t>
            </a:r>
            <a:endParaRPr lang="en-GB" altLang="en-US" sz="2200" i="1" dirty="0"/>
          </a:p>
        </p:txBody>
      </p:sp>
      <p:sp>
        <p:nvSpPr>
          <p:cNvPr id="11" name="Rectangle 13">
            <a:extLst>
              <a:ext uri="{FF2B5EF4-FFF2-40B4-BE49-F238E27FC236}">
                <a16:creationId xmlns:a16="http://schemas.microsoft.com/office/drawing/2014/main" id="{BF48D652-1A89-49EE-9B27-A3FB781D8863}"/>
              </a:ext>
            </a:extLst>
          </p:cNvPr>
          <p:cNvSpPr>
            <a:spLocks noChangeArrowheads="1"/>
          </p:cNvSpPr>
          <p:nvPr/>
        </p:nvSpPr>
        <p:spPr bwMode="auto">
          <a:xfrm>
            <a:off x="1732692" y="1580580"/>
            <a:ext cx="9316307"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Insert a </a:t>
            </a:r>
            <a:r>
              <a:rPr lang="en-GB" altLang="en-US" sz="2200" b="1" dirty="0">
                <a:ea typeface="Times New Roman" panose="02020603050405020304" pitchFamily="18" charset="0"/>
                <a:cs typeface="Calibri" panose="020F0502020204030204" pitchFamily="34" charset="0"/>
              </a:rPr>
              <a:t>colon</a:t>
            </a:r>
            <a:r>
              <a:rPr lang="en-GB" altLang="en-US" sz="2200" dirty="0">
                <a:ea typeface="Times New Roman" panose="02020603050405020304" pitchFamily="18" charset="0"/>
                <a:cs typeface="Calibri" panose="020F0502020204030204" pitchFamily="34" charset="0"/>
              </a:rPr>
              <a:t> and two </a:t>
            </a:r>
            <a:r>
              <a:rPr lang="en-GB" altLang="en-US" sz="2200" b="1" dirty="0">
                <a:ea typeface="Times New Roman" panose="02020603050405020304" pitchFamily="18" charset="0"/>
                <a:cs typeface="Calibri" panose="020F0502020204030204" pitchFamily="34" charset="0"/>
              </a:rPr>
              <a:t>semi-colons </a:t>
            </a:r>
            <a:r>
              <a:rPr lang="en-GB" altLang="en-US" sz="2200" dirty="0">
                <a:ea typeface="Times New Roman" panose="02020603050405020304" pitchFamily="18" charset="0"/>
                <a:cs typeface="Calibri" panose="020F0502020204030204" pitchFamily="34" charset="0"/>
              </a:rPr>
              <a:t>in the sentence below so that it is punctuated correctly.</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12" name="Rectangle 14">
            <a:extLst>
              <a:ext uri="{FF2B5EF4-FFF2-40B4-BE49-F238E27FC236}">
                <a16:creationId xmlns:a16="http://schemas.microsoft.com/office/drawing/2014/main" id="{1ED590FB-05C1-440A-B63B-9061C5B61501}"/>
              </a:ext>
            </a:extLst>
          </p:cNvPr>
          <p:cNvSpPr>
            <a:spLocks noChangeArrowheads="1"/>
          </p:cNvSpPr>
          <p:nvPr/>
        </p:nvSpPr>
        <p:spPr bwMode="auto">
          <a:xfrm>
            <a:off x="1732692" y="3275672"/>
            <a:ext cx="8994388"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collected lots of litter around the park</a:t>
            </a:r>
            <a:r>
              <a:rPr lang="en-GB" altLang="en-US" sz="2200" b="1" dirty="0">
                <a:ea typeface="Times New Roman" panose="02020603050405020304" pitchFamily="18" charset="0"/>
                <a:cs typeface="Calibri" panose="020F0502020204030204" pitchFamily="34" charset="0"/>
              </a:rPr>
              <a:t>:</a:t>
            </a:r>
            <a:r>
              <a:rPr lang="en-GB" altLang="en-US" sz="2200" dirty="0">
                <a:ea typeface="Times New Roman" panose="02020603050405020304" pitchFamily="18" charset="0"/>
                <a:cs typeface="Calibri" panose="020F0502020204030204" pitchFamily="34" charset="0"/>
              </a:rPr>
              <a:t> crumpled up crisp packets</a:t>
            </a:r>
            <a:r>
              <a:rPr lang="en-GB" altLang="en-US" sz="2200" b="1" dirty="0">
                <a:ea typeface="Times New Roman" panose="02020603050405020304" pitchFamily="18" charset="0"/>
                <a:cs typeface="Calibri" panose="020F0502020204030204" pitchFamily="34" charset="0"/>
              </a:rPr>
              <a:t>;</a:t>
            </a:r>
            <a:r>
              <a:rPr lang="en-GB" altLang="en-US" sz="2200" dirty="0">
                <a:ea typeface="Times New Roman" panose="02020603050405020304" pitchFamily="18" charset="0"/>
                <a:cs typeface="Calibri" panose="020F0502020204030204" pitchFamily="34" charset="0"/>
              </a:rPr>
              <a:t> torn </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paper bags</a:t>
            </a:r>
            <a:r>
              <a:rPr lang="en-GB" altLang="en-US" sz="2200" b="1" dirty="0">
                <a:ea typeface="Times New Roman" panose="02020603050405020304" pitchFamily="18" charset="0"/>
                <a:cs typeface="Calibri" panose="020F0502020204030204" pitchFamily="34" charset="0"/>
              </a:rPr>
              <a:t>;</a:t>
            </a:r>
            <a:r>
              <a:rPr lang="en-GB" altLang="en-US" sz="2200" dirty="0">
                <a:ea typeface="Times New Roman" panose="02020603050405020304" pitchFamily="18" charset="0"/>
                <a:cs typeface="Calibri" panose="020F0502020204030204" pitchFamily="34" charset="0"/>
              </a:rPr>
              <a:t> empty plastic bottles.</a:t>
            </a:r>
          </a:p>
        </p:txBody>
      </p:sp>
      <p:sp>
        <p:nvSpPr>
          <p:cNvPr id="13" name="Rectangle 12">
            <a:extLst>
              <a:ext uri="{FF2B5EF4-FFF2-40B4-BE49-F238E27FC236}">
                <a16:creationId xmlns:a16="http://schemas.microsoft.com/office/drawing/2014/main" id="{E91CFB97-11B1-4DD4-A796-25DD42A0E3F7}"/>
              </a:ext>
            </a:extLst>
          </p:cNvPr>
          <p:cNvSpPr/>
          <p:nvPr/>
        </p:nvSpPr>
        <p:spPr>
          <a:xfrm>
            <a:off x="8616281" y="515719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9248E8E-AA34-7243-BB38-049FFF68B0B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E5F906A-0E4C-41BE-A426-3E5CB347B9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55788807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3156442" cy="507831"/>
          </a:xfrm>
          <a:prstGeom prst="rect">
            <a:avLst/>
          </a:prstGeom>
          <a:noFill/>
        </p:spPr>
        <p:txBody>
          <a:bodyPr wrap="none" rtlCol="0">
            <a:spAutoFit/>
          </a:bodyPr>
          <a:lstStyle/>
          <a:p>
            <a:r>
              <a:rPr lang="en-GB" sz="2700" b="1" dirty="0"/>
              <a:t>Week 10 – questions</a:t>
            </a:r>
          </a:p>
        </p:txBody>
      </p:sp>
      <p:sp>
        <p:nvSpPr>
          <p:cNvPr id="23" name="Rectangle 13"/>
          <p:cNvSpPr>
            <a:spLocks noChangeArrowheads="1"/>
          </p:cNvSpPr>
          <p:nvPr/>
        </p:nvSpPr>
        <p:spPr bwMode="auto">
          <a:xfrm>
            <a:off x="1662568" y="632976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a sentence using </a:t>
            </a:r>
            <a:r>
              <a:rPr lang="en-GB" altLang="en-US" sz="2200" b="1" i="1" u="sng" dirty="0">
                <a:ea typeface="Times New Roman" panose="02020603050405020304" pitchFamily="18" charset="0"/>
                <a:cs typeface="Calibri" panose="020F0502020204030204" pitchFamily="34" charset="0"/>
              </a:rPr>
              <a:t>before</a:t>
            </a:r>
            <a:r>
              <a:rPr lang="en-GB" altLang="en-US" sz="2200" b="1" i="1" dirty="0">
                <a:ea typeface="Times New Roman" panose="02020603050405020304" pitchFamily="18" charset="0"/>
                <a:cs typeface="Calibri" panose="020F0502020204030204" pitchFamily="34" charset="0"/>
              </a:rPr>
              <a:t> as a preposition.</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BF48D652-1A89-49EE-9B27-A3FB781D8863}"/>
              </a:ext>
            </a:extLst>
          </p:cNvPr>
          <p:cNvSpPr>
            <a:spLocks noChangeArrowheads="1"/>
          </p:cNvSpPr>
          <p:nvPr/>
        </p:nvSpPr>
        <p:spPr bwMode="auto">
          <a:xfrm>
            <a:off x="1732692" y="1749857"/>
            <a:ext cx="9316307"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How does the </a:t>
            </a:r>
            <a:r>
              <a:rPr lang="en-GB" altLang="en-US" sz="2200" b="1" dirty="0">
                <a:ea typeface="Times New Roman" panose="02020603050405020304" pitchFamily="18" charset="0"/>
                <a:cs typeface="Calibri" panose="020F0502020204030204" pitchFamily="34" charset="0"/>
              </a:rPr>
              <a:t>conjunction </a:t>
            </a:r>
            <a:r>
              <a:rPr lang="en-GB" altLang="en-US" sz="2200" dirty="0">
                <a:ea typeface="Times New Roman" panose="02020603050405020304" pitchFamily="18" charset="0"/>
                <a:cs typeface="Calibri" panose="020F0502020204030204" pitchFamily="34" charset="0"/>
              </a:rPr>
              <a:t>change the meaning of the second sentence?</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12" name="Rectangle 14">
            <a:extLst>
              <a:ext uri="{FF2B5EF4-FFF2-40B4-BE49-F238E27FC236}">
                <a16:creationId xmlns:a16="http://schemas.microsoft.com/office/drawing/2014/main" id="{1ED590FB-05C1-440A-B63B-9061C5B61501}"/>
              </a:ext>
            </a:extLst>
          </p:cNvPr>
          <p:cNvSpPr>
            <a:spLocks noChangeArrowheads="1"/>
          </p:cNvSpPr>
          <p:nvPr/>
        </p:nvSpPr>
        <p:spPr bwMode="auto">
          <a:xfrm>
            <a:off x="1732692" y="2687558"/>
            <a:ext cx="8994388"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457200" lvl="0" indent="-457200" eaLnBrk="0" fontAlgn="base" hangingPunct="0">
              <a:spcBef>
                <a:spcPct val="0"/>
              </a:spcBef>
              <a:spcAft>
                <a:spcPct val="0"/>
              </a:spcAft>
              <a:buAutoNum type="arabicPeriod"/>
            </a:pPr>
            <a:r>
              <a:rPr lang="en-GB" altLang="en-US" sz="2200" dirty="0">
                <a:ea typeface="Times New Roman" panose="02020603050405020304" pitchFamily="18" charset="0"/>
                <a:cs typeface="Calibri" panose="020F0502020204030204" pitchFamily="34" charset="0"/>
              </a:rPr>
              <a:t>I finished my homework before my dad had arrived home.</a:t>
            </a:r>
          </a:p>
          <a:p>
            <a:pPr marL="457200" lvl="0" indent="-457200" eaLnBrk="0" fontAlgn="base" hangingPunct="0">
              <a:spcBef>
                <a:spcPct val="0"/>
              </a:spcBef>
              <a:spcAft>
                <a:spcPct val="0"/>
              </a:spcAft>
              <a:buAutoNum type="arabicPeriod"/>
            </a:pPr>
            <a:endParaRPr lang="en-GB" altLang="en-US" sz="2200" dirty="0">
              <a:ea typeface="Times New Roman" panose="02020603050405020304" pitchFamily="18" charset="0"/>
              <a:cs typeface="Calibri" panose="020F0502020204030204" pitchFamily="34" charset="0"/>
            </a:endParaRPr>
          </a:p>
          <a:p>
            <a:pPr marL="457200" lvl="0" indent="-457200" eaLnBrk="0" fontAlgn="base" hangingPunct="0">
              <a:spcBef>
                <a:spcPct val="0"/>
              </a:spcBef>
              <a:spcAft>
                <a:spcPct val="0"/>
              </a:spcAft>
              <a:buAutoNum type="arabicPeriod"/>
            </a:pPr>
            <a:r>
              <a:rPr lang="en-GB" altLang="en-US" sz="2200" dirty="0">
                <a:ea typeface="Times New Roman" panose="02020603050405020304" pitchFamily="18" charset="0"/>
                <a:cs typeface="Calibri" panose="020F0502020204030204" pitchFamily="34" charset="0"/>
              </a:rPr>
              <a:t>I finished my homework once my dad had arrived home.</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_______________________________________________________________</a:t>
            </a:r>
          </a:p>
        </p:txBody>
      </p:sp>
      <p:sp>
        <p:nvSpPr>
          <p:cNvPr id="13" name="Rectangle 12">
            <a:extLst>
              <a:ext uri="{FF2B5EF4-FFF2-40B4-BE49-F238E27FC236}">
                <a16:creationId xmlns:a16="http://schemas.microsoft.com/office/drawing/2014/main" id="{E91CFB97-11B1-4DD4-A796-25DD42A0E3F7}"/>
              </a:ext>
            </a:extLst>
          </p:cNvPr>
          <p:cNvSpPr/>
          <p:nvPr/>
        </p:nvSpPr>
        <p:spPr>
          <a:xfrm>
            <a:off x="8616281" y="515719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9248E8E-AA34-7243-BB38-049FFF68B0B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E5F906A-0E4C-41BE-A426-3E5CB347B9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293186116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41767" cy="507831"/>
          </a:xfrm>
          <a:prstGeom prst="rect">
            <a:avLst/>
          </a:prstGeom>
          <a:noFill/>
        </p:spPr>
        <p:txBody>
          <a:bodyPr wrap="none" rtlCol="0">
            <a:spAutoFit/>
          </a:bodyPr>
          <a:lstStyle/>
          <a:p>
            <a:r>
              <a:rPr lang="en-GB" sz="2700" b="1" dirty="0"/>
              <a:t>Week 10 – answers</a:t>
            </a:r>
          </a:p>
        </p:txBody>
      </p:sp>
      <p:sp>
        <p:nvSpPr>
          <p:cNvPr id="23" name="Rectangle 13"/>
          <p:cNvSpPr>
            <a:spLocks noChangeArrowheads="1"/>
          </p:cNvSpPr>
          <p:nvPr/>
        </p:nvSpPr>
        <p:spPr bwMode="auto">
          <a:xfrm>
            <a:off x="1662568" y="6327588"/>
            <a:ext cx="87849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I walked home before dinner.</a:t>
            </a:r>
            <a:endParaRPr lang="en-GB" altLang="en-US" sz="2200" i="1" dirty="0"/>
          </a:p>
        </p:txBody>
      </p:sp>
      <p:sp>
        <p:nvSpPr>
          <p:cNvPr id="11" name="Rectangle 13">
            <a:extLst>
              <a:ext uri="{FF2B5EF4-FFF2-40B4-BE49-F238E27FC236}">
                <a16:creationId xmlns:a16="http://schemas.microsoft.com/office/drawing/2014/main" id="{BF48D652-1A89-49EE-9B27-A3FB781D8863}"/>
              </a:ext>
            </a:extLst>
          </p:cNvPr>
          <p:cNvSpPr>
            <a:spLocks noChangeArrowheads="1"/>
          </p:cNvSpPr>
          <p:nvPr/>
        </p:nvSpPr>
        <p:spPr bwMode="auto">
          <a:xfrm>
            <a:off x="1732692" y="1749857"/>
            <a:ext cx="9316307"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How does the </a:t>
            </a:r>
            <a:r>
              <a:rPr lang="en-GB" altLang="en-US" sz="2200" b="1" dirty="0">
                <a:ea typeface="Times New Roman" panose="02020603050405020304" pitchFamily="18" charset="0"/>
                <a:cs typeface="Calibri" panose="020F0502020204030204" pitchFamily="34" charset="0"/>
              </a:rPr>
              <a:t>conjunction </a:t>
            </a:r>
            <a:r>
              <a:rPr lang="en-GB" altLang="en-US" sz="2200" dirty="0">
                <a:ea typeface="Times New Roman" panose="02020603050405020304" pitchFamily="18" charset="0"/>
                <a:cs typeface="Calibri" panose="020F0502020204030204" pitchFamily="34" charset="0"/>
              </a:rPr>
              <a:t>change the meaning of the second sentence?</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12" name="Rectangle 14">
            <a:extLst>
              <a:ext uri="{FF2B5EF4-FFF2-40B4-BE49-F238E27FC236}">
                <a16:creationId xmlns:a16="http://schemas.microsoft.com/office/drawing/2014/main" id="{1ED590FB-05C1-440A-B63B-9061C5B61501}"/>
              </a:ext>
            </a:extLst>
          </p:cNvPr>
          <p:cNvSpPr>
            <a:spLocks noChangeArrowheads="1"/>
          </p:cNvSpPr>
          <p:nvPr/>
        </p:nvSpPr>
        <p:spPr bwMode="auto">
          <a:xfrm>
            <a:off x="1732692" y="2694980"/>
            <a:ext cx="8994388"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457200" lvl="0" indent="-457200" eaLnBrk="0" fontAlgn="base" hangingPunct="0">
              <a:spcBef>
                <a:spcPct val="0"/>
              </a:spcBef>
              <a:spcAft>
                <a:spcPct val="0"/>
              </a:spcAft>
              <a:buAutoNum type="arabicPeriod"/>
            </a:pPr>
            <a:r>
              <a:rPr lang="en-GB" altLang="en-US" sz="2200" dirty="0">
                <a:ea typeface="Times New Roman" panose="02020603050405020304" pitchFamily="18" charset="0"/>
                <a:cs typeface="Calibri" panose="020F0502020204030204" pitchFamily="34" charset="0"/>
              </a:rPr>
              <a:t>I finished my homework before my dad had arrived home.</a:t>
            </a:r>
          </a:p>
          <a:p>
            <a:pPr marL="457200" lvl="0" indent="-457200" eaLnBrk="0" fontAlgn="base" hangingPunct="0">
              <a:spcBef>
                <a:spcPct val="0"/>
              </a:spcBef>
              <a:spcAft>
                <a:spcPct val="0"/>
              </a:spcAft>
              <a:buAutoNum type="arabicPeriod"/>
            </a:pPr>
            <a:endParaRPr lang="en-GB" altLang="en-US" sz="2200" dirty="0">
              <a:ea typeface="Times New Roman" panose="02020603050405020304" pitchFamily="18" charset="0"/>
              <a:cs typeface="Calibri" panose="020F0502020204030204" pitchFamily="34" charset="0"/>
            </a:endParaRPr>
          </a:p>
          <a:p>
            <a:pPr marL="457200" lvl="0" indent="-457200" eaLnBrk="0" fontAlgn="base" hangingPunct="0">
              <a:spcBef>
                <a:spcPct val="0"/>
              </a:spcBef>
              <a:spcAft>
                <a:spcPct val="0"/>
              </a:spcAft>
              <a:buAutoNum type="arabicPeriod"/>
            </a:pPr>
            <a:r>
              <a:rPr lang="en-GB" altLang="en-US" sz="2200" dirty="0">
                <a:ea typeface="Times New Roman" panose="02020603050405020304" pitchFamily="18" charset="0"/>
                <a:cs typeface="Calibri" panose="020F0502020204030204" pitchFamily="34" charset="0"/>
              </a:rPr>
              <a:t>I finished my homework once my dad had arrived home.</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endParaRPr lang="en-GB" altLang="en-US" sz="2200" b="1"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b="1" dirty="0">
                <a:ea typeface="Times New Roman" panose="02020603050405020304" pitchFamily="18" charset="0"/>
                <a:cs typeface="Calibri" panose="020F0502020204030204" pitchFamily="34" charset="0"/>
              </a:rPr>
              <a:t>In the second one, the conjunction shows that they finished their homework after their dad had arrived home.</a:t>
            </a:r>
          </a:p>
        </p:txBody>
      </p:sp>
      <p:sp>
        <p:nvSpPr>
          <p:cNvPr id="13" name="Rectangle 12">
            <a:extLst>
              <a:ext uri="{FF2B5EF4-FFF2-40B4-BE49-F238E27FC236}">
                <a16:creationId xmlns:a16="http://schemas.microsoft.com/office/drawing/2014/main" id="{E91CFB97-11B1-4DD4-A796-25DD42A0E3F7}"/>
              </a:ext>
            </a:extLst>
          </p:cNvPr>
          <p:cNvSpPr/>
          <p:nvPr/>
        </p:nvSpPr>
        <p:spPr>
          <a:xfrm>
            <a:off x="8616281" y="515719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9248E8E-AA34-7243-BB38-049FFF68B0B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E5F906A-0E4C-41BE-A426-3E5CB347B9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74124582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3156442" cy="507831"/>
          </a:xfrm>
          <a:prstGeom prst="rect">
            <a:avLst/>
          </a:prstGeom>
          <a:noFill/>
        </p:spPr>
        <p:txBody>
          <a:bodyPr wrap="none" rtlCol="0">
            <a:spAutoFit/>
          </a:bodyPr>
          <a:lstStyle/>
          <a:p>
            <a:r>
              <a:rPr lang="en-GB" sz="2700" b="1" dirty="0"/>
              <a:t>Week 10 – questions</a:t>
            </a:r>
          </a:p>
        </p:txBody>
      </p:sp>
      <p:sp>
        <p:nvSpPr>
          <p:cNvPr id="8" name="Rectangle 13"/>
          <p:cNvSpPr>
            <a:spLocks noChangeArrowheads="1"/>
          </p:cNvSpPr>
          <p:nvPr/>
        </p:nvSpPr>
        <p:spPr bwMode="auto">
          <a:xfrm>
            <a:off x="2588235" y="1560985"/>
            <a:ext cx="7266965"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Which sentence </a:t>
            </a:r>
            <a:r>
              <a:rPr lang="en-GB" altLang="en-US" sz="2200" b="1" dirty="0">
                <a:ea typeface="Times New Roman" panose="02020603050405020304" pitchFamily="18" charset="0"/>
                <a:cs typeface="Calibri" panose="020F0502020204030204" pitchFamily="34" charset="0"/>
              </a:rPr>
              <a:t>must not</a:t>
            </a:r>
            <a:r>
              <a:rPr lang="en-GB" altLang="en-US" sz="2200" dirty="0">
                <a:ea typeface="Times New Roman" panose="02020603050405020304" pitchFamily="18" charset="0"/>
                <a:cs typeface="Calibri" panose="020F0502020204030204" pitchFamily="34" charset="0"/>
              </a:rPr>
              <a:t> end with an </a:t>
            </a:r>
            <a:r>
              <a:rPr lang="en-GB" altLang="en-US" sz="2200" b="1" dirty="0">
                <a:ea typeface="Times New Roman" panose="02020603050405020304" pitchFamily="18" charset="0"/>
                <a:cs typeface="Calibri" panose="020F0502020204030204" pitchFamily="34" charset="0"/>
              </a:rPr>
              <a:t>exclamation mark</a:t>
            </a:r>
            <a:r>
              <a:rPr lang="en-GB" altLang="en-US" sz="2200" dirty="0">
                <a:ea typeface="Times New Roman" panose="02020603050405020304" pitchFamily="18" charset="0"/>
                <a:cs typeface="Calibri" panose="020F0502020204030204" pitchFamily="34" charset="0"/>
              </a:rPr>
              <a:t>?</a:t>
            </a:r>
            <a:endParaRPr lang="en-GB" altLang="en-US" sz="2200" dirty="0"/>
          </a:p>
          <a:p>
            <a:pPr eaLnBrk="0" fontAlgn="base" hangingPunct="0">
              <a:spcBef>
                <a:spcPct val="0"/>
              </a:spcBef>
              <a:spcAft>
                <a:spcPct val="0"/>
              </a:spcAft>
            </a:pPr>
            <a:endParaRPr lang="en-GB" altLang="en-US" sz="2200" dirty="0"/>
          </a:p>
        </p:txBody>
      </p:sp>
      <p:sp>
        <p:nvSpPr>
          <p:cNvPr id="23" name="Rectangle 13"/>
          <p:cNvSpPr>
            <a:spLocks noChangeArrowheads="1"/>
          </p:cNvSpPr>
          <p:nvPr/>
        </p:nvSpPr>
        <p:spPr bwMode="auto">
          <a:xfrm>
            <a:off x="1662568" y="6346638"/>
            <a:ext cx="87849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the function of each sentence.</a:t>
            </a:r>
            <a:endParaRPr lang="en-GB" altLang="en-US" sz="2200" i="1" dirty="0"/>
          </a:p>
        </p:txBody>
      </p:sp>
      <p:grpSp>
        <p:nvGrpSpPr>
          <p:cNvPr id="11" name="Group 10">
            <a:extLst>
              <a:ext uri="{FF2B5EF4-FFF2-40B4-BE49-F238E27FC236}">
                <a16:creationId xmlns:a16="http://schemas.microsoft.com/office/drawing/2014/main" id="{9507E67A-504A-4833-B683-42B718D54967}"/>
              </a:ext>
            </a:extLst>
          </p:cNvPr>
          <p:cNvGrpSpPr/>
          <p:nvPr/>
        </p:nvGrpSpPr>
        <p:grpSpPr>
          <a:xfrm>
            <a:off x="8157715" y="2400546"/>
            <a:ext cx="1143262" cy="3754663"/>
            <a:chOff x="7110309" y="2132856"/>
            <a:chExt cx="1143262" cy="3754663"/>
          </a:xfrm>
        </p:grpSpPr>
        <p:grpSp>
          <p:nvGrpSpPr>
            <p:cNvPr id="12" name="Group 11">
              <a:extLst>
                <a:ext uri="{FF2B5EF4-FFF2-40B4-BE49-F238E27FC236}">
                  <a16:creationId xmlns:a16="http://schemas.microsoft.com/office/drawing/2014/main" id="{A5BD3BEB-ECC1-4657-AE72-56266EF150C0}"/>
                </a:ext>
              </a:extLst>
            </p:cNvPr>
            <p:cNvGrpSpPr/>
            <p:nvPr/>
          </p:nvGrpSpPr>
          <p:grpSpPr>
            <a:xfrm>
              <a:off x="7110309" y="2132856"/>
              <a:ext cx="1143262" cy="2966718"/>
              <a:chOff x="7110309" y="2132856"/>
              <a:chExt cx="1143262" cy="2966718"/>
            </a:xfrm>
          </p:grpSpPr>
          <p:grpSp>
            <p:nvGrpSpPr>
              <p:cNvPr id="14" name="Group 13">
                <a:extLst>
                  <a:ext uri="{FF2B5EF4-FFF2-40B4-BE49-F238E27FC236}">
                    <a16:creationId xmlns:a16="http://schemas.microsoft.com/office/drawing/2014/main" id="{6F755B58-C2C4-488A-AA6A-D758AD731A2C}"/>
                  </a:ext>
                </a:extLst>
              </p:cNvPr>
              <p:cNvGrpSpPr/>
              <p:nvPr/>
            </p:nvGrpSpPr>
            <p:grpSpPr>
              <a:xfrm>
                <a:off x="7455015" y="2703983"/>
                <a:ext cx="430307" cy="2395591"/>
                <a:chOff x="0" y="-69120"/>
                <a:chExt cx="213360" cy="1303797"/>
              </a:xfrm>
            </p:grpSpPr>
            <p:sp>
              <p:nvSpPr>
                <p:cNvPr id="16" name="Rectangle 15">
                  <a:extLst>
                    <a:ext uri="{FF2B5EF4-FFF2-40B4-BE49-F238E27FC236}">
                      <a16:creationId xmlns:a16="http://schemas.microsoft.com/office/drawing/2014/main" id="{FA10093C-9177-4AAF-8400-6B3057B5CAED}"/>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1</a:t>
                  </a:r>
                </a:p>
              </p:txBody>
            </p:sp>
            <p:sp>
              <p:nvSpPr>
                <p:cNvPr id="17" name="Rectangle 16">
                  <a:extLst>
                    <a:ext uri="{FF2B5EF4-FFF2-40B4-BE49-F238E27FC236}">
                      <a16:creationId xmlns:a16="http://schemas.microsoft.com/office/drawing/2014/main" id="{DED8E0E0-00F0-45DA-97F7-816FDF53407E}"/>
                    </a:ext>
                  </a:extLst>
                </p:cNvPr>
                <p:cNvSpPr/>
                <p:nvPr/>
              </p:nvSpPr>
              <p:spPr>
                <a:xfrm>
                  <a:off x="0" y="289516"/>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2</a:t>
                  </a:r>
                </a:p>
              </p:txBody>
            </p:sp>
            <p:sp>
              <p:nvSpPr>
                <p:cNvPr id="18" name="Rectangle 17">
                  <a:extLst>
                    <a:ext uri="{FF2B5EF4-FFF2-40B4-BE49-F238E27FC236}">
                      <a16:creationId xmlns:a16="http://schemas.microsoft.com/office/drawing/2014/main" id="{CA42D9A3-EF2E-45E0-9F67-77E110B94AA9}"/>
                    </a:ext>
                  </a:extLst>
                </p:cNvPr>
                <p:cNvSpPr/>
                <p:nvPr/>
              </p:nvSpPr>
              <p:spPr>
                <a:xfrm>
                  <a:off x="0" y="655416"/>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3</a:t>
                  </a:r>
                </a:p>
              </p:txBody>
            </p:sp>
            <p:sp>
              <p:nvSpPr>
                <p:cNvPr id="19" name="Rectangle 18">
                  <a:extLst>
                    <a:ext uri="{FF2B5EF4-FFF2-40B4-BE49-F238E27FC236}">
                      <a16:creationId xmlns:a16="http://schemas.microsoft.com/office/drawing/2014/main" id="{FE567BE2-282F-4AD2-9071-C667EEE8203D}"/>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4</a:t>
                  </a:r>
                </a:p>
              </p:txBody>
            </p:sp>
          </p:grpSp>
          <p:sp>
            <p:nvSpPr>
              <p:cNvPr id="15" name="Rectangle 14">
                <a:extLst>
                  <a:ext uri="{FF2B5EF4-FFF2-40B4-BE49-F238E27FC236}">
                    <a16:creationId xmlns:a16="http://schemas.microsoft.com/office/drawing/2014/main" id="{C6ED37A3-7934-4BD2-A072-262EFE6E94BF}"/>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13" name="Rectangle 12">
              <a:extLst>
                <a:ext uri="{FF2B5EF4-FFF2-40B4-BE49-F238E27FC236}">
                  <a16:creationId xmlns:a16="http://schemas.microsoft.com/office/drawing/2014/main" id="{4D1F9CA5-91D5-407D-9818-548C8DE9A79F}"/>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0" name="Rectangle 14">
            <a:extLst>
              <a:ext uri="{FF2B5EF4-FFF2-40B4-BE49-F238E27FC236}">
                <a16:creationId xmlns:a16="http://schemas.microsoft.com/office/drawing/2014/main" id="{8AD8D93E-84D9-40D2-B347-CBFA5737147B}"/>
              </a:ext>
            </a:extLst>
          </p:cNvPr>
          <p:cNvSpPr>
            <a:spLocks noChangeArrowheads="1"/>
          </p:cNvSpPr>
          <p:nvPr/>
        </p:nvSpPr>
        <p:spPr bwMode="auto">
          <a:xfrm>
            <a:off x="2588235" y="2915669"/>
            <a:ext cx="5244922"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What a long drive that was</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What she did was incredible</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Whatever you do, hurry up</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What is the best thing to do</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p:txBody>
      </p:sp>
      <p:pic>
        <p:nvPicPr>
          <p:cNvPr id="21" name="Picture 20">
            <a:extLst>
              <a:ext uri="{FF2B5EF4-FFF2-40B4-BE49-F238E27FC236}">
                <a16:creationId xmlns:a16="http://schemas.microsoft.com/office/drawing/2014/main" id="{FBF37DD9-14AF-2D4E-89C2-DB4DDE98ADDB}"/>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2" name="Picture 21">
            <a:extLst>
              <a:ext uri="{FF2B5EF4-FFF2-40B4-BE49-F238E27FC236}">
                <a16:creationId xmlns:a16="http://schemas.microsoft.com/office/drawing/2014/main" id="{FB7FCCE6-4000-4606-83E5-053A0E4ED2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6200211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41767" cy="507831"/>
          </a:xfrm>
          <a:prstGeom prst="rect">
            <a:avLst/>
          </a:prstGeom>
          <a:noFill/>
        </p:spPr>
        <p:txBody>
          <a:bodyPr wrap="none" rtlCol="0">
            <a:spAutoFit/>
          </a:bodyPr>
          <a:lstStyle/>
          <a:p>
            <a:r>
              <a:rPr lang="en-GB" sz="2700" b="1" dirty="0"/>
              <a:t>Week 10 – answers</a:t>
            </a:r>
          </a:p>
        </p:txBody>
      </p:sp>
      <p:sp>
        <p:nvSpPr>
          <p:cNvPr id="8" name="Rectangle 13"/>
          <p:cNvSpPr>
            <a:spLocks noChangeArrowheads="1"/>
          </p:cNvSpPr>
          <p:nvPr/>
        </p:nvSpPr>
        <p:spPr bwMode="auto">
          <a:xfrm>
            <a:off x="2588235" y="1560985"/>
            <a:ext cx="7406665"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Which sentence </a:t>
            </a:r>
            <a:r>
              <a:rPr lang="en-GB" altLang="en-US" sz="2200" b="1" dirty="0">
                <a:ea typeface="Times New Roman" panose="02020603050405020304" pitchFamily="18" charset="0"/>
                <a:cs typeface="Calibri" panose="020F0502020204030204" pitchFamily="34" charset="0"/>
              </a:rPr>
              <a:t>must not</a:t>
            </a:r>
            <a:r>
              <a:rPr lang="en-GB" altLang="en-US" sz="2200" dirty="0">
                <a:ea typeface="Times New Roman" panose="02020603050405020304" pitchFamily="18" charset="0"/>
                <a:cs typeface="Calibri" panose="020F0502020204030204" pitchFamily="34" charset="0"/>
              </a:rPr>
              <a:t> end with an </a:t>
            </a:r>
            <a:r>
              <a:rPr lang="en-GB" altLang="en-US" sz="2200" b="1" dirty="0">
                <a:ea typeface="Times New Roman" panose="02020603050405020304" pitchFamily="18" charset="0"/>
                <a:cs typeface="Calibri" panose="020F0502020204030204" pitchFamily="34" charset="0"/>
              </a:rPr>
              <a:t>exclamation mark</a:t>
            </a:r>
            <a:r>
              <a:rPr lang="en-GB" altLang="en-US" sz="2200" dirty="0">
                <a:ea typeface="Times New Roman" panose="02020603050405020304" pitchFamily="18" charset="0"/>
                <a:cs typeface="Calibri" panose="020F0502020204030204" pitchFamily="34" charset="0"/>
              </a:rPr>
              <a:t>?</a:t>
            </a:r>
          </a:p>
          <a:p>
            <a:pPr eaLnBrk="0" fontAlgn="base" hangingPunct="0">
              <a:spcBef>
                <a:spcPct val="0"/>
              </a:spcBef>
              <a:spcAft>
                <a:spcPct val="0"/>
              </a:spcAft>
            </a:pPr>
            <a:endParaRPr lang="en-GB" altLang="en-US" sz="2200" dirty="0"/>
          </a:p>
        </p:txBody>
      </p:sp>
      <p:sp>
        <p:nvSpPr>
          <p:cNvPr id="23" name="Rectangle 13"/>
          <p:cNvSpPr>
            <a:spLocks noChangeArrowheads="1"/>
          </p:cNvSpPr>
          <p:nvPr/>
        </p:nvSpPr>
        <p:spPr bwMode="auto">
          <a:xfrm>
            <a:off x="1662568" y="6346638"/>
            <a:ext cx="87849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1. exclamation  2. statement  3. command  4. question</a:t>
            </a:r>
            <a:endParaRPr lang="en-GB" altLang="en-US" sz="2200" i="1" dirty="0"/>
          </a:p>
        </p:txBody>
      </p:sp>
      <p:grpSp>
        <p:nvGrpSpPr>
          <p:cNvPr id="11" name="Group 10">
            <a:extLst>
              <a:ext uri="{FF2B5EF4-FFF2-40B4-BE49-F238E27FC236}">
                <a16:creationId xmlns:a16="http://schemas.microsoft.com/office/drawing/2014/main" id="{9507E67A-504A-4833-B683-42B718D54967}"/>
              </a:ext>
            </a:extLst>
          </p:cNvPr>
          <p:cNvGrpSpPr/>
          <p:nvPr/>
        </p:nvGrpSpPr>
        <p:grpSpPr>
          <a:xfrm>
            <a:off x="8157715" y="2400546"/>
            <a:ext cx="1143262" cy="3754663"/>
            <a:chOff x="7110309" y="2132856"/>
            <a:chExt cx="1143262" cy="3754663"/>
          </a:xfrm>
        </p:grpSpPr>
        <p:grpSp>
          <p:nvGrpSpPr>
            <p:cNvPr id="12" name="Group 11">
              <a:extLst>
                <a:ext uri="{FF2B5EF4-FFF2-40B4-BE49-F238E27FC236}">
                  <a16:creationId xmlns:a16="http://schemas.microsoft.com/office/drawing/2014/main" id="{A5BD3BEB-ECC1-4657-AE72-56266EF150C0}"/>
                </a:ext>
              </a:extLst>
            </p:cNvPr>
            <p:cNvGrpSpPr/>
            <p:nvPr/>
          </p:nvGrpSpPr>
          <p:grpSpPr>
            <a:xfrm>
              <a:off x="7110309" y="2132856"/>
              <a:ext cx="1143262" cy="2966718"/>
              <a:chOff x="7110309" y="2132856"/>
              <a:chExt cx="1143262" cy="2966718"/>
            </a:xfrm>
          </p:grpSpPr>
          <p:grpSp>
            <p:nvGrpSpPr>
              <p:cNvPr id="14" name="Group 13">
                <a:extLst>
                  <a:ext uri="{FF2B5EF4-FFF2-40B4-BE49-F238E27FC236}">
                    <a16:creationId xmlns:a16="http://schemas.microsoft.com/office/drawing/2014/main" id="{6F755B58-C2C4-488A-AA6A-D758AD731A2C}"/>
                  </a:ext>
                </a:extLst>
              </p:cNvPr>
              <p:cNvGrpSpPr/>
              <p:nvPr/>
            </p:nvGrpSpPr>
            <p:grpSpPr>
              <a:xfrm>
                <a:off x="7455013" y="2703983"/>
                <a:ext cx="430309" cy="2395591"/>
                <a:chOff x="-1" y="-69120"/>
                <a:chExt cx="213361" cy="1303797"/>
              </a:xfrm>
            </p:grpSpPr>
            <p:sp>
              <p:nvSpPr>
                <p:cNvPr id="16" name="Rectangle 15">
                  <a:extLst>
                    <a:ext uri="{FF2B5EF4-FFF2-40B4-BE49-F238E27FC236}">
                      <a16:creationId xmlns:a16="http://schemas.microsoft.com/office/drawing/2014/main" id="{FA10093C-9177-4AAF-8400-6B3057B5CAED}"/>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7" name="Rectangle 16">
                  <a:extLst>
                    <a:ext uri="{FF2B5EF4-FFF2-40B4-BE49-F238E27FC236}">
                      <a16:creationId xmlns:a16="http://schemas.microsoft.com/office/drawing/2014/main" id="{DED8E0E0-00F0-45DA-97F7-816FDF53407E}"/>
                    </a:ext>
                  </a:extLst>
                </p:cNvPr>
                <p:cNvSpPr/>
                <p:nvPr/>
              </p:nvSpPr>
              <p:spPr>
                <a:xfrm>
                  <a:off x="0" y="29281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8" name="Rectangle 17">
                  <a:extLst>
                    <a:ext uri="{FF2B5EF4-FFF2-40B4-BE49-F238E27FC236}">
                      <a16:creationId xmlns:a16="http://schemas.microsoft.com/office/drawing/2014/main" id="{CA42D9A3-EF2E-45E0-9F67-77E110B94AA9}"/>
                    </a:ext>
                  </a:extLst>
                </p:cNvPr>
                <p:cNvSpPr/>
                <p:nvPr/>
              </p:nvSpPr>
              <p:spPr>
                <a:xfrm>
                  <a:off x="-1" y="65474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9" name="Rectangle 18">
                  <a:extLst>
                    <a:ext uri="{FF2B5EF4-FFF2-40B4-BE49-F238E27FC236}">
                      <a16:creationId xmlns:a16="http://schemas.microsoft.com/office/drawing/2014/main" id="{FE567BE2-282F-4AD2-9071-C667EEE8203D}"/>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400" b="1" dirty="0">
                      <a:sym typeface="Wingdings" panose="05000000000000000000" pitchFamily="2" charset="2"/>
                    </a:rPr>
                    <a:t></a:t>
                  </a:r>
                </a:p>
              </p:txBody>
            </p:sp>
          </p:grpSp>
          <p:sp>
            <p:nvSpPr>
              <p:cNvPr id="15" name="Rectangle 14">
                <a:extLst>
                  <a:ext uri="{FF2B5EF4-FFF2-40B4-BE49-F238E27FC236}">
                    <a16:creationId xmlns:a16="http://schemas.microsoft.com/office/drawing/2014/main" id="{C6ED37A3-7934-4BD2-A072-262EFE6E94BF}"/>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13" name="Rectangle 12">
              <a:extLst>
                <a:ext uri="{FF2B5EF4-FFF2-40B4-BE49-F238E27FC236}">
                  <a16:creationId xmlns:a16="http://schemas.microsoft.com/office/drawing/2014/main" id="{4D1F9CA5-91D5-407D-9818-548C8DE9A79F}"/>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0" name="Rectangle 14">
            <a:extLst>
              <a:ext uri="{FF2B5EF4-FFF2-40B4-BE49-F238E27FC236}">
                <a16:creationId xmlns:a16="http://schemas.microsoft.com/office/drawing/2014/main" id="{8AD8D93E-84D9-40D2-B347-CBFA5737147B}"/>
              </a:ext>
            </a:extLst>
          </p:cNvPr>
          <p:cNvSpPr>
            <a:spLocks noChangeArrowheads="1"/>
          </p:cNvSpPr>
          <p:nvPr/>
        </p:nvSpPr>
        <p:spPr bwMode="auto">
          <a:xfrm>
            <a:off x="2588235" y="2915669"/>
            <a:ext cx="5244922"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What a long drive that was</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What she did was incredible</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Whatever you do, hurry up</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What is the best thing to do</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p:txBody>
      </p:sp>
      <p:pic>
        <p:nvPicPr>
          <p:cNvPr id="21" name="Picture 20">
            <a:extLst>
              <a:ext uri="{FF2B5EF4-FFF2-40B4-BE49-F238E27FC236}">
                <a16:creationId xmlns:a16="http://schemas.microsoft.com/office/drawing/2014/main" id="{FBF37DD9-14AF-2D4E-89C2-DB4DDE98ADDB}"/>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2" name="Picture 21">
            <a:extLst>
              <a:ext uri="{FF2B5EF4-FFF2-40B4-BE49-F238E27FC236}">
                <a16:creationId xmlns:a16="http://schemas.microsoft.com/office/drawing/2014/main" id="{FB7FCCE6-4000-4606-83E5-053A0E4ED2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74395075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3156442" cy="507831"/>
          </a:xfrm>
          <a:prstGeom prst="rect">
            <a:avLst/>
          </a:prstGeom>
          <a:noFill/>
        </p:spPr>
        <p:txBody>
          <a:bodyPr wrap="none" rtlCol="0">
            <a:spAutoFit/>
          </a:bodyPr>
          <a:lstStyle/>
          <a:p>
            <a:r>
              <a:rPr lang="en-GB" sz="2700" b="1" dirty="0"/>
              <a:t>Week 11 – questions</a:t>
            </a:r>
          </a:p>
        </p:txBody>
      </p:sp>
      <p:sp>
        <p:nvSpPr>
          <p:cNvPr id="23" name="Rectangle 13"/>
          <p:cNvSpPr>
            <a:spLocks noChangeArrowheads="1"/>
          </p:cNvSpPr>
          <p:nvPr/>
        </p:nvSpPr>
        <p:spPr bwMode="auto">
          <a:xfrm>
            <a:off x="1662568" y="631071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down the relative clause.</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766533F4-3244-441C-9330-FB2956FEC936}"/>
              </a:ext>
            </a:extLst>
          </p:cNvPr>
          <p:cNvSpPr>
            <a:spLocks noChangeArrowheads="1"/>
          </p:cNvSpPr>
          <p:nvPr/>
        </p:nvSpPr>
        <p:spPr bwMode="auto">
          <a:xfrm>
            <a:off x="1662568" y="1906712"/>
            <a:ext cx="8033832"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Underline the </a:t>
            </a:r>
            <a:r>
              <a:rPr lang="en-GB" altLang="en-US" sz="2200" b="1" dirty="0">
                <a:ea typeface="Times New Roman" panose="02020603050405020304" pitchFamily="18" charset="0"/>
                <a:cs typeface="Calibri" panose="020F0502020204030204" pitchFamily="34" charset="0"/>
              </a:rPr>
              <a:t>adverbial</a:t>
            </a:r>
            <a:r>
              <a:rPr lang="en-GB" altLang="en-US" sz="2200" dirty="0">
                <a:ea typeface="Times New Roman" panose="02020603050405020304" pitchFamily="18" charset="0"/>
                <a:cs typeface="Calibri" panose="020F0502020204030204" pitchFamily="34" charset="0"/>
              </a:rPr>
              <a:t> in the sentence below.</a:t>
            </a:r>
            <a:endParaRPr lang="en-GB" altLang="en-US" sz="2200" dirty="0"/>
          </a:p>
          <a:p>
            <a:pPr eaLnBrk="0" fontAlgn="base" hangingPunct="0">
              <a:spcBef>
                <a:spcPct val="0"/>
              </a:spcBef>
              <a:spcAft>
                <a:spcPct val="0"/>
              </a:spcAft>
            </a:pPr>
            <a:endParaRPr lang="en-GB" altLang="en-US" sz="2200" dirty="0"/>
          </a:p>
        </p:txBody>
      </p:sp>
      <p:sp>
        <p:nvSpPr>
          <p:cNvPr id="12" name="Rectangle 14">
            <a:extLst>
              <a:ext uri="{FF2B5EF4-FFF2-40B4-BE49-F238E27FC236}">
                <a16:creationId xmlns:a16="http://schemas.microsoft.com/office/drawing/2014/main" id="{A23D783C-5B86-48F4-A5A4-AA27B972647B}"/>
              </a:ext>
            </a:extLst>
          </p:cNvPr>
          <p:cNvSpPr>
            <a:spLocks noChangeArrowheads="1"/>
          </p:cNvSpPr>
          <p:nvPr/>
        </p:nvSpPr>
        <p:spPr bwMode="auto">
          <a:xfrm>
            <a:off x="1662568" y="3166893"/>
            <a:ext cx="943108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cs typeface="Calibri" panose="020F0502020204030204" pitchFamily="34" charset="0"/>
              </a:rPr>
              <a:t>With a broad grin, Jack, Rita and Lexi, who are all in Year 5, ran across the field.</a:t>
            </a:r>
            <a:endParaRPr lang="en-GB" altLang="en-US" sz="2200" dirty="0"/>
          </a:p>
        </p:txBody>
      </p:sp>
      <p:sp>
        <p:nvSpPr>
          <p:cNvPr id="13" name="Rectangle 12">
            <a:extLst>
              <a:ext uri="{FF2B5EF4-FFF2-40B4-BE49-F238E27FC236}">
                <a16:creationId xmlns:a16="http://schemas.microsoft.com/office/drawing/2014/main" id="{80906DAC-795A-402E-98BD-3E855B288244}"/>
              </a:ext>
            </a:extLst>
          </p:cNvPr>
          <p:cNvSpPr/>
          <p:nvPr/>
        </p:nvSpPr>
        <p:spPr>
          <a:xfrm>
            <a:off x="10001809" y="5273290"/>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B1A2AD5-8222-EA45-92B7-453BADDEC957}"/>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0" name="Picture 19">
            <a:extLst>
              <a:ext uri="{FF2B5EF4-FFF2-40B4-BE49-F238E27FC236}">
                <a16:creationId xmlns:a16="http://schemas.microsoft.com/office/drawing/2014/main" id="{49C6AFCE-4E76-43B5-891B-DD54498084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59717280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41767" cy="507831"/>
          </a:xfrm>
          <a:prstGeom prst="rect">
            <a:avLst/>
          </a:prstGeom>
          <a:noFill/>
        </p:spPr>
        <p:txBody>
          <a:bodyPr wrap="none" rtlCol="0">
            <a:spAutoFit/>
          </a:bodyPr>
          <a:lstStyle/>
          <a:p>
            <a:r>
              <a:rPr lang="en-GB" sz="2700" b="1" dirty="0"/>
              <a:t>Week 11 – answers</a:t>
            </a:r>
          </a:p>
        </p:txBody>
      </p:sp>
      <p:sp>
        <p:nvSpPr>
          <p:cNvPr id="23" name="Rectangle 13"/>
          <p:cNvSpPr>
            <a:spLocks noChangeArrowheads="1"/>
          </p:cNvSpPr>
          <p:nvPr/>
        </p:nvSpPr>
        <p:spPr bwMode="auto">
          <a:xfrm>
            <a:off x="1662568" y="6308538"/>
            <a:ext cx="87849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who are all in year five</a:t>
            </a:r>
            <a:endParaRPr lang="en-GB" altLang="en-US" sz="2200" i="1" dirty="0"/>
          </a:p>
        </p:txBody>
      </p:sp>
      <p:sp>
        <p:nvSpPr>
          <p:cNvPr id="11" name="Rectangle 13">
            <a:extLst>
              <a:ext uri="{FF2B5EF4-FFF2-40B4-BE49-F238E27FC236}">
                <a16:creationId xmlns:a16="http://schemas.microsoft.com/office/drawing/2014/main" id="{766533F4-3244-441C-9330-FB2956FEC936}"/>
              </a:ext>
            </a:extLst>
          </p:cNvPr>
          <p:cNvSpPr>
            <a:spLocks noChangeArrowheads="1"/>
          </p:cNvSpPr>
          <p:nvPr/>
        </p:nvSpPr>
        <p:spPr bwMode="auto">
          <a:xfrm>
            <a:off x="1662568" y="1906712"/>
            <a:ext cx="8033832"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Underline the </a:t>
            </a:r>
            <a:r>
              <a:rPr lang="en-GB" altLang="en-US" sz="2200" b="1" dirty="0">
                <a:ea typeface="Times New Roman" panose="02020603050405020304" pitchFamily="18" charset="0"/>
                <a:cs typeface="Calibri" panose="020F0502020204030204" pitchFamily="34" charset="0"/>
              </a:rPr>
              <a:t>adverbial</a:t>
            </a:r>
            <a:r>
              <a:rPr lang="en-GB" altLang="en-US" sz="2200" dirty="0">
                <a:ea typeface="Times New Roman" panose="02020603050405020304" pitchFamily="18" charset="0"/>
                <a:cs typeface="Calibri" panose="020F0502020204030204" pitchFamily="34" charset="0"/>
              </a:rPr>
              <a:t> in the sentence below.</a:t>
            </a:r>
            <a:endParaRPr lang="en-GB" altLang="en-US" sz="2200" dirty="0"/>
          </a:p>
          <a:p>
            <a:pPr eaLnBrk="0" fontAlgn="base" hangingPunct="0">
              <a:spcBef>
                <a:spcPct val="0"/>
              </a:spcBef>
              <a:spcAft>
                <a:spcPct val="0"/>
              </a:spcAft>
            </a:pPr>
            <a:endParaRPr lang="en-GB" altLang="en-US" sz="2200" dirty="0"/>
          </a:p>
        </p:txBody>
      </p:sp>
      <p:sp>
        <p:nvSpPr>
          <p:cNvPr id="12" name="Rectangle 14">
            <a:extLst>
              <a:ext uri="{FF2B5EF4-FFF2-40B4-BE49-F238E27FC236}">
                <a16:creationId xmlns:a16="http://schemas.microsoft.com/office/drawing/2014/main" id="{A23D783C-5B86-48F4-A5A4-AA27B972647B}"/>
              </a:ext>
            </a:extLst>
          </p:cNvPr>
          <p:cNvSpPr>
            <a:spLocks noChangeArrowheads="1"/>
          </p:cNvSpPr>
          <p:nvPr/>
        </p:nvSpPr>
        <p:spPr bwMode="auto">
          <a:xfrm>
            <a:off x="1662568" y="3166893"/>
            <a:ext cx="9453719"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b="1" u="sng" dirty="0">
                <a:cs typeface="Calibri" panose="020F0502020204030204" pitchFamily="34" charset="0"/>
              </a:rPr>
              <a:t>With a broad grin</a:t>
            </a:r>
            <a:r>
              <a:rPr lang="en-GB" altLang="en-US" sz="2200" dirty="0">
                <a:cs typeface="Calibri" panose="020F0502020204030204" pitchFamily="34" charset="0"/>
              </a:rPr>
              <a:t>, Jack, Rita and Lexi, who are all in Year 5, ran across the field.</a:t>
            </a:r>
            <a:endParaRPr lang="en-GB" altLang="en-US" sz="2200" dirty="0"/>
          </a:p>
        </p:txBody>
      </p:sp>
      <p:sp>
        <p:nvSpPr>
          <p:cNvPr id="13" name="Rectangle 12">
            <a:extLst>
              <a:ext uri="{FF2B5EF4-FFF2-40B4-BE49-F238E27FC236}">
                <a16:creationId xmlns:a16="http://schemas.microsoft.com/office/drawing/2014/main" id="{80906DAC-795A-402E-98BD-3E855B288244}"/>
              </a:ext>
            </a:extLst>
          </p:cNvPr>
          <p:cNvSpPr/>
          <p:nvPr/>
        </p:nvSpPr>
        <p:spPr>
          <a:xfrm>
            <a:off x="10001809" y="5273290"/>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B1A2AD5-8222-EA45-92B7-453BADDEC957}"/>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0" name="Picture 19">
            <a:extLst>
              <a:ext uri="{FF2B5EF4-FFF2-40B4-BE49-F238E27FC236}">
                <a16:creationId xmlns:a16="http://schemas.microsoft.com/office/drawing/2014/main" id="{49C6AFCE-4E76-43B5-891B-DD54498084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39956984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3156442" cy="507831"/>
          </a:xfrm>
          <a:prstGeom prst="rect">
            <a:avLst/>
          </a:prstGeom>
          <a:noFill/>
        </p:spPr>
        <p:txBody>
          <a:bodyPr wrap="none" rtlCol="0">
            <a:spAutoFit/>
          </a:bodyPr>
          <a:lstStyle/>
          <a:p>
            <a:r>
              <a:rPr lang="en-GB" sz="2700" b="1" dirty="0"/>
              <a:t>Week 11 – questions</a:t>
            </a:r>
          </a:p>
        </p:txBody>
      </p:sp>
      <p:sp>
        <p:nvSpPr>
          <p:cNvPr id="8" name="Rectangle 13"/>
          <p:cNvSpPr>
            <a:spLocks noChangeArrowheads="1"/>
          </p:cNvSpPr>
          <p:nvPr/>
        </p:nvSpPr>
        <p:spPr bwMode="auto">
          <a:xfrm>
            <a:off x="2083444" y="1772816"/>
            <a:ext cx="7928658"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Circle the four </a:t>
            </a:r>
            <a:r>
              <a:rPr lang="en-GB" altLang="en-US" sz="2200" b="1" dirty="0">
                <a:ea typeface="Times New Roman" panose="02020603050405020304" pitchFamily="18" charset="0"/>
                <a:cs typeface="Calibri" panose="020F0502020204030204" pitchFamily="34" charset="0"/>
              </a:rPr>
              <a:t>prepositions </a:t>
            </a:r>
            <a:r>
              <a:rPr lang="en-GB" altLang="en-US" sz="2200" dirty="0">
                <a:ea typeface="Times New Roman" panose="02020603050405020304" pitchFamily="18" charset="0"/>
                <a:cs typeface="Calibri" panose="020F0502020204030204" pitchFamily="34" charset="0"/>
              </a:rPr>
              <a:t>in the sentence below.</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2083444" y="2794256"/>
            <a:ext cx="8251785"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At the local park, there are ropes you can climb up, tunnels </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you can crawl through and an artificial lake you can sail across.</a:t>
            </a:r>
            <a:endParaRPr lang="en-GB" altLang="en-US" sz="2200" dirty="0">
              <a:cs typeface="Calibri" panose="020F0502020204030204" pitchFamily="34" charset="0"/>
            </a:endParaRPr>
          </a:p>
        </p:txBody>
      </p:sp>
      <p:sp>
        <p:nvSpPr>
          <p:cNvPr id="24" name="Rectangle 23"/>
          <p:cNvSpPr/>
          <p:nvPr/>
        </p:nvSpPr>
        <p:spPr>
          <a:xfrm>
            <a:off x="8407724" y="443072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524000" y="6318719"/>
            <a:ext cx="9144000"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Underline both adjectives in the sentence above.</a:t>
            </a:r>
            <a:r>
              <a:rPr lang="en-GB" altLang="en-US" sz="2200" i="1" dirty="0">
                <a:ea typeface="Times New Roman" panose="02020603050405020304" pitchFamily="18" charset="0"/>
                <a:cs typeface="Calibri" panose="020F0502020204030204" pitchFamily="34" charset="0"/>
              </a:rPr>
              <a:t>                                                                                  </a:t>
            </a:r>
            <a:endParaRPr lang="en-GB" altLang="en-US" sz="2200" i="1" dirty="0"/>
          </a:p>
          <a:p>
            <a:pPr eaLnBrk="0" fontAlgn="base" hangingPunct="0">
              <a:spcBef>
                <a:spcPct val="0"/>
              </a:spcBef>
              <a:spcAft>
                <a:spcPct val="0"/>
              </a:spcAft>
            </a:pPr>
            <a:endParaRPr lang="en-GB" altLang="en-US" sz="2200" i="1" dirty="0"/>
          </a:p>
        </p:txBody>
      </p:sp>
      <p:pic>
        <p:nvPicPr>
          <p:cNvPr id="11" name="Picture 10">
            <a:extLst>
              <a:ext uri="{FF2B5EF4-FFF2-40B4-BE49-F238E27FC236}">
                <a16:creationId xmlns:a16="http://schemas.microsoft.com/office/drawing/2014/main" id="{987779ED-4515-0F49-A591-1F081106029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3" name="Picture 12">
            <a:extLst>
              <a:ext uri="{FF2B5EF4-FFF2-40B4-BE49-F238E27FC236}">
                <a16:creationId xmlns:a16="http://schemas.microsoft.com/office/drawing/2014/main" id="{11ADB9ED-7F38-4CFD-8431-810DBE38BC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423511921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41767" cy="507831"/>
          </a:xfrm>
          <a:prstGeom prst="rect">
            <a:avLst/>
          </a:prstGeom>
          <a:noFill/>
        </p:spPr>
        <p:txBody>
          <a:bodyPr wrap="none" rtlCol="0">
            <a:spAutoFit/>
          </a:bodyPr>
          <a:lstStyle/>
          <a:p>
            <a:r>
              <a:rPr lang="en-GB" sz="2700" b="1" dirty="0"/>
              <a:t>Week 11 – answers</a:t>
            </a:r>
          </a:p>
        </p:txBody>
      </p:sp>
      <p:sp>
        <p:nvSpPr>
          <p:cNvPr id="8" name="Rectangle 13"/>
          <p:cNvSpPr>
            <a:spLocks noChangeArrowheads="1"/>
          </p:cNvSpPr>
          <p:nvPr/>
        </p:nvSpPr>
        <p:spPr bwMode="auto">
          <a:xfrm>
            <a:off x="2083444" y="1772816"/>
            <a:ext cx="7928658"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Circle the four </a:t>
            </a:r>
            <a:r>
              <a:rPr lang="en-GB" altLang="en-US" sz="2200" b="1" dirty="0">
                <a:ea typeface="Times New Roman" panose="02020603050405020304" pitchFamily="18" charset="0"/>
                <a:cs typeface="Calibri" panose="020F0502020204030204" pitchFamily="34" charset="0"/>
              </a:rPr>
              <a:t>prepositions </a:t>
            </a:r>
            <a:r>
              <a:rPr lang="en-GB" altLang="en-US" sz="2200" dirty="0">
                <a:ea typeface="Times New Roman" panose="02020603050405020304" pitchFamily="18" charset="0"/>
                <a:cs typeface="Calibri" panose="020F0502020204030204" pitchFamily="34" charset="0"/>
              </a:rPr>
              <a:t>in the sentence below.</a:t>
            </a:r>
            <a:endParaRPr lang="en-GB" altLang="en-US" sz="2200" dirty="0"/>
          </a:p>
          <a:p>
            <a:pPr eaLnBrk="0" fontAlgn="base" hangingPunct="0">
              <a:spcBef>
                <a:spcPct val="0"/>
              </a:spcBef>
              <a:spcAft>
                <a:spcPct val="0"/>
              </a:spcAft>
            </a:pPr>
            <a:endParaRPr lang="en-GB" altLang="en-US" sz="2200" dirty="0"/>
          </a:p>
        </p:txBody>
      </p:sp>
      <p:sp>
        <p:nvSpPr>
          <p:cNvPr id="21" name="Rectangle 14"/>
          <p:cNvSpPr>
            <a:spLocks noChangeArrowheads="1"/>
          </p:cNvSpPr>
          <p:nvPr/>
        </p:nvSpPr>
        <p:spPr bwMode="auto">
          <a:xfrm>
            <a:off x="2083444" y="2794256"/>
            <a:ext cx="8251785"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At the </a:t>
            </a:r>
            <a:r>
              <a:rPr lang="en-GB" altLang="en-US" sz="2200" u="sng" dirty="0">
                <a:ea typeface="Times New Roman" panose="02020603050405020304" pitchFamily="18" charset="0"/>
                <a:cs typeface="Calibri" panose="020F0502020204030204" pitchFamily="34" charset="0"/>
              </a:rPr>
              <a:t>local</a:t>
            </a:r>
            <a:r>
              <a:rPr lang="en-GB" altLang="en-US" sz="2200" dirty="0">
                <a:ea typeface="Times New Roman" panose="02020603050405020304" pitchFamily="18" charset="0"/>
                <a:cs typeface="Calibri" panose="020F0502020204030204" pitchFamily="34" charset="0"/>
              </a:rPr>
              <a:t> park, there are ropes you can climb up, tunnels </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you can crawl through and an </a:t>
            </a:r>
            <a:r>
              <a:rPr lang="en-GB" altLang="en-US" sz="2200" u="sng" dirty="0">
                <a:ea typeface="Times New Roman" panose="02020603050405020304" pitchFamily="18" charset="0"/>
                <a:cs typeface="Calibri" panose="020F0502020204030204" pitchFamily="34" charset="0"/>
              </a:rPr>
              <a:t>artificial</a:t>
            </a:r>
            <a:r>
              <a:rPr lang="en-GB" altLang="en-US" sz="2200" dirty="0">
                <a:ea typeface="Times New Roman" panose="02020603050405020304" pitchFamily="18" charset="0"/>
                <a:cs typeface="Calibri" panose="020F0502020204030204" pitchFamily="34" charset="0"/>
              </a:rPr>
              <a:t> lake you can sail across.</a:t>
            </a:r>
            <a:endParaRPr lang="en-GB" altLang="en-US" sz="2200" dirty="0">
              <a:cs typeface="Calibri" panose="020F0502020204030204" pitchFamily="34" charset="0"/>
            </a:endParaRPr>
          </a:p>
        </p:txBody>
      </p:sp>
      <p:sp>
        <p:nvSpPr>
          <p:cNvPr id="24" name="Rectangle 23"/>
          <p:cNvSpPr/>
          <p:nvPr/>
        </p:nvSpPr>
        <p:spPr>
          <a:xfrm>
            <a:off x="8407724" y="443072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
        <p:nvSpPr>
          <p:cNvPr id="23" name="Rectangle 13"/>
          <p:cNvSpPr>
            <a:spLocks noChangeArrowheads="1"/>
          </p:cNvSpPr>
          <p:nvPr/>
        </p:nvSpPr>
        <p:spPr bwMode="auto">
          <a:xfrm>
            <a:off x="1524000" y="6291146"/>
            <a:ext cx="914400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see above.</a:t>
            </a:r>
            <a:endParaRPr lang="en-GB" altLang="en-US" sz="2200" i="1" dirty="0"/>
          </a:p>
        </p:txBody>
      </p:sp>
      <p:pic>
        <p:nvPicPr>
          <p:cNvPr id="11" name="Picture 10">
            <a:extLst>
              <a:ext uri="{FF2B5EF4-FFF2-40B4-BE49-F238E27FC236}">
                <a16:creationId xmlns:a16="http://schemas.microsoft.com/office/drawing/2014/main" id="{987779ED-4515-0F49-A591-1F0811060298}"/>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3" name="Picture 12">
            <a:extLst>
              <a:ext uri="{FF2B5EF4-FFF2-40B4-BE49-F238E27FC236}">
                <a16:creationId xmlns:a16="http://schemas.microsoft.com/office/drawing/2014/main" id="{11ADB9ED-7F38-4CFD-8431-810DBE38BC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2" name="Oval 1"/>
          <p:cNvSpPr/>
          <p:nvPr/>
        </p:nvSpPr>
        <p:spPr>
          <a:xfrm>
            <a:off x="2108844" y="2823833"/>
            <a:ext cx="354956" cy="414667"/>
          </a:xfrm>
          <a:prstGeom prst="ellipse">
            <a:avLst/>
          </a:prstGeom>
          <a:no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0" name="Oval 9"/>
          <p:cNvSpPr/>
          <p:nvPr/>
        </p:nvSpPr>
        <p:spPr>
          <a:xfrm>
            <a:off x="7549182" y="2823833"/>
            <a:ext cx="354956" cy="414667"/>
          </a:xfrm>
          <a:prstGeom prst="ellipse">
            <a:avLst/>
          </a:prstGeom>
          <a:no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2" name="Oval 11"/>
          <p:cNvSpPr/>
          <p:nvPr/>
        </p:nvSpPr>
        <p:spPr>
          <a:xfrm>
            <a:off x="8407724" y="3475254"/>
            <a:ext cx="719844" cy="414667"/>
          </a:xfrm>
          <a:prstGeom prst="ellipse">
            <a:avLst/>
          </a:prstGeom>
          <a:no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4" name="Oval 13"/>
          <p:cNvSpPr/>
          <p:nvPr/>
        </p:nvSpPr>
        <p:spPr>
          <a:xfrm>
            <a:off x="3734124" y="3475254"/>
            <a:ext cx="1009918" cy="414667"/>
          </a:xfrm>
          <a:prstGeom prst="ellipse">
            <a:avLst/>
          </a:prstGeom>
          <a:no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145177048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3156442" cy="507831"/>
          </a:xfrm>
          <a:prstGeom prst="rect">
            <a:avLst/>
          </a:prstGeom>
          <a:noFill/>
        </p:spPr>
        <p:txBody>
          <a:bodyPr wrap="none" rtlCol="0">
            <a:spAutoFit/>
          </a:bodyPr>
          <a:lstStyle/>
          <a:p>
            <a:r>
              <a:rPr lang="en-GB" sz="2700" b="1" dirty="0"/>
              <a:t>Week 11 – questions</a:t>
            </a:r>
          </a:p>
        </p:txBody>
      </p:sp>
      <p:sp>
        <p:nvSpPr>
          <p:cNvPr id="8" name="Rectangle 13"/>
          <p:cNvSpPr>
            <a:spLocks noChangeArrowheads="1"/>
          </p:cNvSpPr>
          <p:nvPr/>
        </p:nvSpPr>
        <p:spPr bwMode="auto">
          <a:xfrm>
            <a:off x="1968500" y="1306189"/>
            <a:ext cx="7302399"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What does the root </a:t>
            </a:r>
            <a:r>
              <a:rPr lang="en-GB" altLang="en-US" sz="2200" u="sng" dirty="0" err="1">
                <a:ea typeface="Times New Roman" panose="02020603050405020304" pitchFamily="18" charset="0"/>
                <a:cs typeface="Calibri" panose="020F0502020204030204" pitchFamily="34" charset="0"/>
              </a:rPr>
              <a:t>ped</a:t>
            </a:r>
            <a:r>
              <a:rPr lang="en-GB" altLang="en-US" sz="2200" dirty="0">
                <a:ea typeface="Times New Roman" panose="02020603050405020304" pitchFamily="18" charset="0"/>
                <a:cs typeface="Calibri" panose="020F0502020204030204" pitchFamily="34" charset="0"/>
              </a:rPr>
              <a:t> mean in the word family below?</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u="sng" dirty="0" err="1">
                <a:cs typeface="Calibri" panose="020F0502020204030204" pitchFamily="34" charset="0"/>
              </a:rPr>
              <a:t>ped</a:t>
            </a:r>
            <a:r>
              <a:rPr lang="en-GB" altLang="en-US" sz="2200" dirty="0" err="1">
                <a:cs typeface="Calibri" panose="020F0502020204030204" pitchFamily="34" charset="0"/>
              </a:rPr>
              <a:t>astal</a:t>
            </a:r>
            <a:r>
              <a:rPr lang="en-GB" altLang="en-US" sz="2200" dirty="0">
                <a:cs typeface="Calibri" panose="020F0502020204030204" pitchFamily="34" charset="0"/>
              </a:rPr>
              <a:t>        </a:t>
            </a:r>
            <a:r>
              <a:rPr lang="en-GB" altLang="en-US" sz="2200" u="sng" dirty="0">
                <a:cs typeface="Calibri" panose="020F0502020204030204" pitchFamily="34" charset="0"/>
              </a:rPr>
              <a:t>ped</a:t>
            </a:r>
            <a:r>
              <a:rPr lang="en-GB" altLang="en-US" sz="2200" dirty="0">
                <a:cs typeface="Calibri" panose="020F0502020204030204" pitchFamily="34" charset="0"/>
              </a:rPr>
              <a:t>estrian       </a:t>
            </a:r>
            <a:r>
              <a:rPr lang="en-GB" altLang="en-US" sz="2200" u="sng" dirty="0">
                <a:cs typeface="Calibri" panose="020F0502020204030204" pitchFamily="34" charset="0"/>
              </a:rPr>
              <a:t>ped</a:t>
            </a:r>
            <a:r>
              <a:rPr lang="en-GB" altLang="en-US" sz="2200" dirty="0">
                <a:cs typeface="Calibri" panose="020F0502020204030204" pitchFamily="34" charset="0"/>
              </a:rPr>
              <a:t>al       milli</a:t>
            </a:r>
            <a:r>
              <a:rPr lang="en-GB" altLang="en-US" sz="2200" u="sng" dirty="0">
                <a:cs typeface="Calibri" panose="020F0502020204030204" pitchFamily="34" charset="0"/>
              </a:rPr>
              <a:t>ped</a:t>
            </a:r>
            <a:r>
              <a:rPr lang="en-GB" altLang="en-US" sz="2200" dirty="0">
                <a:cs typeface="Calibri" panose="020F0502020204030204" pitchFamily="34" charset="0"/>
              </a:rPr>
              <a:t>e</a:t>
            </a:r>
            <a:endParaRPr lang="en-GB" altLang="en-US" sz="2200" dirty="0"/>
          </a:p>
          <a:p>
            <a:pPr eaLnBrk="0" fontAlgn="base" hangingPunct="0">
              <a:spcBef>
                <a:spcPct val="0"/>
              </a:spcBef>
              <a:spcAft>
                <a:spcPct val="0"/>
              </a:spcAft>
            </a:pPr>
            <a:endParaRPr lang="en-GB" altLang="en-US" sz="2200" dirty="0"/>
          </a:p>
        </p:txBody>
      </p:sp>
      <p:sp>
        <p:nvSpPr>
          <p:cNvPr id="23" name="Rectangle 13"/>
          <p:cNvSpPr>
            <a:spLocks noChangeArrowheads="1"/>
          </p:cNvSpPr>
          <p:nvPr/>
        </p:nvSpPr>
        <p:spPr bwMode="auto">
          <a:xfrm>
            <a:off x="1293470" y="6308538"/>
            <a:ext cx="986983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How many words can you write that contain the root word </a:t>
            </a:r>
            <a:r>
              <a:rPr lang="en-GB" altLang="en-US" sz="2200" b="1" i="1" u="sng" dirty="0">
                <a:ea typeface="Times New Roman" panose="02020603050405020304" pitchFamily="18" charset="0"/>
                <a:cs typeface="Calibri" panose="020F0502020204030204" pitchFamily="34" charset="0"/>
              </a:rPr>
              <a:t>appoint</a:t>
            </a:r>
            <a:r>
              <a:rPr lang="en-GB" altLang="en-US" sz="2200" b="1" i="1" dirty="0">
                <a:ea typeface="Times New Roman" panose="02020603050405020304" pitchFamily="18" charset="0"/>
                <a:cs typeface="Calibri" panose="020F0502020204030204" pitchFamily="34" charset="0"/>
              </a:rPr>
              <a:t>?</a:t>
            </a:r>
            <a:endParaRPr lang="en-GB" altLang="en-US" sz="2200" i="1" dirty="0"/>
          </a:p>
        </p:txBody>
      </p:sp>
      <p:grpSp>
        <p:nvGrpSpPr>
          <p:cNvPr id="11" name="Group 10">
            <a:extLst>
              <a:ext uri="{FF2B5EF4-FFF2-40B4-BE49-F238E27FC236}">
                <a16:creationId xmlns:a16="http://schemas.microsoft.com/office/drawing/2014/main" id="{9507E67A-504A-4833-B683-42B718D54967}"/>
              </a:ext>
            </a:extLst>
          </p:cNvPr>
          <p:cNvGrpSpPr/>
          <p:nvPr/>
        </p:nvGrpSpPr>
        <p:grpSpPr>
          <a:xfrm>
            <a:off x="6127562" y="2438721"/>
            <a:ext cx="1143262" cy="3754663"/>
            <a:chOff x="7110309" y="2132856"/>
            <a:chExt cx="1143262" cy="3754663"/>
          </a:xfrm>
        </p:grpSpPr>
        <p:grpSp>
          <p:nvGrpSpPr>
            <p:cNvPr id="12" name="Group 11">
              <a:extLst>
                <a:ext uri="{FF2B5EF4-FFF2-40B4-BE49-F238E27FC236}">
                  <a16:creationId xmlns:a16="http://schemas.microsoft.com/office/drawing/2014/main" id="{A5BD3BEB-ECC1-4657-AE72-56266EF150C0}"/>
                </a:ext>
              </a:extLst>
            </p:cNvPr>
            <p:cNvGrpSpPr/>
            <p:nvPr/>
          </p:nvGrpSpPr>
          <p:grpSpPr>
            <a:xfrm>
              <a:off x="7110309" y="2132856"/>
              <a:ext cx="1143262" cy="2966718"/>
              <a:chOff x="7110309" y="2132856"/>
              <a:chExt cx="1143262" cy="2966718"/>
            </a:xfrm>
          </p:grpSpPr>
          <p:grpSp>
            <p:nvGrpSpPr>
              <p:cNvPr id="14" name="Group 13">
                <a:extLst>
                  <a:ext uri="{FF2B5EF4-FFF2-40B4-BE49-F238E27FC236}">
                    <a16:creationId xmlns:a16="http://schemas.microsoft.com/office/drawing/2014/main" id="{6F755B58-C2C4-488A-AA6A-D758AD731A2C}"/>
                  </a:ext>
                </a:extLst>
              </p:cNvPr>
              <p:cNvGrpSpPr/>
              <p:nvPr/>
            </p:nvGrpSpPr>
            <p:grpSpPr>
              <a:xfrm>
                <a:off x="7455015" y="2703983"/>
                <a:ext cx="430307" cy="2395591"/>
                <a:chOff x="0" y="-69120"/>
                <a:chExt cx="213360" cy="1303797"/>
              </a:xfrm>
            </p:grpSpPr>
            <p:sp>
              <p:nvSpPr>
                <p:cNvPr id="16" name="Rectangle 15">
                  <a:extLst>
                    <a:ext uri="{FF2B5EF4-FFF2-40B4-BE49-F238E27FC236}">
                      <a16:creationId xmlns:a16="http://schemas.microsoft.com/office/drawing/2014/main" id="{FA10093C-9177-4AAF-8400-6B3057B5CAED}"/>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 1</a:t>
                  </a:r>
                </a:p>
              </p:txBody>
            </p:sp>
            <p:sp>
              <p:nvSpPr>
                <p:cNvPr id="17" name="Rectangle 16">
                  <a:extLst>
                    <a:ext uri="{FF2B5EF4-FFF2-40B4-BE49-F238E27FC236}">
                      <a16:creationId xmlns:a16="http://schemas.microsoft.com/office/drawing/2014/main" id="{DED8E0E0-00F0-45DA-97F7-816FDF53407E}"/>
                    </a:ext>
                  </a:extLst>
                </p:cNvPr>
                <p:cNvSpPr/>
                <p:nvPr/>
              </p:nvSpPr>
              <p:spPr>
                <a:xfrm>
                  <a:off x="0" y="289291"/>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2</a:t>
                  </a:r>
                </a:p>
              </p:txBody>
            </p:sp>
            <p:sp>
              <p:nvSpPr>
                <p:cNvPr id="18" name="Rectangle 17">
                  <a:extLst>
                    <a:ext uri="{FF2B5EF4-FFF2-40B4-BE49-F238E27FC236}">
                      <a16:creationId xmlns:a16="http://schemas.microsoft.com/office/drawing/2014/main" id="{CA42D9A3-EF2E-45E0-9F67-77E110B94AA9}"/>
                    </a:ext>
                  </a:extLst>
                </p:cNvPr>
                <p:cNvSpPr/>
                <p:nvPr/>
              </p:nvSpPr>
              <p:spPr>
                <a:xfrm>
                  <a:off x="0" y="657415"/>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3</a:t>
                  </a:r>
                </a:p>
              </p:txBody>
            </p:sp>
            <p:sp>
              <p:nvSpPr>
                <p:cNvPr id="19" name="Rectangle 18">
                  <a:extLst>
                    <a:ext uri="{FF2B5EF4-FFF2-40B4-BE49-F238E27FC236}">
                      <a16:creationId xmlns:a16="http://schemas.microsoft.com/office/drawing/2014/main" id="{FE567BE2-282F-4AD2-9071-C667EEE8203D}"/>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4</a:t>
                  </a:r>
                </a:p>
              </p:txBody>
            </p:sp>
          </p:grpSp>
          <p:sp>
            <p:nvSpPr>
              <p:cNvPr id="15" name="Rectangle 14">
                <a:extLst>
                  <a:ext uri="{FF2B5EF4-FFF2-40B4-BE49-F238E27FC236}">
                    <a16:creationId xmlns:a16="http://schemas.microsoft.com/office/drawing/2014/main" id="{C6ED37A3-7934-4BD2-A072-262EFE6E94BF}"/>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13" name="Rectangle 12">
              <a:extLst>
                <a:ext uri="{FF2B5EF4-FFF2-40B4-BE49-F238E27FC236}">
                  <a16:creationId xmlns:a16="http://schemas.microsoft.com/office/drawing/2014/main" id="{4D1F9CA5-91D5-407D-9818-548C8DE9A79F}"/>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0" name="Rectangle 14">
            <a:extLst>
              <a:ext uri="{FF2B5EF4-FFF2-40B4-BE49-F238E27FC236}">
                <a16:creationId xmlns:a16="http://schemas.microsoft.com/office/drawing/2014/main" id="{8AD8D93E-84D9-40D2-B347-CBFA5737147B}"/>
              </a:ext>
            </a:extLst>
          </p:cNvPr>
          <p:cNvSpPr>
            <a:spLocks noChangeArrowheads="1"/>
          </p:cNvSpPr>
          <p:nvPr/>
        </p:nvSpPr>
        <p:spPr bwMode="auto">
          <a:xfrm>
            <a:off x="3809999" y="3084947"/>
            <a:ext cx="4023157"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cycle</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foot</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insect</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walking</a:t>
            </a:r>
          </a:p>
        </p:txBody>
      </p:sp>
      <p:pic>
        <p:nvPicPr>
          <p:cNvPr id="21" name="Picture 20">
            <a:extLst>
              <a:ext uri="{FF2B5EF4-FFF2-40B4-BE49-F238E27FC236}">
                <a16:creationId xmlns:a16="http://schemas.microsoft.com/office/drawing/2014/main" id="{FBF37DD9-14AF-2D4E-89C2-DB4DDE98ADDB}"/>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2" name="Picture 21">
            <a:extLst>
              <a:ext uri="{FF2B5EF4-FFF2-40B4-BE49-F238E27FC236}">
                <a16:creationId xmlns:a16="http://schemas.microsoft.com/office/drawing/2014/main" id="{B8CE9D6B-8A8B-4F2A-91E4-4E42AFE2E9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52031583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41767" cy="507831"/>
          </a:xfrm>
          <a:prstGeom prst="rect">
            <a:avLst/>
          </a:prstGeom>
          <a:noFill/>
        </p:spPr>
        <p:txBody>
          <a:bodyPr wrap="none" rtlCol="0">
            <a:spAutoFit/>
          </a:bodyPr>
          <a:lstStyle/>
          <a:p>
            <a:r>
              <a:rPr lang="en-GB" sz="2700" b="1" dirty="0"/>
              <a:t>Week 11 – answers</a:t>
            </a:r>
          </a:p>
        </p:txBody>
      </p:sp>
      <p:sp>
        <p:nvSpPr>
          <p:cNvPr id="8" name="Rectangle 13"/>
          <p:cNvSpPr>
            <a:spLocks noChangeArrowheads="1"/>
          </p:cNvSpPr>
          <p:nvPr/>
        </p:nvSpPr>
        <p:spPr bwMode="auto">
          <a:xfrm>
            <a:off x="1968500" y="1306189"/>
            <a:ext cx="7302399"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What does the root </a:t>
            </a:r>
            <a:r>
              <a:rPr lang="en-GB" altLang="en-US" sz="2200" u="sng" dirty="0" err="1">
                <a:ea typeface="Times New Roman" panose="02020603050405020304" pitchFamily="18" charset="0"/>
                <a:cs typeface="Calibri" panose="020F0502020204030204" pitchFamily="34" charset="0"/>
              </a:rPr>
              <a:t>ped</a:t>
            </a:r>
            <a:r>
              <a:rPr lang="en-GB" altLang="en-US" sz="2200" dirty="0">
                <a:ea typeface="Times New Roman" panose="02020603050405020304" pitchFamily="18" charset="0"/>
                <a:cs typeface="Calibri" panose="020F0502020204030204" pitchFamily="34" charset="0"/>
              </a:rPr>
              <a:t> mean in the word family below?</a:t>
            </a:r>
          </a:p>
          <a:p>
            <a:pPr eaLnBrk="0" fontAlgn="base" hangingPunct="0">
              <a:spcBef>
                <a:spcPct val="0"/>
              </a:spcBef>
              <a:spcAft>
                <a:spcPct val="0"/>
              </a:spcAft>
            </a:pPr>
            <a:endParaRPr lang="en-GB" altLang="en-US" sz="2200" dirty="0">
              <a:cs typeface="Calibri" panose="020F0502020204030204" pitchFamily="34" charset="0"/>
            </a:endParaRPr>
          </a:p>
          <a:p>
            <a:pPr eaLnBrk="0" fontAlgn="base" hangingPunct="0">
              <a:spcBef>
                <a:spcPct val="0"/>
              </a:spcBef>
              <a:spcAft>
                <a:spcPct val="0"/>
              </a:spcAft>
            </a:pPr>
            <a:r>
              <a:rPr lang="en-GB" altLang="en-US" sz="2200" u="sng" dirty="0" err="1">
                <a:cs typeface="Calibri" panose="020F0502020204030204" pitchFamily="34" charset="0"/>
              </a:rPr>
              <a:t>ped</a:t>
            </a:r>
            <a:r>
              <a:rPr lang="en-GB" altLang="en-US" sz="2200" dirty="0" err="1">
                <a:cs typeface="Calibri" panose="020F0502020204030204" pitchFamily="34" charset="0"/>
              </a:rPr>
              <a:t>astal</a:t>
            </a:r>
            <a:r>
              <a:rPr lang="en-GB" altLang="en-US" sz="2200" dirty="0">
                <a:cs typeface="Calibri" panose="020F0502020204030204" pitchFamily="34" charset="0"/>
              </a:rPr>
              <a:t>        </a:t>
            </a:r>
            <a:r>
              <a:rPr lang="en-GB" altLang="en-US" sz="2200" u="sng" dirty="0">
                <a:cs typeface="Calibri" panose="020F0502020204030204" pitchFamily="34" charset="0"/>
              </a:rPr>
              <a:t>ped</a:t>
            </a:r>
            <a:r>
              <a:rPr lang="en-GB" altLang="en-US" sz="2200" dirty="0">
                <a:cs typeface="Calibri" panose="020F0502020204030204" pitchFamily="34" charset="0"/>
              </a:rPr>
              <a:t>estrian       </a:t>
            </a:r>
            <a:r>
              <a:rPr lang="en-GB" altLang="en-US" sz="2200" u="sng" dirty="0">
                <a:cs typeface="Calibri" panose="020F0502020204030204" pitchFamily="34" charset="0"/>
              </a:rPr>
              <a:t>ped</a:t>
            </a:r>
            <a:r>
              <a:rPr lang="en-GB" altLang="en-US" sz="2200" dirty="0">
                <a:cs typeface="Calibri" panose="020F0502020204030204" pitchFamily="34" charset="0"/>
              </a:rPr>
              <a:t>al       milli</a:t>
            </a:r>
            <a:r>
              <a:rPr lang="en-GB" altLang="en-US" sz="2200" u="sng" dirty="0">
                <a:cs typeface="Calibri" panose="020F0502020204030204" pitchFamily="34" charset="0"/>
              </a:rPr>
              <a:t>ped</a:t>
            </a:r>
            <a:r>
              <a:rPr lang="en-GB" altLang="en-US" sz="2200" dirty="0">
                <a:cs typeface="Calibri" panose="020F0502020204030204" pitchFamily="34" charset="0"/>
              </a:rPr>
              <a:t>e</a:t>
            </a:r>
            <a:endParaRPr lang="en-GB" altLang="en-US" sz="2200" dirty="0"/>
          </a:p>
          <a:p>
            <a:pPr eaLnBrk="0" fontAlgn="base" hangingPunct="0">
              <a:spcBef>
                <a:spcPct val="0"/>
              </a:spcBef>
              <a:spcAft>
                <a:spcPct val="0"/>
              </a:spcAft>
            </a:pPr>
            <a:endParaRPr lang="en-GB" altLang="en-US" sz="2200" dirty="0"/>
          </a:p>
        </p:txBody>
      </p:sp>
      <p:sp>
        <p:nvSpPr>
          <p:cNvPr id="23" name="Rectangle 13"/>
          <p:cNvSpPr>
            <a:spLocks noChangeArrowheads="1"/>
          </p:cNvSpPr>
          <p:nvPr/>
        </p:nvSpPr>
        <p:spPr bwMode="auto">
          <a:xfrm>
            <a:off x="1662568" y="6308538"/>
            <a:ext cx="878497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e.g. appointment, disappoint, disappointing</a:t>
            </a:r>
            <a:endParaRPr lang="en-GB" altLang="en-US" sz="2200" i="1" dirty="0"/>
          </a:p>
        </p:txBody>
      </p:sp>
      <p:grpSp>
        <p:nvGrpSpPr>
          <p:cNvPr id="11" name="Group 10">
            <a:extLst>
              <a:ext uri="{FF2B5EF4-FFF2-40B4-BE49-F238E27FC236}">
                <a16:creationId xmlns:a16="http://schemas.microsoft.com/office/drawing/2014/main" id="{9507E67A-504A-4833-B683-42B718D54967}"/>
              </a:ext>
            </a:extLst>
          </p:cNvPr>
          <p:cNvGrpSpPr/>
          <p:nvPr/>
        </p:nvGrpSpPr>
        <p:grpSpPr>
          <a:xfrm>
            <a:off x="6127562" y="2438721"/>
            <a:ext cx="1143262" cy="3754663"/>
            <a:chOff x="7110309" y="2132856"/>
            <a:chExt cx="1143262" cy="3754663"/>
          </a:xfrm>
        </p:grpSpPr>
        <p:grpSp>
          <p:nvGrpSpPr>
            <p:cNvPr id="12" name="Group 11">
              <a:extLst>
                <a:ext uri="{FF2B5EF4-FFF2-40B4-BE49-F238E27FC236}">
                  <a16:creationId xmlns:a16="http://schemas.microsoft.com/office/drawing/2014/main" id="{A5BD3BEB-ECC1-4657-AE72-56266EF150C0}"/>
                </a:ext>
              </a:extLst>
            </p:cNvPr>
            <p:cNvGrpSpPr/>
            <p:nvPr/>
          </p:nvGrpSpPr>
          <p:grpSpPr>
            <a:xfrm>
              <a:off x="7110309" y="2132856"/>
              <a:ext cx="1143262" cy="2966718"/>
              <a:chOff x="7110309" y="2132856"/>
              <a:chExt cx="1143262" cy="2966718"/>
            </a:xfrm>
          </p:grpSpPr>
          <p:grpSp>
            <p:nvGrpSpPr>
              <p:cNvPr id="14" name="Group 13">
                <a:extLst>
                  <a:ext uri="{FF2B5EF4-FFF2-40B4-BE49-F238E27FC236}">
                    <a16:creationId xmlns:a16="http://schemas.microsoft.com/office/drawing/2014/main" id="{6F755B58-C2C4-488A-AA6A-D758AD731A2C}"/>
                  </a:ext>
                </a:extLst>
              </p:cNvPr>
              <p:cNvGrpSpPr/>
              <p:nvPr/>
            </p:nvGrpSpPr>
            <p:grpSpPr>
              <a:xfrm>
                <a:off x="7449787" y="2703983"/>
                <a:ext cx="435535" cy="2395591"/>
                <a:chOff x="-2592" y="-69120"/>
                <a:chExt cx="215952" cy="1303797"/>
              </a:xfrm>
            </p:grpSpPr>
            <p:sp>
              <p:nvSpPr>
                <p:cNvPr id="16" name="Rectangle 15">
                  <a:extLst>
                    <a:ext uri="{FF2B5EF4-FFF2-40B4-BE49-F238E27FC236}">
                      <a16:creationId xmlns:a16="http://schemas.microsoft.com/office/drawing/2014/main" id="{FA10093C-9177-4AAF-8400-6B3057B5CAED}"/>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 </a:t>
                  </a:r>
                </a:p>
              </p:txBody>
            </p:sp>
            <p:sp>
              <p:nvSpPr>
                <p:cNvPr id="17" name="Rectangle 16">
                  <a:extLst>
                    <a:ext uri="{FF2B5EF4-FFF2-40B4-BE49-F238E27FC236}">
                      <a16:creationId xmlns:a16="http://schemas.microsoft.com/office/drawing/2014/main" id="{DED8E0E0-00F0-45DA-97F7-816FDF53407E}"/>
                    </a:ext>
                  </a:extLst>
                </p:cNvPr>
                <p:cNvSpPr/>
                <p:nvPr/>
              </p:nvSpPr>
              <p:spPr>
                <a:xfrm>
                  <a:off x="-2592" y="28821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8" name="Rectangle 17">
                  <a:extLst>
                    <a:ext uri="{FF2B5EF4-FFF2-40B4-BE49-F238E27FC236}">
                      <a16:creationId xmlns:a16="http://schemas.microsoft.com/office/drawing/2014/main" id="{CA42D9A3-EF2E-45E0-9F67-77E110B94AA9}"/>
                    </a:ext>
                  </a:extLst>
                </p:cNvPr>
                <p:cNvSpPr/>
                <p:nvPr/>
              </p:nvSpPr>
              <p:spPr>
                <a:xfrm>
                  <a:off x="-2592" y="657063"/>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19" name="Rectangle 18">
                  <a:extLst>
                    <a:ext uri="{FF2B5EF4-FFF2-40B4-BE49-F238E27FC236}">
                      <a16:creationId xmlns:a16="http://schemas.microsoft.com/office/drawing/2014/main" id="{FE567BE2-282F-4AD2-9071-C667EEE8203D}"/>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grpSp>
          <p:sp>
            <p:nvSpPr>
              <p:cNvPr id="15" name="Rectangle 14">
                <a:extLst>
                  <a:ext uri="{FF2B5EF4-FFF2-40B4-BE49-F238E27FC236}">
                    <a16:creationId xmlns:a16="http://schemas.microsoft.com/office/drawing/2014/main" id="{C6ED37A3-7934-4BD2-A072-262EFE6E94BF}"/>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13" name="Rectangle 12">
              <a:extLst>
                <a:ext uri="{FF2B5EF4-FFF2-40B4-BE49-F238E27FC236}">
                  <a16:creationId xmlns:a16="http://schemas.microsoft.com/office/drawing/2014/main" id="{4D1F9CA5-91D5-407D-9818-548C8DE9A79F}"/>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20" name="Rectangle 14">
            <a:extLst>
              <a:ext uri="{FF2B5EF4-FFF2-40B4-BE49-F238E27FC236}">
                <a16:creationId xmlns:a16="http://schemas.microsoft.com/office/drawing/2014/main" id="{8AD8D93E-84D9-40D2-B347-CBFA5737147B}"/>
              </a:ext>
            </a:extLst>
          </p:cNvPr>
          <p:cNvSpPr>
            <a:spLocks noChangeArrowheads="1"/>
          </p:cNvSpPr>
          <p:nvPr/>
        </p:nvSpPr>
        <p:spPr bwMode="auto">
          <a:xfrm>
            <a:off x="3809999" y="3084947"/>
            <a:ext cx="4023157"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cycle</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foot</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insect</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walking</a:t>
            </a:r>
          </a:p>
        </p:txBody>
      </p:sp>
      <p:pic>
        <p:nvPicPr>
          <p:cNvPr id="21" name="Picture 20">
            <a:extLst>
              <a:ext uri="{FF2B5EF4-FFF2-40B4-BE49-F238E27FC236}">
                <a16:creationId xmlns:a16="http://schemas.microsoft.com/office/drawing/2014/main" id="{FBF37DD9-14AF-2D4E-89C2-DB4DDE98ADDB}"/>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22" name="Picture 21">
            <a:extLst>
              <a:ext uri="{FF2B5EF4-FFF2-40B4-BE49-F238E27FC236}">
                <a16:creationId xmlns:a16="http://schemas.microsoft.com/office/drawing/2014/main" id="{B8CE9D6B-8A8B-4F2A-91E4-4E42AFE2E9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2" name="Rectangle 1"/>
          <p:cNvSpPr/>
          <p:nvPr/>
        </p:nvSpPr>
        <p:spPr>
          <a:xfrm>
            <a:off x="6531542" y="3700764"/>
            <a:ext cx="365805" cy="369332"/>
          </a:xfrm>
          <a:prstGeom prst="rect">
            <a:avLst/>
          </a:prstGeom>
        </p:spPr>
        <p:txBody>
          <a:bodyPr wrap="none">
            <a:spAutoFit/>
          </a:bodyPr>
          <a:lstStyle/>
          <a:p>
            <a:pPr algn="ctr"/>
            <a:r>
              <a:rPr lang="en-GB" b="1" dirty="0">
                <a:sym typeface="Wingdings" panose="05000000000000000000" pitchFamily="2" charset="2"/>
              </a:rPr>
              <a:t></a:t>
            </a:r>
          </a:p>
        </p:txBody>
      </p:sp>
    </p:spTree>
    <p:extLst>
      <p:ext uri="{BB962C8B-B14F-4D97-AF65-F5344CB8AC3E}">
        <p14:creationId xmlns:p14="http://schemas.microsoft.com/office/powerpoint/2010/main" val="292897894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3156442" cy="507831"/>
          </a:xfrm>
          <a:prstGeom prst="rect">
            <a:avLst/>
          </a:prstGeom>
          <a:noFill/>
        </p:spPr>
        <p:txBody>
          <a:bodyPr wrap="none" rtlCol="0">
            <a:spAutoFit/>
          </a:bodyPr>
          <a:lstStyle/>
          <a:p>
            <a:r>
              <a:rPr lang="en-GB" sz="2700" b="1" dirty="0"/>
              <a:t>Week 12 – questions</a:t>
            </a:r>
          </a:p>
        </p:txBody>
      </p:sp>
      <p:sp>
        <p:nvSpPr>
          <p:cNvPr id="23" name="Rectangle 13"/>
          <p:cNvSpPr>
            <a:spLocks noChangeArrowheads="1"/>
          </p:cNvSpPr>
          <p:nvPr/>
        </p:nvSpPr>
        <p:spPr bwMode="auto">
          <a:xfrm>
            <a:off x="1662568" y="6027134"/>
            <a:ext cx="8784976"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The boys toys were broken.  Explain where the missing apostrophe could go in this sentence and what this would mean.</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BF48D652-1A89-49EE-9B27-A3FB781D8863}"/>
              </a:ext>
            </a:extLst>
          </p:cNvPr>
          <p:cNvSpPr>
            <a:spLocks noChangeArrowheads="1"/>
          </p:cNvSpPr>
          <p:nvPr/>
        </p:nvSpPr>
        <p:spPr bwMode="auto">
          <a:xfrm>
            <a:off x="1732692" y="1580580"/>
            <a:ext cx="9316307"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Replace the underlined word or words in each sentence with the correct </a:t>
            </a:r>
            <a:r>
              <a:rPr lang="en-GB" altLang="en-US" sz="2200" b="1" dirty="0">
                <a:ea typeface="Times New Roman" panose="02020603050405020304" pitchFamily="18" charset="0"/>
                <a:cs typeface="Calibri" panose="020F0502020204030204" pitchFamily="34" charset="0"/>
              </a:rPr>
              <a:t>possessive pronoun</a:t>
            </a:r>
            <a:r>
              <a:rPr lang="en-GB" altLang="en-US" sz="2200" dirty="0">
                <a:ea typeface="Times New Roman" panose="02020603050405020304" pitchFamily="18" charset="0"/>
                <a:cs typeface="Calibri" panose="020F0502020204030204" pitchFamily="34" charset="0"/>
              </a:rPr>
              <a:t>.</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12" name="Rectangle 14">
            <a:extLst>
              <a:ext uri="{FF2B5EF4-FFF2-40B4-BE49-F238E27FC236}">
                <a16:creationId xmlns:a16="http://schemas.microsoft.com/office/drawing/2014/main" id="{1ED590FB-05C1-440A-B63B-9061C5B61501}"/>
              </a:ext>
            </a:extLst>
          </p:cNvPr>
          <p:cNvSpPr>
            <a:spLocks noChangeArrowheads="1"/>
          </p:cNvSpPr>
          <p:nvPr/>
        </p:nvSpPr>
        <p:spPr bwMode="auto">
          <a:xfrm>
            <a:off x="1732692" y="2938319"/>
            <a:ext cx="8994388"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That scooter belongs to you.  That scooter is ______</a:t>
            </a:r>
            <a:r>
              <a:rPr lang="en-GB" altLang="en-US" sz="2200" b="1" u="sng" dirty="0">
                <a:ea typeface="Times New Roman" panose="02020603050405020304" pitchFamily="18" charset="0"/>
                <a:cs typeface="Calibri" panose="020F0502020204030204" pitchFamily="34" charset="0"/>
              </a:rPr>
              <a:t>his</a:t>
            </a:r>
            <a:r>
              <a:rPr lang="en-GB" altLang="en-US" sz="2200" dirty="0">
                <a:ea typeface="Times New Roman" panose="02020603050405020304" pitchFamily="18" charset="0"/>
                <a:cs typeface="Calibri" panose="020F0502020204030204" pitchFamily="34" charset="0"/>
              </a:rPr>
              <a:t>______.</a:t>
            </a:r>
            <a:endParaRPr lang="en-GB" altLang="en-US" sz="2200" u="sng" dirty="0">
              <a:ea typeface="Times New Roman" panose="02020603050405020304" pitchFamily="18" charset="0"/>
              <a:cs typeface="Calibri" panose="020F0502020204030204" pitchFamily="34" charset="0"/>
            </a:endParaRPr>
          </a:p>
          <a:p>
            <a:pPr marL="457200" lvl="0" indent="-457200" eaLnBrk="0" fontAlgn="base" hangingPunct="0">
              <a:spcBef>
                <a:spcPct val="0"/>
              </a:spcBef>
              <a:spcAft>
                <a:spcPct val="0"/>
              </a:spcAft>
              <a:buAutoNum type="arabicPeriod"/>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This robot is owned by me.  This robot is _______________.</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These stickers belongs to them.  These stickers are  _______________.</a:t>
            </a:r>
          </a:p>
        </p:txBody>
      </p:sp>
      <p:pic>
        <p:nvPicPr>
          <p:cNvPr id="14" name="Picture 13">
            <a:extLst>
              <a:ext uri="{FF2B5EF4-FFF2-40B4-BE49-F238E27FC236}">
                <a16:creationId xmlns:a16="http://schemas.microsoft.com/office/drawing/2014/main" id="{09248E8E-AA34-7243-BB38-049FFF68B0B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E5F906A-0E4C-41BE-A426-3E5CB347B9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10" name="Rectangle 9">
            <a:extLst>
              <a:ext uri="{FF2B5EF4-FFF2-40B4-BE49-F238E27FC236}">
                <a16:creationId xmlns:a16="http://schemas.microsoft.com/office/drawing/2014/main" id="{E91CFB97-11B1-4DD4-A796-25DD42A0E3F7}"/>
              </a:ext>
            </a:extLst>
          </p:cNvPr>
          <p:cNvSpPr/>
          <p:nvPr/>
        </p:nvSpPr>
        <p:spPr>
          <a:xfrm>
            <a:off x="8832181" y="499055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spTree>
    <p:extLst>
      <p:ext uri="{BB962C8B-B14F-4D97-AF65-F5344CB8AC3E}">
        <p14:creationId xmlns:p14="http://schemas.microsoft.com/office/powerpoint/2010/main" val="389532808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41767" cy="507831"/>
          </a:xfrm>
          <a:prstGeom prst="rect">
            <a:avLst/>
          </a:prstGeom>
          <a:noFill/>
        </p:spPr>
        <p:txBody>
          <a:bodyPr wrap="none" rtlCol="0">
            <a:spAutoFit/>
          </a:bodyPr>
          <a:lstStyle/>
          <a:p>
            <a:r>
              <a:rPr lang="en-GB" sz="2700" b="1" dirty="0"/>
              <a:t>Week 12 – answers</a:t>
            </a:r>
          </a:p>
        </p:txBody>
      </p:sp>
      <p:sp>
        <p:nvSpPr>
          <p:cNvPr id="23" name="Rectangle 13"/>
          <p:cNvSpPr>
            <a:spLocks noChangeArrowheads="1"/>
          </p:cNvSpPr>
          <p:nvPr/>
        </p:nvSpPr>
        <p:spPr bwMode="auto">
          <a:xfrm>
            <a:off x="1662568" y="6027134"/>
            <a:ext cx="8784976"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If it is after </a:t>
            </a:r>
            <a:r>
              <a:rPr lang="en-GB" altLang="en-US" sz="2200" b="1" i="1" u="sng" dirty="0">
                <a:ea typeface="Times New Roman" panose="02020603050405020304" pitchFamily="18" charset="0"/>
                <a:cs typeface="Calibri" panose="020F0502020204030204" pitchFamily="34" charset="0"/>
              </a:rPr>
              <a:t>boy</a:t>
            </a:r>
            <a:r>
              <a:rPr lang="en-GB" altLang="en-US" sz="2200" b="1" i="1" dirty="0">
                <a:ea typeface="Times New Roman" panose="02020603050405020304" pitchFamily="18" charset="0"/>
                <a:cs typeface="Calibri" panose="020F0502020204030204" pitchFamily="34" charset="0"/>
              </a:rPr>
              <a:t>, it means the toys belong to one boy. If it is after </a:t>
            </a:r>
            <a:r>
              <a:rPr lang="en-GB" altLang="en-US" sz="2200" b="1" i="1" u="sng" dirty="0">
                <a:ea typeface="Times New Roman" panose="02020603050405020304" pitchFamily="18" charset="0"/>
                <a:cs typeface="Calibri" panose="020F0502020204030204" pitchFamily="34" charset="0"/>
              </a:rPr>
              <a:t>boys</a:t>
            </a:r>
            <a:r>
              <a:rPr lang="en-GB" altLang="en-US" sz="2200" b="1" i="1" dirty="0">
                <a:ea typeface="Times New Roman" panose="02020603050405020304" pitchFamily="18" charset="0"/>
                <a:cs typeface="Calibri" panose="020F0502020204030204" pitchFamily="34" charset="0"/>
              </a:rPr>
              <a:t>, it means the toys belong to more than one boy. </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BF48D652-1A89-49EE-9B27-A3FB781D8863}"/>
              </a:ext>
            </a:extLst>
          </p:cNvPr>
          <p:cNvSpPr>
            <a:spLocks noChangeArrowheads="1"/>
          </p:cNvSpPr>
          <p:nvPr/>
        </p:nvSpPr>
        <p:spPr bwMode="auto">
          <a:xfrm>
            <a:off x="1732692" y="1580580"/>
            <a:ext cx="9316307"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Replace the underlined word or words in each sentence with the correct </a:t>
            </a:r>
            <a:r>
              <a:rPr lang="en-GB" altLang="en-US" sz="2200" b="1" dirty="0">
                <a:ea typeface="Times New Roman" panose="02020603050405020304" pitchFamily="18" charset="0"/>
                <a:cs typeface="Calibri" panose="020F0502020204030204" pitchFamily="34" charset="0"/>
              </a:rPr>
              <a:t>possessive pronoun</a:t>
            </a:r>
            <a:r>
              <a:rPr lang="en-GB" altLang="en-US" sz="2200" dirty="0">
                <a:ea typeface="Times New Roman" panose="02020603050405020304" pitchFamily="18" charset="0"/>
                <a:cs typeface="Calibri" panose="020F0502020204030204" pitchFamily="34" charset="0"/>
              </a:rPr>
              <a:t>.</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12" name="Rectangle 14">
            <a:extLst>
              <a:ext uri="{FF2B5EF4-FFF2-40B4-BE49-F238E27FC236}">
                <a16:creationId xmlns:a16="http://schemas.microsoft.com/office/drawing/2014/main" id="{1ED590FB-05C1-440A-B63B-9061C5B61501}"/>
              </a:ext>
            </a:extLst>
          </p:cNvPr>
          <p:cNvSpPr>
            <a:spLocks noChangeArrowheads="1"/>
          </p:cNvSpPr>
          <p:nvPr/>
        </p:nvSpPr>
        <p:spPr bwMode="auto">
          <a:xfrm>
            <a:off x="1732692" y="2938319"/>
            <a:ext cx="8994388"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That scooter belongs to you.  That scooter is ______</a:t>
            </a:r>
            <a:r>
              <a:rPr lang="en-GB" altLang="en-US" sz="2200" b="1" u="sng" dirty="0">
                <a:ea typeface="Times New Roman" panose="02020603050405020304" pitchFamily="18" charset="0"/>
                <a:cs typeface="Calibri" panose="020F0502020204030204" pitchFamily="34" charset="0"/>
              </a:rPr>
              <a:t>his</a:t>
            </a:r>
            <a:r>
              <a:rPr lang="en-GB" altLang="en-US" sz="2200" dirty="0">
                <a:ea typeface="Times New Roman" panose="02020603050405020304" pitchFamily="18" charset="0"/>
                <a:cs typeface="Calibri" panose="020F0502020204030204" pitchFamily="34" charset="0"/>
              </a:rPr>
              <a:t>______.</a:t>
            </a:r>
            <a:endParaRPr lang="en-GB" altLang="en-US" sz="2200" u="sng" dirty="0">
              <a:ea typeface="Times New Roman" panose="02020603050405020304" pitchFamily="18" charset="0"/>
              <a:cs typeface="Calibri" panose="020F0502020204030204" pitchFamily="34" charset="0"/>
            </a:endParaRPr>
          </a:p>
          <a:p>
            <a:pPr marL="457200" lvl="0" indent="-457200" eaLnBrk="0" fontAlgn="base" hangingPunct="0">
              <a:spcBef>
                <a:spcPct val="0"/>
              </a:spcBef>
              <a:spcAft>
                <a:spcPct val="0"/>
              </a:spcAft>
              <a:buAutoNum type="arabicPeriod"/>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This robot is owned by me.  This robot is _____</a:t>
            </a:r>
            <a:r>
              <a:rPr lang="en-GB" altLang="en-US" sz="2200" b="1" u="sng" dirty="0">
                <a:ea typeface="Times New Roman" panose="02020603050405020304" pitchFamily="18" charset="0"/>
                <a:cs typeface="Calibri" panose="020F0502020204030204" pitchFamily="34" charset="0"/>
              </a:rPr>
              <a:t>mine</a:t>
            </a:r>
            <a:r>
              <a:rPr lang="en-GB" altLang="en-US" sz="2200" dirty="0">
                <a:ea typeface="Times New Roman" panose="02020603050405020304" pitchFamily="18" charset="0"/>
                <a:cs typeface="Calibri" panose="020F0502020204030204" pitchFamily="34" charset="0"/>
              </a:rPr>
              <a:t>______.</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These stickers belongs to them.  These stickers are  ______</a:t>
            </a:r>
            <a:r>
              <a:rPr lang="en-GB" altLang="en-US" sz="2200" b="1" u="sng" dirty="0">
                <a:ea typeface="Times New Roman" panose="02020603050405020304" pitchFamily="18" charset="0"/>
                <a:cs typeface="Calibri" panose="020F0502020204030204" pitchFamily="34" charset="0"/>
              </a:rPr>
              <a:t>theirs</a:t>
            </a:r>
            <a:r>
              <a:rPr lang="en-GB" altLang="en-US" sz="2200" dirty="0">
                <a:ea typeface="Times New Roman" panose="02020603050405020304" pitchFamily="18" charset="0"/>
                <a:cs typeface="Calibri" panose="020F0502020204030204" pitchFamily="34" charset="0"/>
              </a:rPr>
              <a:t>______.</a:t>
            </a:r>
          </a:p>
        </p:txBody>
      </p:sp>
      <p:sp>
        <p:nvSpPr>
          <p:cNvPr id="13" name="Rectangle 12">
            <a:extLst>
              <a:ext uri="{FF2B5EF4-FFF2-40B4-BE49-F238E27FC236}">
                <a16:creationId xmlns:a16="http://schemas.microsoft.com/office/drawing/2014/main" id="{E91CFB97-11B1-4DD4-A796-25DD42A0E3F7}"/>
              </a:ext>
            </a:extLst>
          </p:cNvPr>
          <p:cNvSpPr/>
          <p:nvPr/>
        </p:nvSpPr>
        <p:spPr>
          <a:xfrm>
            <a:off x="8832181" y="499055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9248E8E-AA34-7243-BB38-049FFF68B0B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E5F906A-0E4C-41BE-A426-3E5CB347B9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11079403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3156442" cy="507831"/>
          </a:xfrm>
          <a:prstGeom prst="rect">
            <a:avLst/>
          </a:prstGeom>
          <a:noFill/>
        </p:spPr>
        <p:txBody>
          <a:bodyPr wrap="none" rtlCol="0">
            <a:spAutoFit/>
          </a:bodyPr>
          <a:lstStyle/>
          <a:p>
            <a:r>
              <a:rPr lang="en-GB" sz="2700" b="1" dirty="0"/>
              <a:t>Week 12 – questions</a:t>
            </a:r>
          </a:p>
        </p:txBody>
      </p:sp>
      <p:sp>
        <p:nvSpPr>
          <p:cNvPr id="23" name="Rectangle 13"/>
          <p:cNvSpPr>
            <a:spLocks noChangeArrowheads="1"/>
          </p:cNvSpPr>
          <p:nvPr/>
        </p:nvSpPr>
        <p:spPr bwMode="auto">
          <a:xfrm>
            <a:off x="1662568" y="632976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Underline the adjective in the sentence.</a:t>
            </a:r>
            <a:endParaRPr lang="en-GB" altLang="en-US" sz="2200" i="1" dirty="0"/>
          </a:p>
          <a:p>
            <a:pPr eaLnBrk="0" fontAlgn="base" hangingPunct="0">
              <a:spcBef>
                <a:spcPct val="0"/>
              </a:spcBef>
              <a:spcAft>
                <a:spcPct val="0"/>
              </a:spcAft>
            </a:pPr>
            <a:endParaRPr lang="en-GB" altLang="en-US" sz="2200" i="1" dirty="0"/>
          </a:p>
        </p:txBody>
      </p:sp>
      <p:sp>
        <p:nvSpPr>
          <p:cNvPr id="11" name="Rectangle 13">
            <a:extLst>
              <a:ext uri="{FF2B5EF4-FFF2-40B4-BE49-F238E27FC236}">
                <a16:creationId xmlns:a16="http://schemas.microsoft.com/office/drawing/2014/main" id="{BF48D652-1A89-49EE-9B27-A3FB781D8863}"/>
              </a:ext>
            </a:extLst>
          </p:cNvPr>
          <p:cNvSpPr>
            <a:spLocks noChangeArrowheads="1"/>
          </p:cNvSpPr>
          <p:nvPr/>
        </p:nvSpPr>
        <p:spPr bwMode="auto">
          <a:xfrm>
            <a:off x="1554893" y="1851926"/>
            <a:ext cx="9316307"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Circle the two words that show the </a:t>
            </a:r>
            <a:r>
              <a:rPr lang="en-GB" altLang="en-US" sz="2200" b="1" dirty="0">
                <a:ea typeface="Times New Roman" panose="02020603050405020304" pitchFamily="18" charset="0"/>
                <a:cs typeface="Calibri" panose="020F0502020204030204" pitchFamily="34" charset="0"/>
              </a:rPr>
              <a:t>tense </a:t>
            </a:r>
            <a:r>
              <a:rPr lang="en-GB" altLang="en-US" sz="2200" dirty="0">
                <a:ea typeface="Times New Roman" panose="02020603050405020304" pitchFamily="18" charset="0"/>
                <a:cs typeface="Calibri" panose="020F0502020204030204" pitchFamily="34" charset="0"/>
              </a:rPr>
              <a:t>in the sentence below.</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
        <p:nvSpPr>
          <p:cNvPr id="12" name="Rectangle 14">
            <a:extLst>
              <a:ext uri="{FF2B5EF4-FFF2-40B4-BE49-F238E27FC236}">
                <a16:creationId xmlns:a16="http://schemas.microsoft.com/office/drawing/2014/main" id="{1ED590FB-05C1-440A-B63B-9061C5B61501}"/>
              </a:ext>
            </a:extLst>
          </p:cNvPr>
          <p:cNvSpPr>
            <a:spLocks noChangeArrowheads="1"/>
          </p:cNvSpPr>
          <p:nvPr/>
        </p:nvSpPr>
        <p:spPr bwMode="auto">
          <a:xfrm>
            <a:off x="1557862" y="3094810"/>
            <a:ext cx="931333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My mum drove us for over five hours through the rain: we were all exhausted.</a:t>
            </a:r>
          </a:p>
        </p:txBody>
      </p:sp>
      <p:sp>
        <p:nvSpPr>
          <p:cNvPr id="13" name="Rectangle 12">
            <a:extLst>
              <a:ext uri="{FF2B5EF4-FFF2-40B4-BE49-F238E27FC236}">
                <a16:creationId xmlns:a16="http://schemas.microsoft.com/office/drawing/2014/main" id="{E91CFB97-11B1-4DD4-A796-25DD42A0E3F7}"/>
              </a:ext>
            </a:extLst>
          </p:cNvPr>
          <p:cNvSpPr/>
          <p:nvPr/>
        </p:nvSpPr>
        <p:spPr>
          <a:xfrm>
            <a:off x="8616281" y="515719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9248E8E-AA34-7243-BB38-049FFF68B0B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E5F906A-0E4C-41BE-A426-3E5CB347B9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34044402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41767" cy="507831"/>
          </a:xfrm>
          <a:prstGeom prst="rect">
            <a:avLst/>
          </a:prstGeom>
          <a:noFill/>
        </p:spPr>
        <p:txBody>
          <a:bodyPr wrap="none" rtlCol="0">
            <a:spAutoFit/>
          </a:bodyPr>
          <a:lstStyle/>
          <a:p>
            <a:r>
              <a:rPr lang="en-GB" sz="2700" b="1" dirty="0"/>
              <a:t>Week 12 – answers</a:t>
            </a:r>
          </a:p>
        </p:txBody>
      </p:sp>
      <p:sp>
        <p:nvSpPr>
          <p:cNvPr id="23" name="Rectangle 13"/>
          <p:cNvSpPr>
            <a:spLocks noChangeArrowheads="1"/>
          </p:cNvSpPr>
          <p:nvPr/>
        </p:nvSpPr>
        <p:spPr bwMode="auto">
          <a:xfrm>
            <a:off x="1662568" y="6310711"/>
            <a:ext cx="878497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See above.</a:t>
            </a:r>
            <a:endParaRPr lang="en-GB" altLang="en-US" sz="2200" i="1" dirty="0"/>
          </a:p>
          <a:p>
            <a:pPr eaLnBrk="0" fontAlgn="base" hangingPunct="0">
              <a:spcBef>
                <a:spcPct val="0"/>
              </a:spcBef>
              <a:spcAft>
                <a:spcPct val="0"/>
              </a:spcAft>
            </a:pPr>
            <a:endParaRPr lang="en-GB" altLang="en-US" sz="2200" i="1" dirty="0"/>
          </a:p>
        </p:txBody>
      </p:sp>
      <p:sp>
        <p:nvSpPr>
          <p:cNvPr id="12" name="Rectangle 14">
            <a:extLst>
              <a:ext uri="{FF2B5EF4-FFF2-40B4-BE49-F238E27FC236}">
                <a16:creationId xmlns:a16="http://schemas.microsoft.com/office/drawing/2014/main" id="{1ED590FB-05C1-440A-B63B-9061C5B61501}"/>
              </a:ext>
            </a:extLst>
          </p:cNvPr>
          <p:cNvSpPr>
            <a:spLocks noChangeArrowheads="1"/>
          </p:cNvSpPr>
          <p:nvPr/>
        </p:nvSpPr>
        <p:spPr bwMode="auto">
          <a:xfrm>
            <a:off x="1557862" y="3094810"/>
            <a:ext cx="9313338"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My mum drove us for over five hours through the rain: we were all </a:t>
            </a:r>
            <a:r>
              <a:rPr lang="en-GB" altLang="en-US" sz="2200" u="sng" dirty="0">
                <a:ea typeface="Times New Roman" panose="02020603050405020304" pitchFamily="18" charset="0"/>
                <a:cs typeface="Calibri" panose="020F0502020204030204" pitchFamily="34" charset="0"/>
              </a:rPr>
              <a:t>exhausted</a:t>
            </a:r>
            <a:r>
              <a:rPr lang="en-GB" altLang="en-US" sz="2200" dirty="0">
                <a:ea typeface="Times New Roman" panose="02020603050405020304" pitchFamily="18" charset="0"/>
                <a:cs typeface="Calibri" panose="020F0502020204030204" pitchFamily="34" charset="0"/>
              </a:rPr>
              <a:t>.</a:t>
            </a:r>
          </a:p>
        </p:txBody>
      </p:sp>
      <p:sp>
        <p:nvSpPr>
          <p:cNvPr id="13" name="Rectangle 12">
            <a:extLst>
              <a:ext uri="{FF2B5EF4-FFF2-40B4-BE49-F238E27FC236}">
                <a16:creationId xmlns:a16="http://schemas.microsoft.com/office/drawing/2014/main" id="{E91CFB97-11B1-4DD4-A796-25DD42A0E3F7}"/>
              </a:ext>
            </a:extLst>
          </p:cNvPr>
          <p:cNvSpPr/>
          <p:nvPr/>
        </p:nvSpPr>
        <p:spPr>
          <a:xfrm>
            <a:off x="8616281" y="5157193"/>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pic>
        <p:nvPicPr>
          <p:cNvPr id="14" name="Picture 13">
            <a:extLst>
              <a:ext uri="{FF2B5EF4-FFF2-40B4-BE49-F238E27FC236}">
                <a16:creationId xmlns:a16="http://schemas.microsoft.com/office/drawing/2014/main" id="{09248E8E-AA34-7243-BB38-049FFF68B0B4}"/>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9" name="Picture 8">
            <a:extLst>
              <a:ext uri="{FF2B5EF4-FFF2-40B4-BE49-F238E27FC236}">
                <a16:creationId xmlns:a16="http://schemas.microsoft.com/office/drawing/2014/main" id="{8E5F906A-0E4C-41BE-A426-3E5CB347B9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10" name="Oval 9"/>
          <p:cNvSpPr/>
          <p:nvPr/>
        </p:nvSpPr>
        <p:spPr>
          <a:xfrm>
            <a:off x="2691268" y="3107510"/>
            <a:ext cx="737732" cy="414667"/>
          </a:xfrm>
          <a:prstGeom prst="ellipse">
            <a:avLst/>
          </a:prstGeom>
          <a:no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5" name="Oval 14"/>
          <p:cNvSpPr/>
          <p:nvPr/>
        </p:nvSpPr>
        <p:spPr>
          <a:xfrm>
            <a:off x="8247415" y="3107510"/>
            <a:ext cx="642585" cy="414667"/>
          </a:xfrm>
          <a:prstGeom prst="ellipse">
            <a:avLst/>
          </a:prstGeom>
          <a:no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6" name="Rectangle 13">
            <a:extLst>
              <a:ext uri="{FF2B5EF4-FFF2-40B4-BE49-F238E27FC236}">
                <a16:creationId xmlns:a16="http://schemas.microsoft.com/office/drawing/2014/main" id="{BF48D652-1A89-49EE-9B27-A3FB781D8863}"/>
              </a:ext>
            </a:extLst>
          </p:cNvPr>
          <p:cNvSpPr>
            <a:spLocks noChangeArrowheads="1"/>
          </p:cNvSpPr>
          <p:nvPr/>
        </p:nvSpPr>
        <p:spPr bwMode="auto">
          <a:xfrm>
            <a:off x="1554893" y="1851926"/>
            <a:ext cx="9316307"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2. Circle the two words that show the </a:t>
            </a:r>
            <a:r>
              <a:rPr lang="en-GB" altLang="en-US" sz="2200" b="1" dirty="0">
                <a:ea typeface="Times New Roman" panose="02020603050405020304" pitchFamily="18" charset="0"/>
                <a:cs typeface="Calibri" panose="020F0502020204030204" pitchFamily="34" charset="0"/>
              </a:rPr>
              <a:t>tense </a:t>
            </a:r>
            <a:r>
              <a:rPr lang="en-GB" altLang="en-US" sz="2200" dirty="0">
                <a:ea typeface="Times New Roman" panose="02020603050405020304" pitchFamily="18" charset="0"/>
                <a:cs typeface="Calibri" panose="020F0502020204030204" pitchFamily="34" charset="0"/>
              </a:rPr>
              <a:t>in the sentence below.</a:t>
            </a:r>
          </a:p>
          <a:p>
            <a:pPr eaLnBrk="0" fontAlgn="base" hangingPunct="0">
              <a:spcBef>
                <a:spcPct val="0"/>
              </a:spcBef>
              <a:spcAft>
                <a:spcPct val="0"/>
              </a:spcAft>
            </a:pPr>
            <a:endParaRPr lang="en-GB" altLang="en-US" sz="2200" dirty="0"/>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p:txBody>
      </p:sp>
    </p:spTree>
    <p:extLst>
      <p:ext uri="{BB962C8B-B14F-4D97-AF65-F5344CB8AC3E}">
        <p14:creationId xmlns:p14="http://schemas.microsoft.com/office/powerpoint/2010/main" val="337872321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3156442" cy="507831"/>
          </a:xfrm>
          <a:prstGeom prst="rect">
            <a:avLst/>
          </a:prstGeom>
          <a:noFill/>
        </p:spPr>
        <p:txBody>
          <a:bodyPr wrap="none" rtlCol="0">
            <a:spAutoFit/>
          </a:bodyPr>
          <a:lstStyle/>
          <a:p>
            <a:r>
              <a:rPr lang="en-GB" sz="2700" b="1" dirty="0"/>
              <a:t>Week 12 – questions</a:t>
            </a:r>
          </a:p>
        </p:txBody>
      </p:sp>
      <p:sp>
        <p:nvSpPr>
          <p:cNvPr id="23" name="Rectangle 13"/>
          <p:cNvSpPr>
            <a:spLocks noChangeArrowheads="1"/>
          </p:cNvSpPr>
          <p:nvPr/>
        </p:nvSpPr>
        <p:spPr bwMode="auto">
          <a:xfrm>
            <a:off x="1662568" y="6289488"/>
            <a:ext cx="926035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Write which tense each of the other sentences are written in.</a:t>
            </a:r>
            <a:endParaRPr lang="en-GB" altLang="en-US" sz="2200" i="1" dirty="0"/>
          </a:p>
        </p:txBody>
      </p:sp>
      <p:sp>
        <p:nvSpPr>
          <p:cNvPr id="25" name="Rectangle 13">
            <a:extLst>
              <a:ext uri="{FF2B5EF4-FFF2-40B4-BE49-F238E27FC236}">
                <a16:creationId xmlns:a16="http://schemas.microsoft.com/office/drawing/2014/main" id="{617ACDA7-1DA6-4144-93B5-95C2847B65EF}"/>
              </a:ext>
            </a:extLst>
          </p:cNvPr>
          <p:cNvSpPr>
            <a:spLocks noChangeArrowheads="1"/>
          </p:cNvSpPr>
          <p:nvPr/>
        </p:nvSpPr>
        <p:spPr bwMode="auto">
          <a:xfrm>
            <a:off x="1956145" y="1651341"/>
            <a:ext cx="7525413"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Tick the sentence that is written in the </a:t>
            </a:r>
            <a:r>
              <a:rPr lang="en-GB" altLang="en-US" sz="2200" b="1" dirty="0">
                <a:ea typeface="Times New Roman" panose="02020603050405020304" pitchFamily="18" charset="0"/>
                <a:cs typeface="Calibri" panose="020F0502020204030204" pitchFamily="34" charset="0"/>
              </a:rPr>
              <a:t>past perfect</a:t>
            </a:r>
            <a:r>
              <a:rPr lang="en-GB" altLang="en-US" sz="2200" dirty="0">
                <a:ea typeface="Times New Roman" panose="02020603050405020304" pitchFamily="18" charset="0"/>
                <a:cs typeface="Calibri" panose="020F0502020204030204" pitchFamily="34" charset="0"/>
              </a:rPr>
              <a:t>.</a:t>
            </a: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grpSp>
        <p:nvGrpSpPr>
          <p:cNvPr id="26" name="Group 25">
            <a:extLst>
              <a:ext uri="{FF2B5EF4-FFF2-40B4-BE49-F238E27FC236}">
                <a16:creationId xmlns:a16="http://schemas.microsoft.com/office/drawing/2014/main" id="{D28F3A82-BA1E-4FB4-8C64-4B1F60EF6314}"/>
              </a:ext>
            </a:extLst>
          </p:cNvPr>
          <p:cNvGrpSpPr/>
          <p:nvPr/>
        </p:nvGrpSpPr>
        <p:grpSpPr>
          <a:xfrm>
            <a:off x="8493990" y="2356695"/>
            <a:ext cx="1143262" cy="3754663"/>
            <a:chOff x="7110309" y="2132856"/>
            <a:chExt cx="1143262" cy="3754663"/>
          </a:xfrm>
        </p:grpSpPr>
        <p:grpSp>
          <p:nvGrpSpPr>
            <p:cNvPr id="27" name="Group 26">
              <a:extLst>
                <a:ext uri="{FF2B5EF4-FFF2-40B4-BE49-F238E27FC236}">
                  <a16:creationId xmlns:a16="http://schemas.microsoft.com/office/drawing/2014/main" id="{95E4CBF8-E045-4080-940E-EF1F51B840AE}"/>
                </a:ext>
              </a:extLst>
            </p:cNvPr>
            <p:cNvGrpSpPr/>
            <p:nvPr/>
          </p:nvGrpSpPr>
          <p:grpSpPr>
            <a:xfrm>
              <a:off x="7110309" y="2132856"/>
              <a:ext cx="1143262" cy="2966718"/>
              <a:chOff x="7110309" y="2132856"/>
              <a:chExt cx="1143262" cy="2966718"/>
            </a:xfrm>
          </p:grpSpPr>
          <p:grpSp>
            <p:nvGrpSpPr>
              <p:cNvPr id="29" name="Group 28">
                <a:extLst>
                  <a:ext uri="{FF2B5EF4-FFF2-40B4-BE49-F238E27FC236}">
                    <a16:creationId xmlns:a16="http://schemas.microsoft.com/office/drawing/2014/main" id="{57A5508D-BFA0-4C31-BE78-AEF12A047879}"/>
                  </a:ext>
                </a:extLst>
              </p:cNvPr>
              <p:cNvGrpSpPr/>
              <p:nvPr/>
            </p:nvGrpSpPr>
            <p:grpSpPr>
              <a:xfrm>
                <a:off x="7455015" y="2703983"/>
                <a:ext cx="430307" cy="2395591"/>
                <a:chOff x="0" y="-69120"/>
                <a:chExt cx="213360" cy="1303797"/>
              </a:xfrm>
            </p:grpSpPr>
            <p:sp>
              <p:nvSpPr>
                <p:cNvPr id="31" name="Rectangle 30">
                  <a:extLst>
                    <a:ext uri="{FF2B5EF4-FFF2-40B4-BE49-F238E27FC236}">
                      <a16:creationId xmlns:a16="http://schemas.microsoft.com/office/drawing/2014/main" id="{C4467A87-6C64-4E5F-8EEF-7E6DC419557B}"/>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1</a:t>
                  </a:r>
                </a:p>
              </p:txBody>
            </p:sp>
            <p:sp>
              <p:nvSpPr>
                <p:cNvPr id="32" name="Rectangle 31">
                  <a:extLst>
                    <a:ext uri="{FF2B5EF4-FFF2-40B4-BE49-F238E27FC236}">
                      <a16:creationId xmlns:a16="http://schemas.microsoft.com/office/drawing/2014/main" id="{269C53BE-E39B-4ACA-B153-021773B61812}"/>
                    </a:ext>
                  </a:extLst>
                </p:cNvPr>
                <p:cNvSpPr/>
                <p:nvPr/>
              </p:nvSpPr>
              <p:spPr>
                <a:xfrm>
                  <a:off x="0" y="29281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2</a:t>
                  </a:r>
                </a:p>
              </p:txBody>
            </p:sp>
            <p:sp>
              <p:nvSpPr>
                <p:cNvPr id="33" name="Rectangle 32">
                  <a:extLst>
                    <a:ext uri="{FF2B5EF4-FFF2-40B4-BE49-F238E27FC236}">
                      <a16:creationId xmlns:a16="http://schemas.microsoft.com/office/drawing/2014/main" id="{E9FE1936-E594-47C2-B084-5D82974DB98A}"/>
                    </a:ext>
                  </a:extLst>
                </p:cNvPr>
                <p:cNvSpPr/>
                <p:nvPr/>
              </p:nvSpPr>
              <p:spPr>
                <a:xfrm>
                  <a:off x="0" y="65474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3</a:t>
                  </a:r>
                </a:p>
              </p:txBody>
            </p:sp>
            <p:sp>
              <p:nvSpPr>
                <p:cNvPr id="34" name="Rectangle 33">
                  <a:extLst>
                    <a:ext uri="{FF2B5EF4-FFF2-40B4-BE49-F238E27FC236}">
                      <a16:creationId xmlns:a16="http://schemas.microsoft.com/office/drawing/2014/main" id="{4E082DF8-2881-4C6A-AC4D-78C0E7769213}"/>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200" b="1" dirty="0"/>
                    <a:t>4</a:t>
                  </a:r>
                </a:p>
              </p:txBody>
            </p:sp>
          </p:grpSp>
          <p:sp>
            <p:nvSpPr>
              <p:cNvPr id="30" name="Rectangle 29">
                <a:extLst>
                  <a:ext uri="{FF2B5EF4-FFF2-40B4-BE49-F238E27FC236}">
                    <a16:creationId xmlns:a16="http://schemas.microsoft.com/office/drawing/2014/main" id="{F70BB645-EAD0-41E2-A6B6-A9E7ADE5282A}"/>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28" name="Rectangle 27">
              <a:extLst>
                <a:ext uri="{FF2B5EF4-FFF2-40B4-BE49-F238E27FC236}">
                  <a16:creationId xmlns:a16="http://schemas.microsoft.com/office/drawing/2014/main" id="{F9824837-2893-41F5-B273-9AA1FA5FBC69}"/>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5" name="Rectangle 14">
            <a:extLst>
              <a:ext uri="{FF2B5EF4-FFF2-40B4-BE49-F238E27FC236}">
                <a16:creationId xmlns:a16="http://schemas.microsoft.com/office/drawing/2014/main" id="{6947A269-05B5-4D6F-A20B-88A6DFB6503D}"/>
              </a:ext>
            </a:extLst>
          </p:cNvPr>
          <p:cNvSpPr>
            <a:spLocks noChangeArrowheads="1"/>
          </p:cNvSpPr>
          <p:nvPr/>
        </p:nvSpPr>
        <p:spPr bwMode="auto">
          <a:xfrm>
            <a:off x="1956145" y="2787582"/>
            <a:ext cx="5944339"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have completed our homework.</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are completing our homework.</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had completed our homework.</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were completing our homework.</a:t>
            </a:r>
          </a:p>
        </p:txBody>
      </p:sp>
      <p:pic>
        <p:nvPicPr>
          <p:cNvPr id="17" name="Picture 16">
            <a:extLst>
              <a:ext uri="{FF2B5EF4-FFF2-40B4-BE49-F238E27FC236}">
                <a16:creationId xmlns:a16="http://schemas.microsoft.com/office/drawing/2014/main" id="{745F9429-A6D7-7048-BBFA-9B0029749301}"/>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8" name="Picture 17">
            <a:extLst>
              <a:ext uri="{FF2B5EF4-FFF2-40B4-BE49-F238E27FC236}">
                <a16:creationId xmlns:a16="http://schemas.microsoft.com/office/drawing/2014/main" id="{710CA267-63FF-475D-9465-BDCF9409B5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Tree>
    <p:extLst>
      <p:ext uri="{BB962C8B-B14F-4D97-AF65-F5344CB8AC3E}">
        <p14:creationId xmlns:p14="http://schemas.microsoft.com/office/powerpoint/2010/main" val="161538015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18DF5B-C7E5-41A3-9007-E34DE55A35B1}"/>
              </a:ext>
            </a:extLst>
          </p:cNvPr>
          <p:cNvSpPr txBox="1"/>
          <p:nvPr/>
        </p:nvSpPr>
        <p:spPr>
          <a:xfrm>
            <a:off x="4744042" y="692697"/>
            <a:ext cx="2941767" cy="507831"/>
          </a:xfrm>
          <a:prstGeom prst="rect">
            <a:avLst/>
          </a:prstGeom>
          <a:noFill/>
        </p:spPr>
        <p:txBody>
          <a:bodyPr wrap="none" rtlCol="0">
            <a:spAutoFit/>
          </a:bodyPr>
          <a:lstStyle/>
          <a:p>
            <a:r>
              <a:rPr lang="en-GB" sz="2700" b="1" dirty="0"/>
              <a:t>Week 12 – answers</a:t>
            </a:r>
          </a:p>
        </p:txBody>
      </p:sp>
      <p:sp>
        <p:nvSpPr>
          <p:cNvPr id="23" name="Rectangle 13"/>
          <p:cNvSpPr>
            <a:spLocks noChangeArrowheads="1"/>
          </p:cNvSpPr>
          <p:nvPr/>
        </p:nvSpPr>
        <p:spPr bwMode="auto">
          <a:xfrm>
            <a:off x="1662568" y="6289488"/>
            <a:ext cx="9260356"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2200" b="1" i="1" u="sng" dirty="0">
                <a:ea typeface="Times New Roman" panose="02020603050405020304" pitchFamily="18" charset="0"/>
                <a:cs typeface="Calibri" panose="020F0502020204030204" pitchFamily="34" charset="0"/>
              </a:rPr>
              <a:t>CHALLENGE</a:t>
            </a:r>
            <a:r>
              <a:rPr lang="en-GB" altLang="en-US" sz="2200" b="1" i="1" dirty="0">
                <a:ea typeface="Times New Roman" panose="02020603050405020304" pitchFamily="18" charset="0"/>
                <a:cs typeface="Calibri" panose="020F0502020204030204" pitchFamily="34" charset="0"/>
              </a:rPr>
              <a:t>: 1. present perfect  2. present progressive  4. past progressive</a:t>
            </a:r>
            <a:endParaRPr lang="en-GB" altLang="en-US" sz="2200" i="1" dirty="0"/>
          </a:p>
        </p:txBody>
      </p:sp>
      <p:grpSp>
        <p:nvGrpSpPr>
          <p:cNvPr id="26" name="Group 25">
            <a:extLst>
              <a:ext uri="{FF2B5EF4-FFF2-40B4-BE49-F238E27FC236}">
                <a16:creationId xmlns:a16="http://schemas.microsoft.com/office/drawing/2014/main" id="{D28F3A82-BA1E-4FB4-8C64-4B1F60EF6314}"/>
              </a:ext>
            </a:extLst>
          </p:cNvPr>
          <p:cNvGrpSpPr/>
          <p:nvPr/>
        </p:nvGrpSpPr>
        <p:grpSpPr>
          <a:xfrm>
            <a:off x="8493990" y="2356695"/>
            <a:ext cx="1143262" cy="3754663"/>
            <a:chOff x="7110309" y="2132856"/>
            <a:chExt cx="1143262" cy="3754663"/>
          </a:xfrm>
        </p:grpSpPr>
        <p:grpSp>
          <p:nvGrpSpPr>
            <p:cNvPr id="27" name="Group 26">
              <a:extLst>
                <a:ext uri="{FF2B5EF4-FFF2-40B4-BE49-F238E27FC236}">
                  <a16:creationId xmlns:a16="http://schemas.microsoft.com/office/drawing/2014/main" id="{95E4CBF8-E045-4080-940E-EF1F51B840AE}"/>
                </a:ext>
              </a:extLst>
            </p:cNvPr>
            <p:cNvGrpSpPr/>
            <p:nvPr/>
          </p:nvGrpSpPr>
          <p:grpSpPr>
            <a:xfrm>
              <a:off x="7110309" y="2132856"/>
              <a:ext cx="1143262" cy="2966718"/>
              <a:chOff x="7110309" y="2132856"/>
              <a:chExt cx="1143262" cy="2966718"/>
            </a:xfrm>
          </p:grpSpPr>
          <p:grpSp>
            <p:nvGrpSpPr>
              <p:cNvPr id="29" name="Group 28">
                <a:extLst>
                  <a:ext uri="{FF2B5EF4-FFF2-40B4-BE49-F238E27FC236}">
                    <a16:creationId xmlns:a16="http://schemas.microsoft.com/office/drawing/2014/main" id="{57A5508D-BFA0-4C31-BE78-AEF12A047879}"/>
                  </a:ext>
                </a:extLst>
              </p:cNvPr>
              <p:cNvGrpSpPr/>
              <p:nvPr/>
            </p:nvGrpSpPr>
            <p:grpSpPr>
              <a:xfrm>
                <a:off x="7451346" y="2703983"/>
                <a:ext cx="433976" cy="2395591"/>
                <a:chOff x="-1819" y="-69120"/>
                <a:chExt cx="215179" cy="1303797"/>
              </a:xfrm>
            </p:grpSpPr>
            <p:sp>
              <p:nvSpPr>
                <p:cNvPr id="31" name="Rectangle 30">
                  <a:extLst>
                    <a:ext uri="{FF2B5EF4-FFF2-40B4-BE49-F238E27FC236}">
                      <a16:creationId xmlns:a16="http://schemas.microsoft.com/office/drawing/2014/main" id="{C4467A87-6C64-4E5F-8EEF-7E6DC419557B}"/>
                    </a:ext>
                  </a:extLst>
                </p:cNvPr>
                <p:cNvSpPr/>
                <p:nvPr/>
              </p:nvSpPr>
              <p:spPr>
                <a:xfrm>
                  <a:off x="0" y="-69120"/>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2" name="Rectangle 31">
                  <a:extLst>
                    <a:ext uri="{FF2B5EF4-FFF2-40B4-BE49-F238E27FC236}">
                      <a16:creationId xmlns:a16="http://schemas.microsoft.com/office/drawing/2014/main" id="{269C53BE-E39B-4ACA-B153-021773B61812}"/>
                    </a:ext>
                  </a:extLst>
                </p:cNvPr>
                <p:cNvSpPr/>
                <p:nvPr/>
              </p:nvSpPr>
              <p:spPr>
                <a:xfrm>
                  <a:off x="-1819" y="291858"/>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3" name="Rectangle 32">
                  <a:extLst>
                    <a:ext uri="{FF2B5EF4-FFF2-40B4-BE49-F238E27FC236}">
                      <a16:creationId xmlns:a16="http://schemas.microsoft.com/office/drawing/2014/main" id="{E9FE1936-E594-47C2-B084-5D82974DB98A}"/>
                    </a:ext>
                  </a:extLst>
                </p:cNvPr>
                <p:cNvSpPr/>
                <p:nvPr/>
              </p:nvSpPr>
              <p:spPr>
                <a:xfrm>
                  <a:off x="-1819" y="656518"/>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sp>
              <p:nvSpPr>
                <p:cNvPr id="34" name="Rectangle 33">
                  <a:extLst>
                    <a:ext uri="{FF2B5EF4-FFF2-40B4-BE49-F238E27FC236}">
                      <a16:creationId xmlns:a16="http://schemas.microsoft.com/office/drawing/2014/main" id="{4E082DF8-2881-4C6A-AC4D-78C0E7769213}"/>
                    </a:ext>
                  </a:extLst>
                </p:cNvPr>
                <p:cNvSpPr/>
                <p:nvPr/>
              </p:nvSpPr>
              <p:spPr>
                <a:xfrm>
                  <a:off x="0" y="1021317"/>
                  <a:ext cx="213360" cy="213360"/>
                </a:xfrm>
                <a:prstGeom prst="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en-GB" sz="2200" b="1" dirty="0"/>
                </a:p>
              </p:txBody>
            </p:sp>
          </p:grpSp>
          <p:sp>
            <p:nvSpPr>
              <p:cNvPr id="30" name="Rectangle 29">
                <a:extLst>
                  <a:ext uri="{FF2B5EF4-FFF2-40B4-BE49-F238E27FC236}">
                    <a16:creationId xmlns:a16="http://schemas.microsoft.com/office/drawing/2014/main" id="{F70BB645-EAD0-41E2-A6B6-A9E7ADE5282A}"/>
                  </a:ext>
                </a:extLst>
              </p:cNvPr>
              <p:cNvSpPr/>
              <p:nvPr/>
            </p:nvSpPr>
            <p:spPr>
              <a:xfrm>
                <a:off x="7110309" y="2132856"/>
                <a:ext cx="1143262" cy="430887"/>
              </a:xfrm>
              <a:prstGeom prst="rect">
                <a:avLst/>
              </a:prstGeom>
            </p:spPr>
            <p:txBody>
              <a:bodyPr wrap="none">
                <a:spAutoFit/>
              </a:bodyPr>
              <a:lstStyle/>
              <a:p>
                <a:r>
                  <a:rPr lang="en-GB" altLang="en-US" sz="2200" dirty="0">
                    <a:ea typeface="Times New Roman" panose="02020603050405020304" pitchFamily="18" charset="0"/>
                    <a:cs typeface="Calibri" panose="020F0502020204030204" pitchFamily="34" charset="0"/>
                  </a:rPr>
                  <a:t>Tick </a:t>
                </a:r>
                <a:r>
                  <a:rPr lang="en-GB" altLang="en-US" sz="2200" b="1" dirty="0">
                    <a:ea typeface="Times New Roman" panose="02020603050405020304" pitchFamily="18" charset="0"/>
                    <a:cs typeface="Calibri" panose="020F0502020204030204" pitchFamily="34" charset="0"/>
                  </a:rPr>
                  <a:t>one</a:t>
                </a:r>
                <a:endParaRPr lang="en-GB" sz="2200" dirty="0"/>
              </a:p>
            </p:txBody>
          </p:sp>
        </p:grpSp>
        <p:sp>
          <p:nvSpPr>
            <p:cNvPr id="28" name="Rectangle 27">
              <a:extLst>
                <a:ext uri="{FF2B5EF4-FFF2-40B4-BE49-F238E27FC236}">
                  <a16:creationId xmlns:a16="http://schemas.microsoft.com/office/drawing/2014/main" id="{F9824837-2893-41F5-B273-9AA1FA5FBC69}"/>
                </a:ext>
              </a:extLst>
            </p:cNvPr>
            <p:cNvSpPr/>
            <p:nvPr/>
          </p:nvSpPr>
          <p:spPr>
            <a:xfrm>
              <a:off x="7138760" y="5118078"/>
              <a:ext cx="1084733" cy="769441"/>
            </a:xfrm>
            <a:prstGeom prst="rect">
              <a:avLst/>
            </a:prstGeom>
          </p:spPr>
          <p:txBody>
            <a:bodyPr wrap="square">
              <a:spAutoFit/>
            </a:bodyPr>
            <a:lstStyle/>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______</a:t>
              </a:r>
              <a:endParaRPr lang="en-GB" altLang="en-US" sz="2200" dirty="0"/>
            </a:p>
            <a:p>
              <a:pPr lvl="0" algn="ct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1 mark</a:t>
              </a:r>
              <a:endParaRPr lang="en-GB" altLang="en-US" sz="2200" dirty="0"/>
            </a:p>
          </p:txBody>
        </p:sp>
      </p:grpSp>
      <p:sp>
        <p:nvSpPr>
          <p:cNvPr id="35" name="Rectangle 14">
            <a:extLst>
              <a:ext uri="{FF2B5EF4-FFF2-40B4-BE49-F238E27FC236}">
                <a16:creationId xmlns:a16="http://schemas.microsoft.com/office/drawing/2014/main" id="{6947A269-05B5-4D6F-A20B-88A6DFB6503D}"/>
              </a:ext>
            </a:extLst>
          </p:cNvPr>
          <p:cNvSpPr>
            <a:spLocks noChangeArrowheads="1"/>
          </p:cNvSpPr>
          <p:nvPr/>
        </p:nvSpPr>
        <p:spPr bwMode="auto">
          <a:xfrm>
            <a:off x="1956145" y="2787582"/>
            <a:ext cx="5944339"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have completed our homework.</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are completing our homework.</a:t>
            </a:r>
          </a:p>
          <a:p>
            <a:pPr lvl="0"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had completed our homework.</a:t>
            </a:r>
          </a:p>
          <a:p>
            <a:pPr eaLnBrk="0" fontAlgn="base" hangingPunct="0">
              <a:spcBef>
                <a:spcPct val="0"/>
              </a:spcBef>
              <a:spcAft>
                <a:spcPct val="0"/>
              </a:spcAft>
            </a:pPr>
            <a:endParaRPr lang="en-GB" altLang="en-US" sz="2200" dirty="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We were completing our homework.</a:t>
            </a:r>
          </a:p>
        </p:txBody>
      </p:sp>
      <p:pic>
        <p:nvPicPr>
          <p:cNvPr id="17" name="Picture 16">
            <a:extLst>
              <a:ext uri="{FF2B5EF4-FFF2-40B4-BE49-F238E27FC236}">
                <a16:creationId xmlns:a16="http://schemas.microsoft.com/office/drawing/2014/main" id="{745F9429-A6D7-7048-BBFA-9B0029749301}"/>
              </a:ext>
            </a:extLst>
          </p:cNvPr>
          <p:cNvPicPr>
            <a:picLocks noChangeAspect="1"/>
          </p:cNvPicPr>
          <p:nvPr/>
        </p:nvPicPr>
        <p:blipFill>
          <a:blip r:embed="rId2"/>
          <a:stretch>
            <a:fillRect/>
          </a:stretch>
        </p:blipFill>
        <p:spPr>
          <a:xfrm>
            <a:off x="10668000" y="470599"/>
            <a:ext cx="1234846" cy="826857"/>
          </a:xfrm>
          <a:prstGeom prst="rect">
            <a:avLst/>
          </a:prstGeom>
        </p:spPr>
      </p:pic>
      <p:pic>
        <p:nvPicPr>
          <p:cNvPr id="18" name="Picture 17">
            <a:extLst>
              <a:ext uri="{FF2B5EF4-FFF2-40B4-BE49-F238E27FC236}">
                <a16:creationId xmlns:a16="http://schemas.microsoft.com/office/drawing/2014/main" id="{710CA267-63FF-475D-9465-BDCF9409B5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9154" y="242482"/>
            <a:ext cx="1004316" cy="1443228"/>
          </a:xfrm>
          <a:prstGeom prst="rect">
            <a:avLst/>
          </a:prstGeom>
        </p:spPr>
      </p:pic>
      <p:sp>
        <p:nvSpPr>
          <p:cNvPr id="2" name="Rectangle 1"/>
          <p:cNvSpPr/>
          <p:nvPr/>
        </p:nvSpPr>
        <p:spPr>
          <a:xfrm>
            <a:off x="8899530" y="4290822"/>
            <a:ext cx="365805" cy="369332"/>
          </a:xfrm>
          <a:prstGeom prst="rect">
            <a:avLst/>
          </a:prstGeom>
        </p:spPr>
        <p:txBody>
          <a:bodyPr wrap="none">
            <a:spAutoFit/>
          </a:bodyPr>
          <a:lstStyle/>
          <a:p>
            <a:pPr lvl="0" algn="ctr">
              <a:defRPr/>
            </a:pPr>
            <a:r>
              <a:rPr lang="en-GB" dirty="0">
                <a:sym typeface="Wingdings" panose="05000000000000000000" pitchFamily="2" charset="2"/>
              </a:rPr>
              <a:t></a:t>
            </a:r>
            <a:endParaRPr lang="en-GB" dirty="0"/>
          </a:p>
        </p:txBody>
      </p:sp>
      <p:sp>
        <p:nvSpPr>
          <p:cNvPr id="19" name="Rectangle 13">
            <a:extLst>
              <a:ext uri="{FF2B5EF4-FFF2-40B4-BE49-F238E27FC236}">
                <a16:creationId xmlns:a16="http://schemas.microsoft.com/office/drawing/2014/main" id="{617ACDA7-1DA6-4144-93B5-95C2847B65EF}"/>
              </a:ext>
            </a:extLst>
          </p:cNvPr>
          <p:cNvSpPr>
            <a:spLocks noChangeArrowheads="1"/>
          </p:cNvSpPr>
          <p:nvPr/>
        </p:nvSpPr>
        <p:spPr bwMode="auto">
          <a:xfrm>
            <a:off x="1956145" y="1651341"/>
            <a:ext cx="7525413"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3. Tick the sentence that is written in the </a:t>
            </a:r>
            <a:r>
              <a:rPr lang="en-GB" altLang="en-US" sz="2200" b="1" dirty="0">
                <a:ea typeface="Times New Roman" panose="02020603050405020304" pitchFamily="18" charset="0"/>
                <a:cs typeface="Calibri" panose="020F0502020204030204" pitchFamily="34" charset="0"/>
              </a:rPr>
              <a:t>past perfect</a:t>
            </a:r>
            <a:r>
              <a:rPr lang="en-GB" altLang="en-US" sz="2200" dirty="0">
                <a:ea typeface="Times New Roman" panose="02020603050405020304" pitchFamily="18" charset="0"/>
                <a:cs typeface="Calibri" panose="020F0502020204030204" pitchFamily="34" charset="0"/>
              </a:rPr>
              <a:t>.</a:t>
            </a:r>
            <a:endParaRPr lang="en-GB" altLang="en-US" sz="2200" dirty="0">
              <a:cs typeface="Calibri" panose="020F0502020204030204" pitchFamily="34" charset="0"/>
            </a:endParaRPr>
          </a:p>
          <a:p>
            <a:pPr eaLnBrk="0" fontAlgn="base" hangingPunct="0">
              <a:spcBef>
                <a:spcPct val="0"/>
              </a:spcBef>
              <a:spcAft>
                <a:spcPct val="0"/>
              </a:spcAft>
            </a:pPr>
            <a:r>
              <a:rPr lang="en-GB" altLang="en-US" sz="2200" dirty="0">
                <a:ea typeface="Times New Roman" panose="02020603050405020304" pitchFamily="18" charset="0"/>
                <a:cs typeface="Calibri" panose="020F0502020204030204" pitchFamily="34" charset="0"/>
              </a:rPr>
              <a:t>                                                                                  </a:t>
            </a:r>
            <a:endParaRPr lang="en-GB" altLang="en-US" sz="2200" dirty="0"/>
          </a:p>
          <a:p>
            <a:pPr eaLnBrk="0" fontAlgn="base" hangingPunct="0">
              <a:spcBef>
                <a:spcPct val="0"/>
              </a:spcBef>
              <a:spcAft>
                <a:spcPct val="0"/>
              </a:spcAft>
            </a:pPr>
            <a:endParaRPr lang="en-GB" altLang="en-US" sz="2200" dirty="0"/>
          </a:p>
        </p:txBody>
      </p:sp>
    </p:spTree>
    <p:extLst>
      <p:ext uri="{BB962C8B-B14F-4D97-AF65-F5344CB8AC3E}">
        <p14:creationId xmlns:p14="http://schemas.microsoft.com/office/powerpoint/2010/main" val="603400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5720</TotalTime>
  <Words>4741</Words>
  <Application>Microsoft Office PowerPoint</Application>
  <PresentationFormat>Widescreen</PresentationFormat>
  <Paragraphs>928</Paragraphs>
  <Slides>74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74</vt:i4>
      </vt:variant>
    </vt:vector>
  </HeadingPairs>
  <TitlesOfParts>
    <vt:vector size="80" baseType="lpstr">
      <vt:lpstr>Arial</vt:lpstr>
      <vt:lpstr>Calibri</vt:lpstr>
      <vt:lpstr>Calibri Light</vt:lpstr>
      <vt:lpstr>Times New Roman</vt:lpstr>
      <vt:lpstr>Wingdings</vt:lpstr>
      <vt:lpstr>Office Theme</vt:lpstr>
      <vt:lpstr>12 weeks of 3 in 3 GPS Year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Saviours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Lynda Clark</dc:creator>
  <cp:lastModifiedBy>Emma Harris (TGS-NOR)</cp:lastModifiedBy>
  <cp:revision>295</cp:revision>
  <dcterms:created xsi:type="dcterms:W3CDTF">2018-02-15T11:26:24Z</dcterms:created>
  <dcterms:modified xsi:type="dcterms:W3CDTF">2025-07-29T09:33:22Z</dcterms:modified>
</cp:coreProperties>
</file>