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
  </p:notesMasterIdLst>
  <p:sldIdLst>
    <p:sldId id="257" r:id="rId2"/>
    <p:sldId id="258" r:id="rId3"/>
    <p:sldId id="260" r:id="rId4"/>
    <p:sldId id="261" r:id="rId5"/>
    <p:sldId id="263" r:id="rId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FF"/>
    <a:srgbClr val="CCFFCC"/>
    <a:srgbClr val="CCCCFF"/>
    <a:srgbClr val="00CC00"/>
    <a:srgbClr val="FF3300"/>
    <a:srgbClr val="FF0000"/>
    <a:srgbClr val="FFCC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p:cViewPr varScale="1">
        <p:scale>
          <a:sx n="111" d="100"/>
          <a:sy n="111" d="100"/>
        </p:scale>
        <p:origin x="1650" y="15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E5BF67-845F-4E5B-A052-6BC4D6420FF1}" type="datetimeFigureOut">
              <a:rPr lang="en-GB" smtClean="0"/>
              <a:t>20/10/2026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9BBC6A8-4F9E-472F-ADCF-BCD78F6E4725}" type="slidenum">
              <a:rPr lang="en-GB" smtClean="0"/>
              <a:t>‹#›</a:t>
            </a:fld>
            <a:endParaRPr lang="en-GB"/>
          </a:p>
        </p:txBody>
      </p:sp>
    </p:spTree>
    <p:extLst>
      <p:ext uri="{BB962C8B-B14F-4D97-AF65-F5344CB8AC3E}">
        <p14:creationId xmlns:p14="http://schemas.microsoft.com/office/powerpoint/2010/main" val="1846928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1</a:t>
            </a:fld>
            <a:endParaRPr lang="en-GB" dirty="0">
              <a:solidFill>
                <a:prstClr val="black"/>
              </a:solidFill>
            </a:endParaRPr>
          </a:p>
        </p:txBody>
      </p:sp>
    </p:spTree>
    <p:extLst>
      <p:ext uri="{BB962C8B-B14F-4D97-AF65-F5344CB8AC3E}">
        <p14:creationId xmlns:p14="http://schemas.microsoft.com/office/powerpoint/2010/main" val="601989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2</a:t>
            </a:fld>
            <a:endParaRPr lang="en-GB" dirty="0">
              <a:solidFill>
                <a:prstClr val="black"/>
              </a:solidFill>
            </a:endParaRPr>
          </a:p>
        </p:txBody>
      </p:sp>
    </p:spTree>
    <p:extLst>
      <p:ext uri="{BB962C8B-B14F-4D97-AF65-F5344CB8AC3E}">
        <p14:creationId xmlns:p14="http://schemas.microsoft.com/office/powerpoint/2010/main" val="2578829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3</a:t>
            </a:fld>
            <a:endParaRPr lang="en-GB" dirty="0">
              <a:solidFill>
                <a:prstClr val="black"/>
              </a:solidFill>
            </a:endParaRPr>
          </a:p>
        </p:txBody>
      </p:sp>
    </p:spTree>
    <p:extLst>
      <p:ext uri="{BB962C8B-B14F-4D97-AF65-F5344CB8AC3E}">
        <p14:creationId xmlns:p14="http://schemas.microsoft.com/office/powerpoint/2010/main" val="4843013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4</a:t>
            </a:fld>
            <a:endParaRPr lang="en-GB" dirty="0">
              <a:solidFill>
                <a:prstClr val="black"/>
              </a:solidFill>
            </a:endParaRPr>
          </a:p>
        </p:txBody>
      </p:sp>
    </p:spTree>
    <p:extLst>
      <p:ext uri="{BB962C8B-B14F-4D97-AF65-F5344CB8AC3E}">
        <p14:creationId xmlns:p14="http://schemas.microsoft.com/office/powerpoint/2010/main" val="1033480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5</a:t>
            </a:fld>
            <a:endParaRPr lang="en-GB" dirty="0">
              <a:solidFill>
                <a:prstClr val="black"/>
              </a:solidFill>
            </a:endParaRPr>
          </a:p>
        </p:txBody>
      </p:sp>
    </p:spTree>
    <p:extLst>
      <p:ext uri="{BB962C8B-B14F-4D97-AF65-F5344CB8AC3E}">
        <p14:creationId xmlns:p14="http://schemas.microsoft.com/office/powerpoint/2010/main" val="33703594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20/10/2026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4052841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20/10/2026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559197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3FACFF-7A74-4E11-8A40-3E945C860ACC}" type="datetimeFigureOut">
              <a:rPr lang="en-GB" smtClean="0"/>
              <a:t>20/10/2026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127626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A3FACFF-7A74-4E11-8A40-3E945C860ACC}" type="datetimeFigureOut">
              <a:rPr lang="en-GB" smtClean="0"/>
              <a:t>20/10/2026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820271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A3FACFF-7A74-4E11-8A40-3E945C860ACC}" type="datetimeFigureOut">
              <a:rPr lang="en-GB" smtClean="0"/>
              <a:t>20/10/2026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0588592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A3FACFF-7A74-4E11-8A40-3E945C860ACC}" type="datetimeFigureOut">
              <a:rPr lang="en-GB" smtClean="0"/>
              <a:t>20/10/2026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222723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3FACFF-7A74-4E11-8A40-3E945C860ACC}" type="datetimeFigureOut">
              <a:rPr lang="en-GB" smtClean="0"/>
              <a:t>20/10/2026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3098429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20/10/2026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5547618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20/10/2026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5927604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20/10/2026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48764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20/10/2026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960859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3FACFF-7A74-4E11-8A40-3E945C860ACC}" type="datetimeFigureOut">
              <a:rPr lang="en-GB" smtClean="0"/>
              <a:t>20/10/2026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D15243-65FE-4290-BED1-5A26E5578392}" type="slidenum">
              <a:rPr lang="en-GB" smtClean="0"/>
              <a:t>‹#›</a:t>
            </a:fld>
            <a:endParaRPr lang="en-GB"/>
          </a:p>
        </p:txBody>
      </p:sp>
    </p:spTree>
    <p:extLst>
      <p:ext uri="{BB962C8B-B14F-4D97-AF65-F5344CB8AC3E}">
        <p14:creationId xmlns:p14="http://schemas.microsoft.com/office/powerpoint/2010/main" val="2632963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youtube.com/watch?v=IcC1Bp13n_4"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hyperlink" Target="https://www.youtube.com/watch?v=gmm8ETk70lg" TargetMode="Externa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CCFFFF"/>
        </a:solidFill>
        <a:effectLst/>
      </p:bgPr>
    </p:bg>
    <p:spTree>
      <p:nvGrpSpPr>
        <p:cNvPr id="1" name=""/>
        <p:cNvGrpSpPr/>
        <p:nvPr/>
      </p:nvGrpSpPr>
      <p:grpSpPr>
        <a:xfrm>
          <a:off x="0" y="0"/>
          <a:ext cx="0" cy="0"/>
          <a:chOff x="0" y="0"/>
          <a:chExt cx="0" cy="0"/>
        </a:xfrm>
      </p:grpSpPr>
      <p:sp>
        <p:nvSpPr>
          <p:cNvPr id="3" name="Rectangle 2"/>
          <p:cNvSpPr/>
          <p:nvPr/>
        </p:nvSpPr>
        <p:spPr>
          <a:xfrm>
            <a:off x="213698" y="915663"/>
            <a:ext cx="7407991"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7" name="Rectangle 6"/>
          <p:cNvSpPr/>
          <p:nvPr/>
        </p:nvSpPr>
        <p:spPr>
          <a:xfrm rot="10800000" flipV="1">
            <a:off x="3923928" y="2036272"/>
            <a:ext cx="1800200" cy="380682"/>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2" name="Rectangle 1"/>
          <p:cNvSpPr/>
          <p:nvPr/>
        </p:nvSpPr>
        <p:spPr>
          <a:xfrm>
            <a:off x="1403648" y="855665"/>
            <a:ext cx="5852911" cy="758028"/>
          </a:xfrm>
          <a:prstGeom prst="rect">
            <a:avLst/>
          </a:prstGeom>
        </p:spPr>
        <p:txBody>
          <a:bodyPr wrap="square">
            <a:spAutoFit/>
          </a:bodyPr>
          <a:lstStyle/>
          <a:p>
            <a:endParaRPr lang="en-GB" sz="1200" dirty="0">
              <a:latin typeface="Calibri" panose="020F0502020204030204" pitchFamily="34" charset="0"/>
              <a:ea typeface="Calibri" panose="020F0502020204030204" pitchFamily="34" charset="0"/>
              <a:cs typeface="Times New Roman" panose="02020603050405020304" pitchFamily="18" charset="0"/>
            </a:endParaRPr>
          </a:p>
          <a:p>
            <a:endParaRPr lang="en-GB" sz="1200" dirty="0">
              <a:latin typeface="Kristen ITC" panose="03050502040202030202"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b="1" dirty="0">
                <a:solidFill>
                  <a:srgbClr val="00B050"/>
                </a:solidFill>
                <a:latin typeface="Kristen ITC" panose="03050502040202030202" pitchFamily="66" charset="0"/>
                <a:ea typeface="Calibri" panose="020F0502020204030204" pitchFamily="34" charset="0"/>
                <a:cs typeface="Calibri" panose="020F0502020204030204" pitchFamily="34" charset="0"/>
              </a:rPr>
              <a:t> </a:t>
            </a:r>
            <a:endParaRPr lang="en-GB" dirty="0">
              <a:latin typeface="Kristen ITC" panose="03050502040202030202" pitchFamily="66" charset="0"/>
            </a:endParaRPr>
          </a:p>
        </p:txBody>
      </p:sp>
      <p:sp>
        <p:nvSpPr>
          <p:cNvPr id="4" name="Rectangle 3"/>
          <p:cNvSpPr/>
          <p:nvPr/>
        </p:nvSpPr>
        <p:spPr>
          <a:xfrm>
            <a:off x="139146" y="2122688"/>
            <a:ext cx="8865709" cy="1098961"/>
          </a:xfrm>
          <a:prstGeom prst="rect">
            <a:avLst/>
          </a:prstGeom>
        </p:spPr>
        <p:txBody>
          <a:bodyPr wrap="square">
            <a:spAutoFit/>
          </a:bodyPr>
          <a:lstStyle/>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12" name="Rectangle 11"/>
          <p:cNvSpPr/>
          <p:nvPr/>
        </p:nvSpPr>
        <p:spPr>
          <a:xfrm>
            <a:off x="1835696" y="2118505"/>
            <a:ext cx="4619467" cy="676147"/>
          </a:xfrm>
          <a:prstGeom prst="rect">
            <a:avLst/>
          </a:prstGeom>
        </p:spPr>
        <p:txBody>
          <a:bodyPr wrap="square">
            <a:spAutoFit/>
          </a:bodyPr>
          <a:lstStyle/>
          <a:p>
            <a:pPr>
              <a:lnSpc>
                <a:spcPts val="1800"/>
              </a:lnSpc>
              <a:spcAft>
                <a:spcPts val="750"/>
              </a:spcAft>
            </a:pPr>
            <a:endParaRPr lang="en-GB" sz="28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pPr>
              <a:lnSpc>
                <a:spcPts val="1800"/>
              </a:lnSpc>
              <a:spcAft>
                <a:spcPts val="750"/>
              </a:spcAft>
            </a:pPr>
            <a:endParaRPr lang="en-GB" sz="24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p:txBody>
      </p:sp>
      <p:sp>
        <p:nvSpPr>
          <p:cNvPr id="6" name="Rectangle 5"/>
          <p:cNvSpPr/>
          <p:nvPr/>
        </p:nvSpPr>
        <p:spPr>
          <a:xfrm>
            <a:off x="2129555" y="213117"/>
            <a:ext cx="4456256" cy="1154162"/>
          </a:xfrm>
          <a:prstGeom prst="rect">
            <a:avLst/>
          </a:prstGeom>
        </p:spPr>
        <p:txBody>
          <a:bodyPr wrap="square">
            <a:spAutoFit/>
          </a:bodyPr>
          <a:lstStyle/>
          <a:p>
            <a:pPr lvl="0" algn="ctr">
              <a:lnSpc>
                <a:spcPct val="107000"/>
              </a:lnSpc>
              <a:spcAft>
                <a:spcPts val="800"/>
              </a:spcAft>
            </a:pPr>
            <a:r>
              <a:rPr lang="en-GB" sz="2000" b="1" dirty="0">
                <a:solidFill>
                  <a:srgbClr val="00B050"/>
                </a:solidFill>
                <a:latin typeface="Comic Sans MS" panose="030F0702030302020204" pitchFamily="66" charset="0"/>
                <a:ea typeface="Calibri" panose="020F0502020204030204" pitchFamily="34" charset="0"/>
                <a:cs typeface="Calibri" panose="020F0502020204030204" pitchFamily="34" charset="0"/>
              </a:rPr>
              <a:t>The 29</a:t>
            </a:r>
            <a:r>
              <a:rPr lang="en-GB" sz="2000" b="1" baseline="30000" dirty="0">
                <a:solidFill>
                  <a:srgbClr val="00B050"/>
                </a:solidFill>
                <a:latin typeface="Comic Sans MS" panose="030F0702030302020204" pitchFamily="66" charset="0"/>
                <a:ea typeface="Calibri" panose="020F0502020204030204" pitchFamily="34" charset="0"/>
                <a:cs typeface="Calibri" panose="020F0502020204030204" pitchFamily="34" charset="0"/>
              </a:rPr>
              <a:t>th</a:t>
            </a:r>
            <a:r>
              <a:rPr lang="en-GB" sz="2000" b="1" dirty="0">
                <a:solidFill>
                  <a:srgbClr val="00B050"/>
                </a:solidFill>
                <a:latin typeface="Comic Sans MS" panose="030F0702030302020204" pitchFamily="66" charset="0"/>
                <a:ea typeface="Calibri" panose="020F0502020204030204" pitchFamily="34" charset="0"/>
                <a:cs typeface="Calibri" panose="020F0502020204030204" pitchFamily="34" charset="0"/>
              </a:rPr>
              <a:t> Sunday of Ordinary time</a:t>
            </a:r>
          </a:p>
          <a:p>
            <a:pPr lvl="0" algn="ctr"/>
            <a:r>
              <a:rPr lang="en-GB" sz="2000" b="1" dirty="0">
                <a:solidFill>
                  <a:srgbClr val="00B050"/>
                </a:solidFill>
                <a:latin typeface="Comic Sans MS" panose="030F0702030302020204" pitchFamily="66" charset="0"/>
                <a:cs typeface="Calibri" panose="020F0502020204030204" pitchFamily="34" charset="0"/>
              </a:rPr>
              <a:t>Matthew 22:15-21</a:t>
            </a:r>
            <a:endParaRPr lang="en-GB" sz="2000" dirty="0">
              <a:solidFill>
                <a:prstClr val="black"/>
              </a:solidFill>
              <a:latin typeface="Comic Sans MS" panose="030F0702030302020204" pitchFamily="66" charset="0"/>
            </a:endParaRPr>
          </a:p>
          <a:p>
            <a:pPr lvl="0" algn="ctr">
              <a:lnSpc>
                <a:spcPct val="107000"/>
              </a:lnSpc>
              <a:spcAft>
                <a:spcPts val="800"/>
              </a:spcAft>
            </a:pPr>
            <a:r>
              <a:rPr lang="en-GB" sz="2000" b="1" dirty="0">
                <a:solidFill>
                  <a:srgbClr val="00B050"/>
                </a:solidFill>
                <a:latin typeface="Comic Sans MS" panose="030F0702030302020204" pitchFamily="66" charset="0"/>
                <a:ea typeface="Calibri" panose="020F0502020204030204" pitchFamily="34" charset="0"/>
                <a:cs typeface="Calibri" panose="020F0502020204030204" pitchFamily="34" charset="0"/>
              </a:rPr>
              <a:t> Year A</a:t>
            </a:r>
          </a:p>
        </p:txBody>
      </p:sp>
      <p:sp>
        <p:nvSpPr>
          <p:cNvPr id="11" name="AutoShape 2" descr="Image result for If they will not listen to the prophets"/>
          <p:cNvSpPr>
            <a:spLocks noChangeAspect="1" noChangeArrowheads="1"/>
          </p:cNvSpPr>
          <p:nvPr/>
        </p:nvSpPr>
        <p:spPr bwMode="auto">
          <a:xfrm>
            <a:off x="172143" y="-144463"/>
            <a:ext cx="288232"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6" name="AutoShape 6" descr="Image result for when i was hungry you fed m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8" name="AutoShape 8" descr="Image result for when i was hungry you fed m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4" name="Rectangle 13"/>
          <p:cNvSpPr/>
          <p:nvPr/>
        </p:nvSpPr>
        <p:spPr>
          <a:xfrm>
            <a:off x="155575" y="5589240"/>
            <a:ext cx="3624337" cy="646331"/>
          </a:xfrm>
          <a:prstGeom prst="rect">
            <a:avLst/>
          </a:prstGeom>
        </p:spPr>
        <p:txBody>
          <a:bodyPr wrap="square">
            <a:spAutoFit/>
          </a:bodyPr>
          <a:lstStyle/>
          <a:p>
            <a:endParaRPr lang="en-GB" dirty="0">
              <a:hlinkClick r:id="rId3"/>
            </a:endParaRPr>
          </a:p>
          <a:p>
            <a:endParaRPr lang="en-GB" dirty="0">
              <a:hlinkClick r:id="rId3"/>
            </a:endParaRPr>
          </a:p>
        </p:txBody>
      </p:sp>
      <p:pic>
        <p:nvPicPr>
          <p:cNvPr id="1026" name="Picture 2" descr="Faith, Love Hope, Hands, Contact, Close">
            <a:extLst>
              <a:ext uri="{FF2B5EF4-FFF2-40B4-BE49-F238E27FC236}">
                <a16:creationId xmlns:a16="http://schemas.microsoft.com/office/drawing/2014/main" id="{247C2EC7-5296-45A4-BF53-25D3E71F223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1207" y="1396443"/>
            <a:ext cx="7488832" cy="4676853"/>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F7705976-BA4F-48F3-B0B3-CA90389D7952}"/>
              </a:ext>
            </a:extLst>
          </p:cNvPr>
          <p:cNvSpPr txBox="1"/>
          <p:nvPr/>
        </p:nvSpPr>
        <p:spPr>
          <a:xfrm>
            <a:off x="1727684" y="3806537"/>
            <a:ext cx="5688632" cy="2246769"/>
          </a:xfrm>
          <a:prstGeom prst="rect">
            <a:avLst/>
          </a:prstGeom>
          <a:noFill/>
        </p:spPr>
        <p:txBody>
          <a:bodyPr wrap="square" rtlCol="0">
            <a:spAutoFit/>
          </a:bodyPr>
          <a:lstStyle/>
          <a:p>
            <a:pPr algn="ctr"/>
            <a:r>
              <a:rPr lang="en-GB" sz="2800" b="1" dirty="0">
                <a:latin typeface="Ink Free" panose="03080402000500000000" pitchFamily="66" charset="0"/>
              </a:rPr>
              <a:t>‘Jesus said this to them, “Give back to Caesar the things that are Caesar’s.</a:t>
            </a:r>
          </a:p>
          <a:p>
            <a:pPr algn="ctr"/>
            <a:r>
              <a:rPr lang="en-GB" sz="2800" b="1" dirty="0">
                <a:latin typeface="Ink Free" panose="03080402000500000000" pitchFamily="66" charset="0"/>
              </a:rPr>
              <a:t>And give back to God the things that are God’s.’</a:t>
            </a:r>
          </a:p>
        </p:txBody>
      </p:sp>
      <p:sp>
        <p:nvSpPr>
          <p:cNvPr id="17" name="TextBox 16">
            <a:extLst>
              <a:ext uri="{FF2B5EF4-FFF2-40B4-BE49-F238E27FC236}">
                <a16:creationId xmlns:a16="http://schemas.microsoft.com/office/drawing/2014/main" id="{96C38E3A-00B3-4A12-BCD4-2E64D676E5C7}"/>
              </a:ext>
            </a:extLst>
          </p:cNvPr>
          <p:cNvSpPr txBox="1"/>
          <p:nvPr/>
        </p:nvSpPr>
        <p:spPr>
          <a:xfrm rot="10800000" flipV="1">
            <a:off x="1967743" y="6350168"/>
            <a:ext cx="5276847" cy="369332"/>
          </a:xfrm>
          <a:prstGeom prst="rect">
            <a:avLst/>
          </a:prstGeom>
          <a:noFill/>
        </p:spPr>
        <p:txBody>
          <a:bodyPr wrap="square" rtlCol="0">
            <a:spAutoFit/>
          </a:bodyPr>
          <a:lstStyle/>
          <a:p>
            <a:r>
              <a:rPr lang="en-GB" dirty="0">
                <a:hlinkClick r:id="rId5"/>
              </a:rPr>
              <a:t>https://www.youtube.com/watch?v=gmm8ETk70lg</a:t>
            </a:r>
            <a:endParaRPr lang="en-GB" dirty="0"/>
          </a:p>
        </p:txBody>
      </p:sp>
    </p:spTree>
    <p:extLst>
      <p:ext uri="{BB962C8B-B14F-4D97-AF65-F5344CB8AC3E}">
        <p14:creationId xmlns:p14="http://schemas.microsoft.com/office/powerpoint/2010/main" val="9981934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CCFFFF"/>
        </a:solidFill>
        <a:effectLst/>
      </p:bgPr>
    </p:bg>
    <p:spTree>
      <p:nvGrpSpPr>
        <p:cNvPr id="1" name=""/>
        <p:cNvGrpSpPr/>
        <p:nvPr/>
      </p:nvGrpSpPr>
      <p:grpSpPr>
        <a:xfrm>
          <a:off x="0" y="0"/>
          <a:ext cx="0" cy="0"/>
          <a:chOff x="0" y="0"/>
          <a:chExt cx="0" cy="0"/>
        </a:xfrm>
      </p:grpSpPr>
      <p:sp>
        <p:nvSpPr>
          <p:cNvPr id="3" name="Rectangle 2"/>
          <p:cNvSpPr/>
          <p:nvPr/>
        </p:nvSpPr>
        <p:spPr>
          <a:xfrm>
            <a:off x="214161" y="683177"/>
            <a:ext cx="3597449"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7" name="Rectangle 6"/>
          <p:cNvSpPr/>
          <p:nvPr/>
        </p:nvSpPr>
        <p:spPr>
          <a:xfrm>
            <a:off x="467544" y="762091"/>
            <a:ext cx="7336872" cy="406265"/>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r>
              <a:rPr lang="en-GB" sz="2000" dirty="0">
                <a:solidFill>
                  <a:srgbClr val="00B050"/>
                </a:solidFill>
                <a:latin typeface="Comic Sans MS" panose="030F0702030302020204" pitchFamily="66" charset="0"/>
                <a:ea typeface="Times New Roman" panose="02020603050405020304" pitchFamily="18" charset="0"/>
                <a:cs typeface="Calibri" panose="020F0502020204030204" pitchFamily="34" charset="0"/>
              </a:rPr>
              <a:t>A Reading </a:t>
            </a:r>
            <a:r>
              <a:rPr lang="en-GB" b="1" dirty="0">
                <a:solidFill>
                  <a:srgbClr val="00B050"/>
                </a:solidFill>
                <a:latin typeface="Comic Sans MS" panose="030F0702030302020204" pitchFamily="66" charset="0"/>
                <a:ea typeface="Times New Roman" panose="02020603050405020304" pitchFamily="18" charset="0"/>
                <a:cs typeface="Calibri" panose="020F0502020204030204" pitchFamily="34" charset="0"/>
              </a:rPr>
              <a:t>from the Holy Gospel According to Matthew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angle 3"/>
          <p:cNvSpPr/>
          <p:nvPr/>
        </p:nvSpPr>
        <p:spPr>
          <a:xfrm>
            <a:off x="544815" y="1144459"/>
            <a:ext cx="6973645" cy="1087927"/>
          </a:xfrm>
          <a:prstGeom prst="rect">
            <a:avLst/>
          </a:prstGeom>
        </p:spPr>
        <p:txBody>
          <a:bodyPr wrap="square">
            <a:spAutoFit/>
          </a:bodyPr>
          <a:lstStyle/>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12" name="Rectangle 11"/>
          <p:cNvSpPr/>
          <p:nvPr/>
        </p:nvSpPr>
        <p:spPr>
          <a:xfrm flipV="1">
            <a:off x="258858" y="1137002"/>
            <a:ext cx="6224021" cy="676147"/>
          </a:xfrm>
          <a:prstGeom prst="rect">
            <a:avLst/>
          </a:prstGeom>
        </p:spPr>
        <p:txBody>
          <a:bodyPr wrap="square">
            <a:spAutoFit/>
          </a:bodyPr>
          <a:lstStyle/>
          <a:p>
            <a:pPr>
              <a:lnSpc>
                <a:spcPts val="1800"/>
              </a:lnSpc>
              <a:spcAft>
                <a:spcPts val="750"/>
              </a:spcAft>
            </a:pPr>
            <a:endParaRPr lang="en-GB" sz="28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pPr>
              <a:lnSpc>
                <a:spcPts val="1800"/>
              </a:lnSpc>
              <a:spcAft>
                <a:spcPts val="750"/>
              </a:spcAft>
            </a:pPr>
            <a:endParaRPr lang="en-GB" sz="24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p:txBody>
      </p:sp>
      <p:sp>
        <p:nvSpPr>
          <p:cNvPr id="6" name="Rectangle 5"/>
          <p:cNvSpPr/>
          <p:nvPr/>
        </p:nvSpPr>
        <p:spPr>
          <a:xfrm>
            <a:off x="155200" y="510504"/>
            <a:ext cx="7873184" cy="374911"/>
          </a:xfrm>
          <a:prstGeom prst="rect">
            <a:avLst/>
          </a:prstGeom>
        </p:spPr>
        <p:txBody>
          <a:bodyPr wrap="square">
            <a:spAutoFit/>
          </a:bodyPr>
          <a:lstStyle/>
          <a:p>
            <a:pPr algn="just">
              <a:lnSpc>
                <a:spcPct val="107000"/>
              </a:lnSpc>
              <a:spcAft>
                <a:spcPts val="800"/>
              </a:spcAft>
            </a:pP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14" name="Rectangle 13"/>
          <p:cNvSpPr/>
          <p:nvPr/>
        </p:nvSpPr>
        <p:spPr>
          <a:xfrm>
            <a:off x="683568" y="2119683"/>
            <a:ext cx="7120848" cy="677108"/>
          </a:xfrm>
          <a:prstGeom prst="rect">
            <a:avLst/>
          </a:prstGeom>
        </p:spPr>
        <p:txBody>
          <a:bodyPr wrap="square">
            <a:spAutoFit/>
          </a:bodyPr>
          <a:lstStyle/>
          <a:p>
            <a:endParaRPr lang="en-GB" sz="2400" dirty="0">
              <a:solidFill>
                <a:srgbClr val="000000"/>
              </a:solidFill>
              <a:latin typeface="Comic Sans MS" panose="030F0702030302020204" pitchFamily="66" charset="0"/>
              <a:ea typeface="Times New Roman" panose="02020603050405020304" pitchFamily="18" charset="0"/>
              <a:cs typeface="Segoe UI" panose="020B0502040204020203" pitchFamily="34" charset="0"/>
            </a:endParaRPr>
          </a:p>
          <a:p>
            <a:endParaRPr lang="en-GB" sz="1400" b="1" dirty="0"/>
          </a:p>
        </p:txBody>
      </p:sp>
      <p:sp>
        <p:nvSpPr>
          <p:cNvPr id="2" name="Rectangle 1">
            <a:extLst>
              <a:ext uri="{FF2B5EF4-FFF2-40B4-BE49-F238E27FC236}">
                <a16:creationId xmlns:a16="http://schemas.microsoft.com/office/drawing/2014/main" id="{2D00CBF3-296E-4E9F-97AB-784D0A5E281A}"/>
              </a:ext>
            </a:extLst>
          </p:cNvPr>
          <p:cNvSpPr/>
          <p:nvPr/>
        </p:nvSpPr>
        <p:spPr>
          <a:xfrm>
            <a:off x="258858" y="1225831"/>
            <a:ext cx="8626284" cy="5324535"/>
          </a:xfrm>
          <a:prstGeom prst="rect">
            <a:avLst/>
          </a:prstGeom>
        </p:spPr>
        <p:txBody>
          <a:bodyPr wrap="square">
            <a:spAutoFit/>
          </a:bodyPr>
          <a:lstStyle/>
          <a:p>
            <a:pPr lvl="0"/>
            <a:r>
              <a:rPr lang="en-GB" sz="2000" dirty="0">
                <a:solidFill>
                  <a:srgbClr val="000000"/>
                </a:solidFill>
                <a:latin typeface="Comic Sans MS" panose="030F0702030302020204" pitchFamily="66" charset="0"/>
                <a:cs typeface="Segoe UI" panose="020B0502040204020203" pitchFamily="34" charset="0"/>
              </a:rPr>
              <a:t>Then the Pharisees left the place where Jesus was teaching. They made plans to trap Jesus with a question. </a:t>
            </a:r>
            <a:r>
              <a:rPr lang="en-GB" sz="2000" b="1" baseline="30000" dirty="0">
                <a:solidFill>
                  <a:srgbClr val="000000"/>
                </a:solidFill>
                <a:latin typeface="Comic Sans MS" panose="030F0702030302020204" pitchFamily="66" charset="0"/>
                <a:cs typeface="Segoe UI" panose="020B0502040204020203" pitchFamily="34" charset="0"/>
              </a:rPr>
              <a:t> </a:t>
            </a:r>
            <a:r>
              <a:rPr lang="en-GB" sz="2000" dirty="0">
                <a:solidFill>
                  <a:srgbClr val="000000"/>
                </a:solidFill>
                <a:latin typeface="Comic Sans MS" panose="030F0702030302020204" pitchFamily="66" charset="0"/>
                <a:cs typeface="Segoe UI" panose="020B0502040204020203" pitchFamily="34" charset="0"/>
              </a:rPr>
              <a:t>They sent some of their own followers and some men from the group called Herodians. These men said, “Teacher, we know that you are an honest man. We know that you teach the truth about God’s way. You are not afraid of what other people think about you. All men are the same to you. So, tell us what you think. Is it right to pay taxes to Caesar or not?”</a:t>
            </a:r>
            <a:endParaRPr lang="en-GB" sz="2000" dirty="0">
              <a:solidFill>
                <a:prstClr val="black"/>
              </a:solidFill>
              <a:latin typeface="Comic Sans MS" panose="030F0702030302020204" pitchFamily="66" charset="0"/>
            </a:endParaRPr>
          </a:p>
          <a:p>
            <a:pPr lvl="0"/>
            <a:endParaRPr lang="en-GB" sz="2000" dirty="0">
              <a:solidFill>
                <a:srgbClr val="000000"/>
              </a:solidFill>
              <a:latin typeface="Comic Sans MS" panose="030F0702030302020204" pitchFamily="66" charset="0"/>
              <a:ea typeface="Times New Roman" panose="02020603050405020304" pitchFamily="18" charset="0"/>
              <a:cs typeface="Segoe UI" panose="020B0502040204020203" pitchFamily="34" charset="0"/>
            </a:endParaRPr>
          </a:p>
          <a:p>
            <a:pPr lvl="0"/>
            <a:r>
              <a:rPr lang="en-GB" sz="2000" dirty="0">
                <a:solidFill>
                  <a:srgbClr val="000000"/>
                </a:solidFill>
                <a:latin typeface="Comic Sans MS" panose="030F0702030302020204" pitchFamily="66" charset="0"/>
                <a:ea typeface="Times New Roman" panose="02020603050405020304" pitchFamily="18" charset="0"/>
                <a:cs typeface="Segoe UI" panose="020B0502040204020203" pitchFamily="34" charset="0"/>
              </a:rPr>
              <a:t>But Jesus knew that these men were trying to trick him. So, he said, “You hypocrites! Why are you trying to trap me? </a:t>
            </a:r>
            <a:r>
              <a:rPr lang="en-GB" sz="2000" b="1" baseline="30000" dirty="0">
                <a:solidFill>
                  <a:srgbClr val="000000"/>
                </a:solidFill>
                <a:latin typeface="Comic Sans MS" panose="030F0702030302020204" pitchFamily="66" charset="0"/>
                <a:ea typeface="Times New Roman" panose="02020603050405020304" pitchFamily="18" charset="0"/>
                <a:cs typeface="Segoe UI" panose="020B0502040204020203" pitchFamily="34" charset="0"/>
              </a:rPr>
              <a:t> </a:t>
            </a:r>
            <a:r>
              <a:rPr lang="en-GB" sz="2000" dirty="0">
                <a:solidFill>
                  <a:srgbClr val="000000"/>
                </a:solidFill>
                <a:latin typeface="Comic Sans MS" panose="030F0702030302020204" pitchFamily="66" charset="0"/>
                <a:ea typeface="Times New Roman" panose="02020603050405020304" pitchFamily="18" charset="0"/>
                <a:cs typeface="Segoe UI" panose="020B0502040204020203" pitchFamily="34" charset="0"/>
              </a:rPr>
              <a:t>Show me a coin used for paying the tax.” The men showed him a silver coin. Then Jesus asked, “Whose picture is on the coin? And whose name is written on the coin?” The men answered, “Caesar’s.”</a:t>
            </a:r>
            <a:endParaRPr lang="en-GB" sz="2000" dirty="0">
              <a:solidFill>
                <a:prstClr val="black"/>
              </a:solidFill>
              <a:latin typeface="Comic Sans MS" panose="030F0702030302020204" pitchFamily="66" charset="0"/>
            </a:endParaRPr>
          </a:p>
          <a:p>
            <a:pPr lvl="0"/>
            <a:r>
              <a:rPr lang="en-GB" sz="2000" b="1" dirty="0">
                <a:solidFill>
                  <a:srgbClr val="000000"/>
                </a:solidFill>
                <a:latin typeface="Comic Sans MS" panose="030F0702030302020204" pitchFamily="66" charset="0"/>
                <a:ea typeface="Times New Roman" panose="02020603050405020304" pitchFamily="18" charset="0"/>
                <a:cs typeface="Segoe UI" panose="020B0502040204020203" pitchFamily="34" charset="0"/>
              </a:rPr>
              <a:t>Then Jesus said to them, “Give to Caesar the things that are Caesar’s. And give to God the things that are God’s.</a:t>
            </a:r>
            <a:endParaRPr lang="en-GB" sz="2000" dirty="0">
              <a:solidFill>
                <a:prstClr val="black"/>
              </a:solidFill>
              <a:latin typeface="Comic Sans MS" panose="030F0702030302020204" pitchFamily="66" charset="0"/>
            </a:endParaRPr>
          </a:p>
          <a:p>
            <a:pPr lvl="0"/>
            <a:r>
              <a:rPr lang="en-GB" sz="2000" b="1" dirty="0">
                <a:solidFill>
                  <a:srgbClr val="00B050"/>
                </a:solidFill>
                <a:latin typeface="Comic Sans MS" panose="030F0702030302020204" pitchFamily="66" charset="0"/>
                <a:ea typeface="Calibri" panose="020F0502020204030204" pitchFamily="34" charset="0"/>
                <a:cs typeface="Times New Roman" panose="02020603050405020304" pitchFamily="18" charset="0"/>
              </a:rPr>
              <a:t> </a:t>
            </a:r>
            <a:r>
              <a:rPr lang="en-GB" sz="2000" b="1" i="1" dirty="0">
                <a:solidFill>
                  <a:srgbClr val="00B050"/>
                </a:solidFill>
                <a:latin typeface="Comic Sans MS" panose="030F0702030302020204" pitchFamily="66" charset="0"/>
                <a:ea typeface="Calibri" panose="020F0502020204030204" pitchFamily="34" charset="0"/>
                <a:cs typeface="Times New Roman" panose="02020603050405020304" pitchFamily="18" charset="0"/>
              </a:rPr>
              <a:t>                                                                                       </a:t>
            </a:r>
            <a:r>
              <a:rPr lang="en-GB" sz="2000" b="1" dirty="0">
                <a:solidFill>
                  <a:srgbClr val="00B050"/>
                </a:solidFill>
                <a:latin typeface="Comic Sans MS" panose="030F0702030302020204" pitchFamily="66" charset="0"/>
                <a:ea typeface="Calibri" panose="020F0502020204030204" pitchFamily="34" charset="0"/>
                <a:cs typeface="Times New Roman" panose="02020603050405020304" pitchFamily="18" charset="0"/>
              </a:rPr>
              <a:t>Matthew 22:15-21</a:t>
            </a:r>
            <a:endParaRPr lang="en-GB" sz="2000" dirty="0">
              <a:latin typeface="Comic Sans MS" panose="030F0702030302020204" pitchFamily="66" charset="0"/>
            </a:endParaRPr>
          </a:p>
        </p:txBody>
      </p:sp>
    </p:spTree>
    <p:extLst>
      <p:ext uri="{BB962C8B-B14F-4D97-AF65-F5344CB8AC3E}">
        <p14:creationId xmlns:p14="http://schemas.microsoft.com/office/powerpoint/2010/main" val="34283808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CCFFFF"/>
        </a:solidFill>
        <a:effectLst/>
      </p:bgPr>
    </p:bg>
    <p:spTree>
      <p:nvGrpSpPr>
        <p:cNvPr id="1" name=""/>
        <p:cNvGrpSpPr/>
        <p:nvPr/>
      </p:nvGrpSpPr>
      <p:grpSpPr>
        <a:xfrm>
          <a:off x="0" y="0"/>
          <a:ext cx="0" cy="0"/>
          <a:chOff x="0" y="0"/>
          <a:chExt cx="0" cy="0"/>
        </a:xfrm>
      </p:grpSpPr>
      <p:sp>
        <p:nvSpPr>
          <p:cNvPr id="3" name="Rectangle 2"/>
          <p:cNvSpPr/>
          <p:nvPr/>
        </p:nvSpPr>
        <p:spPr>
          <a:xfrm>
            <a:off x="213698" y="915663"/>
            <a:ext cx="7407991"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7" name="Rectangle 6"/>
          <p:cNvSpPr/>
          <p:nvPr/>
        </p:nvSpPr>
        <p:spPr>
          <a:xfrm>
            <a:off x="348232" y="912010"/>
            <a:ext cx="8656592" cy="388696"/>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2" name="Rectangle 1"/>
          <p:cNvSpPr/>
          <p:nvPr/>
        </p:nvSpPr>
        <p:spPr>
          <a:xfrm>
            <a:off x="1455932" y="855981"/>
            <a:ext cx="5852911" cy="758028"/>
          </a:xfrm>
          <a:prstGeom prst="rect">
            <a:avLst/>
          </a:prstGeom>
        </p:spPr>
        <p:txBody>
          <a:bodyPr wrap="square">
            <a:spAutoFit/>
          </a:bodyPr>
          <a:lstStyle/>
          <a:p>
            <a:endParaRPr lang="en-GB" sz="1200" dirty="0">
              <a:latin typeface="Calibri" panose="020F0502020204030204" pitchFamily="34" charset="0"/>
              <a:ea typeface="Calibri" panose="020F0502020204030204" pitchFamily="34" charset="0"/>
              <a:cs typeface="Times New Roman" panose="02020603050405020304" pitchFamily="18" charset="0"/>
            </a:endParaRPr>
          </a:p>
          <a:p>
            <a:endParaRPr lang="en-GB" sz="1200" dirty="0">
              <a:latin typeface="Kristen ITC" panose="03050502040202030202"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b="1" dirty="0">
                <a:solidFill>
                  <a:srgbClr val="00B050"/>
                </a:solidFill>
                <a:latin typeface="Kristen ITC" panose="03050502040202030202" pitchFamily="66" charset="0"/>
                <a:ea typeface="Calibri" panose="020F0502020204030204" pitchFamily="34" charset="0"/>
                <a:cs typeface="Calibri" panose="020F0502020204030204" pitchFamily="34" charset="0"/>
              </a:rPr>
              <a:t> </a:t>
            </a:r>
            <a:endParaRPr lang="en-GB" dirty="0">
              <a:latin typeface="Kristen ITC" panose="03050502040202030202" pitchFamily="66" charset="0"/>
            </a:endParaRPr>
          </a:p>
        </p:txBody>
      </p:sp>
      <p:sp>
        <p:nvSpPr>
          <p:cNvPr id="4" name="Rectangle 3"/>
          <p:cNvSpPr/>
          <p:nvPr/>
        </p:nvSpPr>
        <p:spPr>
          <a:xfrm>
            <a:off x="597911" y="1367491"/>
            <a:ext cx="6973645" cy="1087927"/>
          </a:xfrm>
          <a:prstGeom prst="rect">
            <a:avLst/>
          </a:prstGeom>
        </p:spPr>
        <p:txBody>
          <a:bodyPr wrap="square">
            <a:spAutoFit/>
          </a:bodyPr>
          <a:lstStyle/>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17" name="Rectangle 16"/>
          <p:cNvSpPr/>
          <p:nvPr/>
        </p:nvSpPr>
        <p:spPr>
          <a:xfrm>
            <a:off x="607320" y="1361526"/>
            <a:ext cx="6973645" cy="1087927"/>
          </a:xfrm>
          <a:prstGeom prst="rect">
            <a:avLst/>
          </a:prstGeom>
        </p:spPr>
        <p:txBody>
          <a:bodyPr wrap="square">
            <a:spAutoFit/>
          </a:bodyPr>
          <a:lstStyle/>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6" name="Rectangle 5">
            <a:extLst>
              <a:ext uri="{FF2B5EF4-FFF2-40B4-BE49-F238E27FC236}">
                <a16:creationId xmlns:a16="http://schemas.microsoft.com/office/drawing/2014/main" id="{F80E082E-2898-41AE-BFAC-0C07A573BD1D}"/>
              </a:ext>
            </a:extLst>
          </p:cNvPr>
          <p:cNvSpPr/>
          <p:nvPr/>
        </p:nvSpPr>
        <p:spPr>
          <a:xfrm>
            <a:off x="139176" y="0"/>
            <a:ext cx="8865648" cy="6741368"/>
          </a:xfrm>
          <a:prstGeom prst="rect">
            <a:avLst/>
          </a:prstGeom>
        </p:spPr>
        <p:txBody>
          <a:bodyPr wrap="square">
            <a:spAutoFit/>
          </a:bodyPr>
          <a:lstStyle/>
          <a:p>
            <a:pPr lvl="0"/>
            <a:r>
              <a:rPr lang="en-GB" sz="2000" b="1" dirty="0">
                <a:solidFill>
                  <a:srgbClr val="00B050"/>
                </a:solidFill>
                <a:latin typeface="Comic Sans MS" panose="030F0702030302020204" pitchFamily="66" charset="0"/>
                <a:ea typeface="Calibri" panose="020F0502020204030204" pitchFamily="34" charset="0"/>
                <a:cs typeface="Times New Roman" panose="02020603050405020304" pitchFamily="18" charset="0"/>
              </a:rPr>
              <a:t>Reflection:</a:t>
            </a:r>
          </a:p>
          <a:p>
            <a:pPr>
              <a:lnSpc>
                <a:spcPct val="107000"/>
              </a:lnSpc>
              <a:spcAft>
                <a:spcPts val="800"/>
              </a:spcAft>
            </a:pPr>
            <a:r>
              <a:rPr lang="en-GB" sz="2000" dirty="0">
                <a:latin typeface="Comic Sans MS" panose="030F0702030302020204" pitchFamily="66" charset="0"/>
                <a:ea typeface="Calibri" panose="020F0502020204030204" pitchFamily="34" charset="0"/>
                <a:cs typeface="Calibri" panose="020F0502020204030204" pitchFamily="34" charset="0"/>
              </a:rPr>
              <a:t>In this Gospel, the pharisees set a trap for Jesus. They ask Him if it’s ok to pay taxes to the Romans or not. If He says ‘yes’, then he will be a collaborator with the Jewish authorities; if He says ‘no’, He will be supporting Caesar who the Romans consider to be divine.</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fontAlgn="base">
              <a:lnSpc>
                <a:spcPct val="107000"/>
              </a:lnSpc>
              <a:spcAft>
                <a:spcPts val="800"/>
              </a:spcAft>
            </a:pPr>
            <a:r>
              <a:rPr lang="en-GB" sz="2000" dirty="0">
                <a:latin typeface="Comic Sans MS" panose="030F0702030302020204" pitchFamily="66" charset="0"/>
                <a:ea typeface="Times New Roman" panose="02020603050405020304" pitchFamily="18" charset="0"/>
                <a:cs typeface="Times New Roman" panose="02020603050405020304" pitchFamily="18" charset="0"/>
              </a:rPr>
              <a:t>From his first words to them, Jesus shows that he is very much aware of what they are trying to do. He asks to see a Roman coin, a Denarius, which is readily handed to him.</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dirty="0">
                <a:latin typeface="Comic Sans MS" panose="030F0702030302020204" pitchFamily="66" charset="0"/>
                <a:ea typeface="Calibri" panose="020F0502020204030204" pitchFamily="34" charset="0"/>
                <a:cs typeface="Times New Roman" panose="02020603050405020304" pitchFamily="18" charset="0"/>
              </a:rPr>
              <a:t>Jesus shows that he is cleverer than his questioners. He responds in a way that makes them look foolish; He points to Caesar and points to the image of him which declares him as a false God. Jesus says to them ‘Give this back to Caesar… the Romans can have their coins…but as a people created by God, you must give yourselves back to God. He reminds us of what is more important.</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dirty="0">
                <a:latin typeface="Comic Sans MS" panose="030F0702030302020204" pitchFamily="66" charset="0"/>
                <a:ea typeface="Calibri" panose="020F0502020204030204" pitchFamily="34" charset="0"/>
                <a:cs typeface="Times New Roman" panose="02020603050405020304" pitchFamily="18" charset="0"/>
              </a:rPr>
              <a:t> We belong to a society preoccupied with worldly things such as money, grades, sport, popularity, food, television… but then we are tempted to neglect other things that are also important in our lives. </a:t>
            </a:r>
            <a:r>
              <a:rPr lang="en-GB" sz="2000" dirty="0">
                <a:latin typeface="Comic Sans MS" panose="030F0702030302020204" pitchFamily="66" charset="0"/>
                <a:ea typeface="Times New Roman" panose="02020603050405020304" pitchFamily="18" charset="0"/>
                <a:cs typeface="Times New Roman" panose="02020603050405020304" pitchFamily="18" charset="0"/>
              </a:rPr>
              <a:t>We are also a people created by God…we can give ourselves back to God in community, in prayer and our love for one another.</a:t>
            </a:r>
            <a:endParaRPr lang="en-GB" sz="2000" dirty="0"/>
          </a:p>
        </p:txBody>
      </p:sp>
    </p:spTree>
    <p:extLst>
      <p:ext uri="{BB962C8B-B14F-4D97-AF65-F5344CB8AC3E}">
        <p14:creationId xmlns:p14="http://schemas.microsoft.com/office/powerpoint/2010/main" val="27137341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CCFFFF"/>
        </a:solidFill>
        <a:effectLst/>
      </p:bgPr>
    </p:bg>
    <p:spTree>
      <p:nvGrpSpPr>
        <p:cNvPr id="1" name=""/>
        <p:cNvGrpSpPr/>
        <p:nvPr/>
      </p:nvGrpSpPr>
      <p:grpSpPr>
        <a:xfrm>
          <a:off x="0" y="0"/>
          <a:ext cx="0" cy="0"/>
          <a:chOff x="0" y="0"/>
          <a:chExt cx="0" cy="0"/>
        </a:xfrm>
      </p:grpSpPr>
      <p:sp>
        <p:nvSpPr>
          <p:cNvPr id="3" name="Rectangle 2"/>
          <p:cNvSpPr/>
          <p:nvPr/>
        </p:nvSpPr>
        <p:spPr>
          <a:xfrm>
            <a:off x="213698" y="915663"/>
            <a:ext cx="7407991"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7" name="Rectangle 6"/>
          <p:cNvSpPr/>
          <p:nvPr/>
        </p:nvSpPr>
        <p:spPr>
          <a:xfrm>
            <a:off x="263967" y="886214"/>
            <a:ext cx="8656592" cy="388696"/>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2" name="Rectangle 1"/>
          <p:cNvSpPr/>
          <p:nvPr/>
        </p:nvSpPr>
        <p:spPr>
          <a:xfrm>
            <a:off x="1403648" y="855665"/>
            <a:ext cx="5852911" cy="758028"/>
          </a:xfrm>
          <a:prstGeom prst="rect">
            <a:avLst/>
          </a:prstGeom>
        </p:spPr>
        <p:txBody>
          <a:bodyPr wrap="square">
            <a:spAutoFit/>
          </a:bodyPr>
          <a:lstStyle/>
          <a:p>
            <a:endParaRPr lang="en-GB" sz="1200" dirty="0">
              <a:latin typeface="Calibri" panose="020F0502020204030204" pitchFamily="34" charset="0"/>
              <a:ea typeface="Calibri" panose="020F0502020204030204" pitchFamily="34" charset="0"/>
              <a:cs typeface="Times New Roman" panose="02020603050405020304" pitchFamily="18" charset="0"/>
            </a:endParaRPr>
          </a:p>
          <a:p>
            <a:endParaRPr lang="en-GB" sz="1200" dirty="0">
              <a:latin typeface="Kristen ITC" panose="03050502040202030202"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b="1" dirty="0">
                <a:solidFill>
                  <a:srgbClr val="00B050"/>
                </a:solidFill>
                <a:latin typeface="Kristen ITC" panose="03050502040202030202" pitchFamily="66" charset="0"/>
                <a:ea typeface="Calibri" panose="020F0502020204030204" pitchFamily="34" charset="0"/>
                <a:cs typeface="Calibri" panose="020F0502020204030204" pitchFamily="34" charset="0"/>
              </a:rPr>
              <a:t> </a:t>
            </a:r>
            <a:endParaRPr lang="en-GB" dirty="0">
              <a:latin typeface="Kristen ITC" panose="03050502040202030202" pitchFamily="66" charset="0"/>
            </a:endParaRPr>
          </a:p>
        </p:txBody>
      </p:sp>
      <p:sp>
        <p:nvSpPr>
          <p:cNvPr id="4" name="Rectangle 3"/>
          <p:cNvSpPr/>
          <p:nvPr/>
        </p:nvSpPr>
        <p:spPr>
          <a:xfrm>
            <a:off x="539552" y="1274910"/>
            <a:ext cx="5054135" cy="1087927"/>
          </a:xfrm>
          <a:prstGeom prst="rect">
            <a:avLst/>
          </a:prstGeom>
        </p:spPr>
        <p:txBody>
          <a:bodyPr wrap="square">
            <a:spAutoFit/>
          </a:bodyPr>
          <a:lstStyle/>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12" name="Rectangle 11"/>
          <p:cNvSpPr/>
          <p:nvPr/>
        </p:nvSpPr>
        <p:spPr>
          <a:xfrm>
            <a:off x="263968" y="683177"/>
            <a:ext cx="4660956" cy="656590"/>
          </a:xfrm>
          <a:prstGeom prst="rect">
            <a:avLst/>
          </a:prstGeom>
        </p:spPr>
        <p:txBody>
          <a:bodyPr wrap="square">
            <a:spAutoFit/>
          </a:bodyPr>
          <a:lstStyle/>
          <a:p>
            <a:pPr>
              <a:lnSpc>
                <a:spcPts val="1800"/>
              </a:lnSpc>
              <a:spcAft>
                <a:spcPts val="750"/>
              </a:spcAft>
            </a:pPr>
            <a:endParaRPr lang="en-GB" sz="28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pPr>
              <a:lnSpc>
                <a:spcPts val="1800"/>
              </a:lnSpc>
              <a:spcAft>
                <a:spcPts val="750"/>
              </a:spcAft>
            </a:pPr>
            <a:endParaRPr lang="en-GB" sz="24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p:txBody>
      </p:sp>
      <p:sp>
        <p:nvSpPr>
          <p:cNvPr id="6" name="Rectangle 5"/>
          <p:cNvSpPr/>
          <p:nvPr/>
        </p:nvSpPr>
        <p:spPr>
          <a:xfrm>
            <a:off x="187726" y="912079"/>
            <a:ext cx="6640376" cy="656590"/>
          </a:xfrm>
          <a:prstGeom prst="rect">
            <a:avLst/>
          </a:prstGeom>
        </p:spPr>
        <p:txBody>
          <a:bodyPr wrap="square">
            <a:spAutoFit/>
          </a:bodyPr>
          <a:lstStyle/>
          <a:p>
            <a:pPr lvl="0">
              <a:lnSpc>
                <a:spcPts val="1800"/>
              </a:lnSpc>
              <a:spcAft>
                <a:spcPts val="750"/>
              </a:spcAft>
            </a:pPr>
            <a:endParaRPr lang="en-GB" sz="2400" b="1" dirty="0">
              <a:solidFill>
                <a:srgbClr val="00B050"/>
              </a:solidFill>
              <a:latin typeface="Comic Sans MS" panose="030F0702030302020204" pitchFamily="66" charset="0"/>
              <a:ea typeface="Times New Roman" panose="02020603050405020304" pitchFamily="18" charset="0"/>
              <a:cs typeface="Calibri" panose="020F0502020204030204" pitchFamily="34" charset="0"/>
            </a:endParaRPr>
          </a:p>
          <a:p>
            <a:pPr lvl="0">
              <a:lnSpc>
                <a:spcPts val="1800"/>
              </a:lnSpc>
              <a:spcAft>
                <a:spcPts val="750"/>
              </a:spcAft>
            </a:pPr>
            <a:endParaRPr lang="en-GB" sz="2400" b="1" dirty="0">
              <a:solidFill>
                <a:srgbClr val="00B050"/>
              </a:solidFill>
              <a:latin typeface="Comic Sans MS" panose="030F0702030302020204" pitchFamily="66" charset="0"/>
              <a:ea typeface="Times New Roman" panose="02020603050405020304" pitchFamily="18" charset="0"/>
              <a:cs typeface="Calibri" panose="020F0502020204030204" pitchFamily="34" charset="0"/>
            </a:endParaRPr>
          </a:p>
        </p:txBody>
      </p:sp>
      <p:sp>
        <p:nvSpPr>
          <p:cNvPr id="21" name="Rectangle 20"/>
          <p:cNvSpPr/>
          <p:nvPr/>
        </p:nvSpPr>
        <p:spPr>
          <a:xfrm>
            <a:off x="4924924" y="2087954"/>
            <a:ext cx="3544634" cy="810478"/>
          </a:xfrm>
          <a:prstGeom prst="rect">
            <a:avLst/>
          </a:prstGeom>
        </p:spPr>
        <p:txBody>
          <a:bodyPr wrap="square">
            <a:spAutoFit/>
          </a:bodyPr>
          <a:lstStyle/>
          <a:p>
            <a:pPr lvl="0" algn="just">
              <a:spcAft>
                <a:spcPts val="750"/>
              </a:spcAft>
            </a:pPr>
            <a:endParaRPr lang="en-GB" sz="2000" b="1" dirty="0">
              <a:solidFill>
                <a:prstClr val="black"/>
              </a:solidFill>
              <a:latin typeface="Calibri" panose="020F0502020204030204" pitchFamily="34" charset="0"/>
              <a:ea typeface="Times New Roman" panose="02020603050405020304" pitchFamily="18" charset="0"/>
            </a:endParaRPr>
          </a:p>
          <a:p>
            <a:pPr lvl="0" algn="just">
              <a:spcAft>
                <a:spcPts val="750"/>
              </a:spcAft>
            </a:pPr>
            <a:endParaRPr lang="en-GB" sz="2000" dirty="0">
              <a:solidFill>
                <a:prstClr val="black"/>
              </a:solidFill>
              <a:latin typeface="Times New Roman" panose="02020603050405020304" pitchFamily="18" charset="0"/>
              <a:ea typeface="Times New Roman" panose="02020603050405020304" pitchFamily="18" charset="0"/>
            </a:endParaRPr>
          </a:p>
        </p:txBody>
      </p:sp>
      <p:sp>
        <p:nvSpPr>
          <p:cNvPr id="11" name="Rectangle 10"/>
          <p:cNvSpPr/>
          <p:nvPr/>
        </p:nvSpPr>
        <p:spPr>
          <a:xfrm>
            <a:off x="263966" y="951996"/>
            <a:ext cx="8616066" cy="2821285"/>
          </a:xfrm>
          <a:prstGeom prst="rect">
            <a:avLst/>
          </a:prstGeom>
          <a:ln w="57150">
            <a:solidFill>
              <a:srgbClr val="00B0F0"/>
            </a:solidFill>
          </a:ln>
        </p:spPr>
        <p:txBody>
          <a:bodyPr wrap="square">
            <a:spAutoFit/>
          </a:bodyPr>
          <a:lstStyle/>
          <a:p>
            <a:pPr>
              <a:spcAft>
                <a:spcPts val="750"/>
              </a:spcAft>
            </a:pPr>
            <a:r>
              <a:rPr lang="en-GB" sz="2000" dirty="0">
                <a:latin typeface="Comic Sans MS" panose="030F0702030302020204" pitchFamily="66" charset="0"/>
                <a:ea typeface="Times New Roman" panose="02020603050405020304" pitchFamily="18" charset="0"/>
              </a:rPr>
              <a:t>Think about the times when you do not give God what</a:t>
            </a:r>
            <a:r>
              <a:rPr lang="en-GB" sz="2000" dirty="0">
                <a:latin typeface="Times New Roman" panose="02020603050405020304" pitchFamily="18" charset="0"/>
                <a:ea typeface="Times New Roman" panose="02020603050405020304" pitchFamily="18" charset="0"/>
              </a:rPr>
              <a:t> </a:t>
            </a:r>
            <a:r>
              <a:rPr lang="en-GB" sz="2000" dirty="0">
                <a:latin typeface="Comic Sans MS" panose="030F0702030302020204" pitchFamily="66" charset="0"/>
                <a:ea typeface="Times New Roman" panose="02020603050405020304" pitchFamily="18" charset="0"/>
              </a:rPr>
              <a:t>is due to God. Even though there are times when we are not the person that God wants us to be—when we are not loyal to God—we can always ask forgiveness and start again.</a:t>
            </a:r>
            <a:endParaRPr lang="en-GB" sz="2000" dirty="0">
              <a:latin typeface="Times New Roman" panose="02020603050405020304" pitchFamily="18" charset="0"/>
              <a:ea typeface="Times New Roman" panose="02020603050405020304" pitchFamily="18" charset="0"/>
            </a:endParaRPr>
          </a:p>
          <a:p>
            <a:pPr marL="342900" lvl="0" indent="-342900">
              <a:spcAft>
                <a:spcPts val="750"/>
              </a:spcAft>
              <a:buFont typeface="Symbol" panose="05050102010706020507" pitchFamily="18" charset="2"/>
              <a:buChar char=""/>
            </a:pPr>
            <a:r>
              <a:rPr lang="en-GB" sz="2000" b="1" dirty="0">
                <a:latin typeface="Comic Sans MS" panose="030F0702030302020204" pitchFamily="66" charset="0"/>
                <a:ea typeface="Times New Roman" panose="02020603050405020304" pitchFamily="18" charset="0"/>
              </a:rPr>
              <a:t>How do you show loyalty to your friends?</a:t>
            </a:r>
            <a:endParaRPr lang="en-GB" sz="2000" b="1" dirty="0">
              <a:latin typeface="Times New Roman" panose="02020603050405020304" pitchFamily="18" charset="0"/>
              <a:ea typeface="Times New Roman" panose="02020603050405020304" pitchFamily="18" charset="0"/>
            </a:endParaRPr>
          </a:p>
          <a:p>
            <a:pPr marL="342900" lvl="0" indent="-342900">
              <a:spcAft>
                <a:spcPts val="750"/>
              </a:spcAft>
              <a:buFont typeface="Symbol" panose="05050102010706020507" pitchFamily="18" charset="2"/>
              <a:buChar char=""/>
            </a:pPr>
            <a:r>
              <a:rPr lang="en-GB" sz="2000" b="1" dirty="0">
                <a:latin typeface="Comic Sans MS" panose="030F0702030302020204" pitchFamily="66" charset="0"/>
                <a:ea typeface="Calibri" panose="020F0502020204030204" pitchFamily="34" charset="0"/>
                <a:cs typeface="Times New Roman" panose="02020603050405020304" pitchFamily="18" charset="0"/>
              </a:rPr>
              <a:t>Are their times when you are distracted by the temptation to be ‘cool’ or ‘clever’, knowing that you are making the wrong choices?</a:t>
            </a:r>
            <a:r>
              <a:rPr lang="en-GB" sz="2400" b="1" dirty="0">
                <a:solidFill>
                  <a:srgbClr val="00B050"/>
                </a:solidFill>
                <a:latin typeface="Calibri" panose="020F0502020204030204" pitchFamily="34" charset="0"/>
                <a:ea typeface="Calibri" panose="020F0502020204030204" pitchFamily="34" charset="0"/>
                <a:cs typeface="Times New Roman" panose="02020603050405020304" pitchFamily="18" charset="0"/>
              </a:rPr>
              <a:t>                       </a:t>
            </a:r>
            <a:endParaRPr lang="en-GB" sz="2400" b="1" dirty="0"/>
          </a:p>
        </p:txBody>
      </p:sp>
      <p:pic>
        <p:nvPicPr>
          <p:cNvPr id="15" name="Picture 14" descr="Gratitude Media on Twitter: &quot;Never let loyalty and kindness leave you.  http://t.co/4QTFimN4TG&quot;">
            <a:extLst>
              <a:ext uri="{FF2B5EF4-FFF2-40B4-BE49-F238E27FC236}">
                <a16:creationId xmlns:a16="http://schemas.microsoft.com/office/drawing/2014/main" id="{1D2AD643-E58F-4E85-93C2-421BC908105D}"/>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01495" y="4032578"/>
            <a:ext cx="3842763" cy="2590001"/>
          </a:xfrm>
          <a:prstGeom prst="rect">
            <a:avLst/>
          </a:prstGeom>
          <a:noFill/>
          <a:ln w="57150">
            <a:solidFill>
              <a:srgbClr val="00B0F0"/>
            </a:solidFill>
          </a:ln>
        </p:spPr>
      </p:pic>
      <p:sp>
        <p:nvSpPr>
          <p:cNvPr id="16" name="TextBox 15">
            <a:extLst>
              <a:ext uri="{FF2B5EF4-FFF2-40B4-BE49-F238E27FC236}">
                <a16:creationId xmlns:a16="http://schemas.microsoft.com/office/drawing/2014/main" id="{BBA5CD31-E5D2-4324-BC12-50F24942D806}"/>
              </a:ext>
            </a:extLst>
          </p:cNvPr>
          <p:cNvSpPr txBox="1"/>
          <p:nvPr/>
        </p:nvSpPr>
        <p:spPr>
          <a:xfrm>
            <a:off x="299742" y="4032579"/>
            <a:ext cx="4452050" cy="2620204"/>
          </a:xfrm>
          <a:prstGeom prst="rect">
            <a:avLst/>
          </a:prstGeom>
          <a:noFill/>
          <a:ln w="57150">
            <a:solidFill>
              <a:srgbClr val="00B0F0"/>
            </a:solidFill>
          </a:ln>
        </p:spPr>
        <p:txBody>
          <a:bodyPr wrap="square" rtlCol="0">
            <a:spAutoFit/>
          </a:bodyPr>
          <a:lstStyle/>
          <a:p>
            <a:pPr>
              <a:lnSpc>
                <a:spcPct val="107000"/>
              </a:lnSpc>
              <a:spcAft>
                <a:spcPts val="750"/>
              </a:spcAft>
            </a:pPr>
            <a:r>
              <a:rPr lang="en-GB" sz="2000" dirty="0">
                <a:latin typeface="Comic Sans MS" panose="030F0702030302020204" pitchFamily="66" charset="0"/>
                <a:ea typeface="Times New Roman" panose="02020603050405020304" pitchFamily="18" charset="0"/>
                <a:cs typeface="Times New Roman" panose="02020603050405020304" pitchFamily="18" charset="0"/>
              </a:rPr>
              <a:t>When you are faced with choices this week, think about whether or not your decisions will honour your loyalty to God.</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r>
              <a:rPr lang="en-GB" sz="2400" b="1" dirty="0">
                <a:latin typeface="Comic Sans MS" panose="030F0702030302020204" pitchFamily="66" charset="0"/>
                <a:ea typeface="Times New Roman" panose="02020603050405020304" pitchFamily="18" charset="0"/>
                <a:cs typeface="Times New Roman" panose="02020603050405020304" pitchFamily="18" charset="0"/>
              </a:rPr>
              <a:t>Remember </a:t>
            </a:r>
            <a:r>
              <a:rPr lang="en-GB" sz="2400" dirty="0">
                <a:latin typeface="Comic Sans MS" panose="030F0702030302020204" pitchFamily="66" charset="0"/>
                <a:ea typeface="Times New Roman" panose="02020603050405020304" pitchFamily="18" charset="0"/>
                <a:cs typeface="Times New Roman" panose="02020603050405020304" pitchFamily="18" charset="0"/>
              </a:rPr>
              <a:t>– Your actions towards others are also your actions towards God!</a:t>
            </a:r>
            <a:endParaRPr lang="en-GB" sz="2400" dirty="0"/>
          </a:p>
        </p:txBody>
      </p:sp>
      <p:sp>
        <p:nvSpPr>
          <p:cNvPr id="17" name="TextBox 16">
            <a:extLst>
              <a:ext uri="{FF2B5EF4-FFF2-40B4-BE49-F238E27FC236}">
                <a16:creationId xmlns:a16="http://schemas.microsoft.com/office/drawing/2014/main" id="{A886FCD3-8BC3-6C24-9B0D-43E50572E5A4}"/>
              </a:ext>
            </a:extLst>
          </p:cNvPr>
          <p:cNvSpPr txBox="1"/>
          <p:nvPr/>
        </p:nvSpPr>
        <p:spPr>
          <a:xfrm>
            <a:off x="187726" y="292481"/>
            <a:ext cx="2952328"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srgbClr val="00B050"/>
                </a:solidFill>
                <a:effectLst/>
                <a:uLnTx/>
                <a:uFillTx/>
                <a:latin typeface="Comic Sans MS" panose="030F0702030302020204" pitchFamily="66" charset="0"/>
                <a:ea typeface="Calibri" panose="020F0502020204030204" pitchFamily="34" charset="0"/>
                <a:cs typeface="Times New Roman" panose="02020603050405020304" pitchFamily="18" charset="0"/>
              </a:rPr>
              <a:t>Post-it Challenge:</a:t>
            </a:r>
            <a:endParaRPr kumimoji="0" lang="en-GB" sz="2400" b="1" i="0" u="none" strike="noStrike" kern="1200" cap="none" spc="0" normalizeH="0" baseline="0" noProof="0" dirty="0">
              <a:ln>
                <a:noFill/>
              </a:ln>
              <a:solidFill>
                <a:srgbClr val="00B050"/>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211915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CCFFFF"/>
        </a:solidFill>
        <a:effectLst/>
      </p:bgPr>
    </p:bg>
    <p:spTree>
      <p:nvGrpSpPr>
        <p:cNvPr id="1" name=""/>
        <p:cNvGrpSpPr/>
        <p:nvPr/>
      </p:nvGrpSpPr>
      <p:grpSpPr>
        <a:xfrm>
          <a:off x="0" y="0"/>
          <a:ext cx="0" cy="0"/>
          <a:chOff x="0" y="0"/>
          <a:chExt cx="0" cy="0"/>
        </a:xfrm>
      </p:grpSpPr>
      <p:sp useBgFill="1">
        <p:nvSpPr>
          <p:cNvPr id="2064" name="Rectangle 2063">
            <a:extLst>
              <a:ext uri="{FF2B5EF4-FFF2-40B4-BE49-F238E27FC236}">
                <a16:creationId xmlns:a16="http://schemas.microsoft.com/office/drawing/2014/main" id="{7A203437-703A-4E00-A8C0-91D328D6C7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33"/>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Hands, Open, Candle, Candlelight, Prayer">
            <a:extLst>
              <a:ext uri="{FF2B5EF4-FFF2-40B4-BE49-F238E27FC236}">
                <a16:creationId xmlns:a16="http://schemas.microsoft.com/office/drawing/2014/main" id="{BA973C48-EB90-4C3F-B60D-2A1F990B584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4165" b="7083"/>
          <a:stretch/>
        </p:blipFill>
        <p:spPr bwMode="auto">
          <a:xfrm>
            <a:off x="3416427" y="6"/>
            <a:ext cx="5727572" cy="2762724"/>
          </a:xfrm>
          <a:prstGeom prst="rect">
            <a:avLst/>
          </a:prstGeom>
          <a:noFill/>
          <a:extLst>
            <a:ext uri="{909E8E84-426E-40DD-AFC4-6F175D3DCCD1}">
              <a14:hiddenFill xmlns:a14="http://schemas.microsoft.com/office/drawing/2010/main">
                <a:solidFill>
                  <a:srgbClr val="FFFFFF"/>
                </a:solidFill>
              </a14:hiddenFill>
            </a:ext>
          </a:extLst>
        </p:spPr>
      </p:pic>
      <p:sp>
        <p:nvSpPr>
          <p:cNvPr id="2066" name="Rectangle 2065">
            <a:extLst>
              <a:ext uri="{FF2B5EF4-FFF2-40B4-BE49-F238E27FC236}">
                <a16:creationId xmlns:a16="http://schemas.microsoft.com/office/drawing/2014/main" id="{CD84038B-4A56-439B-A184-79B2D45066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762729"/>
            <a:ext cx="9144000"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11" name="Rectangle 10"/>
          <p:cNvSpPr/>
          <p:nvPr/>
        </p:nvSpPr>
        <p:spPr>
          <a:xfrm>
            <a:off x="3464434" y="2826737"/>
            <a:ext cx="5679546" cy="3972101"/>
          </a:xfrm>
          <a:prstGeom prst="rect">
            <a:avLst/>
          </a:prstGeom>
        </p:spPr>
        <p:txBody>
          <a:bodyPr vert="horz" lIns="91440" tIns="45720" rIns="91440" bIns="45720" rtlCol="0" anchor="ctr">
            <a:noAutofit/>
          </a:bodyPr>
          <a:lstStyle/>
          <a:p>
            <a:pPr algn="ctr">
              <a:lnSpc>
                <a:spcPct val="90000"/>
              </a:lnSpc>
            </a:pPr>
            <a:r>
              <a:rPr lang="en-US" sz="2400" b="1" dirty="0">
                <a:latin typeface="Ink Free" panose="03080402000500000000" pitchFamily="66" charset="0"/>
              </a:rPr>
              <a:t>Let us Pray</a:t>
            </a:r>
          </a:p>
          <a:p>
            <a:pPr indent="-228600" algn="ctr">
              <a:lnSpc>
                <a:spcPct val="90000"/>
              </a:lnSpc>
              <a:buFont typeface="Arial" panose="020B0604020202020204" pitchFamily="34" charset="0"/>
              <a:buChar char="•"/>
            </a:pPr>
            <a:endParaRPr lang="en-US" sz="2400" b="1" dirty="0">
              <a:latin typeface="Ink Free" panose="03080402000500000000" pitchFamily="66" charset="0"/>
            </a:endParaRPr>
          </a:p>
          <a:p>
            <a:pPr algn="ctr">
              <a:lnSpc>
                <a:spcPct val="90000"/>
              </a:lnSpc>
              <a:spcAft>
                <a:spcPts val="464"/>
              </a:spcAft>
            </a:pPr>
            <a:r>
              <a:rPr lang="en-US" sz="2400" b="1" dirty="0">
                <a:latin typeface="Ink Free" panose="03080402000500000000" pitchFamily="66" charset="0"/>
              </a:rPr>
              <a:t>Lord, you call us to love you and to care for one another. </a:t>
            </a:r>
          </a:p>
          <a:p>
            <a:pPr algn="ctr">
              <a:lnSpc>
                <a:spcPct val="90000"/>
              </a:lnSpc>
              <a:spcAft>
                <a:spcPts val="464"/>
              </a:spcAft>
            </a:pPr>
            <a:r>
              <a:rPr lang="en-US" sz="2400" b="1" dirty="0">
                <a:latin typeface="Ink Free" panose="03080402000500000000" pitchFamily="66" charset="0"/>
              </a:rPr>
              <a:t>Grant us the gifts of loyalty and kindness.</a:t>
            </a:r>
          </a:p>
          <a:p>
            <a:pPr algn="ctr">
              <a:lnSpc>
                <a:spcPct val="90000"/>
              </a:lnSpc>
              <a:spcAft>
                <a:spcPts val="464"/>
              </a:spcAft>
            </a:pPr>
            <a:r>
              <a:rPr lang="en-US" sz="2400" b="1" dirty="0">
                <a:latin typeface="Ink Free" panose="03080402000500000000" pitchFamily="66" charset="0"/>
              </a:rPr>
              <a:t>May we never forget what you ask of us and </a:t>
            </a:r>
          </a:p>
          <a:p>
            <a:pPr algn="ctr">
              <a:lnSpc>
                <a:spcPct val="90000"/>
              </a:lnSpc>
              <a:spcAft>
                <a:spcPts val="464"/>
              </a:spcAft>
            </a:pPr>
            <a:r>
              <a:rPr lang="en-US" sz="2400" b="1" dirty="0">
                <a:latin typeface="Ink Free" panose="03080402000500000000" pitchFamily="66" charset="0"/>
              </a:rPr>
              <a:t>Help us always to reach out to each other in love. </a:t>
            </a:r>
          </a:p>
          <a:p>
            <a:pPr algn="ctr">
              <a:lnSpc>
                <a:spcPct val="90000"/>
              </a:lnSpc>
              <a:spcAft>
                <a:spcPts val="464"/>
              </a:spcAft>
            </a:pPr>
            <a:r>
              <a:rPr lang="en-US" sz="2400" b="1" dirty="0">
                <a:latin typeface="Ink Free" panose="03080402000500000000" pitchFamily="66" charset="0"/>
              </a:rPr>
              <a:t>Amen.</a:t>
            </a:r>
          </a:p>
          <a:p>
            <a:pPr>
              <a:lnSpc>
                <a:spcPct val="90000"/>
              </a:lnSpc>
              <a:spcAft>
                <a:spcPts val="464"/>
              </a:spcAft>
            </a:pPr>
            <a:endParaRPr lang="en-US" sz="2000" b="1" dirty="0">
              <a:latin typeface="Ink Free" panose="03080402000500000000" pitchFamily="66" charset="0"/>
            </a:endParaRPr>
          </a:p>
        </p:txBody>
      </p:sp>
      <p:sp>
        <p:nvSpPr>
          <p:cNvPr id="2068" name="Rectangle 2067">
            <a:extLst>
              <a:ext uri="{FF2B5EF4-FFF2-40B4-BE49-F238E27FC236}">
                <a16:creationId xmlns:a16="http://schemas.microsoft.com/office/drawing/2014/main" id="{4F96EE13-2C4D-4262-812E-DDE5FC35F0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429" y="3404996"/>
            <a:ext cx="6858002" cy="48006"/>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solidFill>
            </a:endParaRPr>
          </a:p>
        </p:txBody>
      </p:sp>
      <p:sp>
        <p:nvSpPr>
          <p:cNvPr id="3" name="Rectangle 2"/>
          <p:cNvSpPr/>
          <p:nvPr/>
        </p:nvSpPr>
        <p:spPr>
          <a:xfrm>
            <a:off x="2108204" y="2070336"/>
            <a:ext cx="4339485" cy="1320811"/>
          </a:xfrm>
          <a:prstGeom prst="rect">
            <a:avLst/>
          </a:prstGeom>
        </p:spPr>
        <p:txBody>
          <a:bodyPr wrap="square">
            <a:spAutoFit/>
          </a:bodyPr>
          <a:lstStyle/>
          <a:p>
            <a:pPr algn="ctr" defTabSz="530352">
              <a:lnSpc>
                <a:spcPct val="107000"/>
              </a:lnSpc>
              <a:spcAft>
                <a:spcPts val="464"/>
              </a:spcAft>
            </a:pPr>
            <a:endParaRPr lang="en-GB" sz="1044" b="1" kern="1200">
              <a:solidFill>
                <a:prstClr val="black"/>
              </a:solidFill>
              <a:latin typeface="Kristen ITC" panose="03050502040202030202" pitchFamily="66" charset="0"/>
              <a:ea typeface="+mn-ea"/>
              <a:cs typeface="Times New Roman" panose="02020603050405020304" pitchFamily="18" charset="0"/>
            </a:endParaRPr>
          </a:p>
          <a:p>
            <a:pPr algn="ctr" defTabSz="530352">
              <a:lnSpc>
                <a:spcPct val="107000"/>
              </a:lnSpc>
              <a:spcAft>
                <a:spcPts val="464"/>
              </a:spcAft>
            </a:pPr>
            <a:endParaRPr lang="en-GB" sz="1044" b="1" kern="1200">
              <a:solidFill>
                <a:prstClr val="black"/>
              </a:solidFill>
              <a:latin typeface="Kristen ITC" panose="03050502040202030202" pitchFamily="66" charset="0"/>
              <a:ea typeface="+mn-ea"/>
              <a:cs typeface="Times New Roman" panose="02020603050405020304" pitchFamily="18" charset="0"/>
            </a:endParaRPr>
          </a:p>
          <a:p>
            <a:pPr algn="ctr" defTabSz="530352">
              <a:lnSpc>
                <a:spcPct val="107000"/>
              </a:lnSpc>
              <a:spcAft>
                <a:spcPts val="464"/>
              </a:spcAft>
            </a:pPr>
            <a:endParaRPr lang="en-GB" sz="1044" b="1" kern="1200">
              <a:solidFill>
                <a:prstClr val="black"/>
              </a:solidFill>
              <a:latin typeface="Kristen ITC" panose="03050502040202030202" pitchFamily="66" charset="0"/>
              <a:ea typeface="+mn-ea"/>
              <a:cs typeface="Times New Roman" panose="02020603050405020304" pitchFamily="18" charset="0"/>
            </a:endParaRPr>
          </a:p>
          <a:p>
            <a:pPr algn="ctr" defTabSz="530352">
              <a:lnSpc>
                <a:spcPct val="107000"/>
              </a:lnSpc>
              <a:spcAft>
                <a:spcPts val="464"/>
              </a:spcAft>
            </a:pPr>
            <a:endParaRPr lang="en-GB" sz="1044" b="1" kern="1200">
              <a:solidFill>
                <a:prstClr val="black"/>
              </a:solidFill>
              <a:latin typeface="Kristen ITC" panose="03050502040202030202" pitchFamily="66" charset="0"/>
              <a:ea typeface="+mn-ea"/>
              <a:cs typeface="Times New Roman" panose="02020603050405020304" pitchFamily="18" charset="0"/>
            </a:endParaRPr>
          </a:p>
          <a:p>
            <a:pPr algn="ctr" defTabSz="530352">
              <a:lnSpc>
                <a:spcPct val="107000"/>
              </a:lnSpc>
              <a:spcAft>
                <a:spcPts val="464"/>
              </a:spcAft>
            </a:pPr>
            <a:endParaRPr lang="en-GB" sz="1044" b="1" kern="1200">
              <a:solidFill>
                <a:prstClr val="black"/>
              </a:solidFill>
              <a:latin typeface="Kristen ITC" panose="03050502040202030202" pitchFamily="66" charset="0"/>
              <a:ea typeface="+mn-ea"/>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7" name="Rectangle 6"/>
          <p:cNvSpPr/>
          <p:nvPr/>
        </p:nvSpPr>
        <p:spPr>
          <a:xfrm>
            <a:off x="2137651" y="2053086"/>
            <a:ext cx="5070895" cy="259623"/>
          </a:xfrm>
          <a:prstGeom prst="rect">
            <a:avLst/>
          </a:prstGeom>
        </p:spPr>
        <p:txBody>
          <a:bodyPr wrap="square">
            <a:spAutoFit/>
          </a:bodyPr>
          <a:lstStyle/>
          <a:p>
            <a:pPr algn="ctr" defTabSz="530352">
              <a:lnSpc>
                <a:spcPct val="107000"/>
              </a:lnSpc>
              <a:spcAft>
                <a:spcPts val="464"/>
              </a:spcAft>
            </a:pPr>
            <a:r>
              <a:rPr lang="en-GB" sz="1044" b="1" kern="1200">
                <a:solidFill>
                  <a:schemeClr val="tx1"/>
                </a:solidFill>
                <a:latin typeface="Kristen ITC" panose="03050502040202030202" pitchFamily="66" charset="0"/>
                <a:ea typeface="+mn-ea"/>
                <a:cs typeface="Calibri" panose="020F0502020204030204" pitchFamily="34" charset="0"/>
              </a:rPr>
              <a:t> </a:t>
            </a:r>
            <a:endParaRPr lang="en-GB">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angle 3"/>
          <p:cNvSpPr/>
          <p:nvPr/>
        </p:nvSpPr>
        <p:spPr>
          <a:xfrm>
            <a:off x="2299085" y="2280778"/>
            <a:ext cx="4085052" cy="777905"/>
          </a:xfrm>
          <a:prstGeom prst="rect">
            <a:avLst/>
          </a:prstGeom>
        </p:spPr>
        <p:txBody>
          <a:bodyPr wrap="square">
            <a:spAutoFit/>
          </a:bodyPr>
          <a:lstStyle/>
          <a:p>
            <a:pPr defTabSz="530352">
              <a:lnSpc>
                <a:spcPct val="107000"/>
              </a:lnSpc>
              <a:spcAft>
                <a:spcPts val="464"/>
              </a:spcAft>
            </a:pPr>
            <a:endParaRPr lang="en-GB" sz="928" kern="1200">
              <a:solidFill>
                <a:srgbClr val="000000"/>
              </a:solidFill>
              <a:latin typeface="Calibri" panose="020F0502020204030204" pitchFamily="34" charset="0"/>
              <a:ea typeface="+mn-ea"/>
              <a:cs typeface="Calibri" panose="020F0502020204030204" pitchFamily="34" charset="0"/>
            </a:endParaRPr>
          </a:p>
          <a:p>
            <a:pPr defTabSz="530352">
              <a:lnSpc>
                <a:spcPct val="107000"/>
              </a:lnSpc>
              <a:spcAft>
                <a:spcPts val="464"/>
              </a:spcAft>
            </a:pPr>
            <a:endParaRPr lang="en-GB" sz="928" kern="1200">
              <a:solidFill>
                <a:srgbClr val="000000"/>
              </a:solidFill>
              <a:latin typeface="Calibri" panose="020F0502020204030204" pitchFamily="34" charset="0"/>
              <a:ea typeface="+mn-ea"/>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12" name="Rectangle 11"/>
          <p:cNvSpPr/>
          <p:nvPr/>
        </p:nvSpPr>
        <p:spPr>
          <a:xfrm>
            <a:off x="1818858" y="1934150"/>
            <a:ext cx="3945498" cy="522259"/>
          </a:xfrm>
          <a:prstGeom prst="rect">
            <a:avLst/>
          </a:prstGeom>
        </p:spPr>
        <p:txBody>
          <a:bodyPr wrap="square">
            <a:spAutoFit/>
          </a:bodyPr>
          <a:lstStyle/>
          <a:p>
            <a:pPr defTabSz="530352">
              <a:lnSpc>
                <a:spcPts val="1044"/>
              </a:lnSpc>
              <a:spcAft>
                <a:spcPts val="435"/>
              </a:spcAft>
            </a:pPr>
            <a:endParaRPr lang="en-GB" sz="1624" kern="1200">
              <a:solidFill>
                <a:srgbClr val="000000"/>
              </a:solidFill>
              <a:latin typeface="Comic Sans MS" panose="030F0702030302020204" pitchFamily="66" charset="0"/>
              <a:ea typeface="+mn-ea"/>
              <a:cs typeface="Calibri" panose="020F0502020204030204" pitchFamily="34" charset="0"/>
            </a:endParaRPr>
          </a:p>
          <a:p>
            <a:pPr>
              <a:lnSpc>
                <a:spcPts val="1800"/>
              </a:lnSpc>
              <a:spcAft>
                <a:spcPts val="750"/>
              </a:spcAft>
            </a:pPr>
            <a:endParaRPr lang="en-GB" sz="24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p:txBody>
      </p:sp>
      <p:pic>
        <p:nvPicPr>
          <p:cNvPr id="6" name="Picture 5">
            <a:extLst>
              <a:ext uri="{FF2B5EF4-FFF2-40B4-BE49-F238E27FC236}">
                <a16:creationId xmlns:a16="http://schemas.microsoft.com/office/drawing/2014/main" id="{713B92E9-986A-2D3E-A0A1-B896CF47CAB1}"/>
              </a:ext>
            </a:extLst>
          </p:cNvPr>
          <p:cNvPicPr>
            <a:picLocks noChangeAspect="1"/>
          </p:cNvPicPr>
          <p:nvPr/>
        </p:nvPicPr>
        <p:blipFill>
          <a:blip r:embed="rId4"/>
          <a:stretch>
            <a:fillRect/>
          </a:stretch>
        </p:blipFill>
        <p:spPr>
          <a:xfrm>
            <a:off x="107503" y="64009"/>
            <a:ext cx="3245371" cy="2644911"/>
          </a:xfrm>
          <a:prstGeom prst="rect">
            <a:avLst/>
          </a:prstGeom>
        </p:spPr>
      </p:pic>
      <p:pic>
        <p:nvPicPr>
          <p:cNvPr id="8" name="Picture 7">
            <a:extLst>
              <a:ext uri="{FF2B5EF4-FFF2-40B4-BE49-F238E27FC236}">
                <a16:creationId xmlns:a16="http://schemas.microsoft.com/office/drawing/2014/main" id="{98E0C68C-C917-04A8-9B24-64A0378806CB}"/>
              </a:ext>
            </a:extLst>
          </p:cNvPr>
          <p:cNvPicPr>
            <a:picLocks noChangeAspect="1"/>
          </p:cNvPicPr>
          <p:nvPr/>
        </p:nvPicPr>
        <p:blipFill>
          <a:blip r:embed="rId5"/>
          <a:stretch>
            <a:fillRect/>
          </a:stretch>
        </p:blipFill>
        <p:spPr>
          <a:xfrm>
            <a:off x="48009" y="2880545"/>
            <a:ext cx="3304866" cy="3913445"/>
          </a:xfrm>
          <a:prstGeom prst="rect">
            <a:avLst/>
          </a:prstGeom>
        </p:spPr>
      </p:pic>
    </p:spTree>
    <p:extLst>
      <p:ext uri="{BB962C8B-B14F-4D97-AF65-F5344CB8AC3E}">
        <p14:creationId xmlns:p14="http://schemas.microsoft.com/office/powerpoint/2010/main" val="81010302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7553</TotalTime>
  <Words>718</Words>
  <Application>Microsoft Office PowerPoint</Application>
  <PresentationFormat>On-screen Show (4:3)</PresentationFormat>
  <Paragraphs>74</Paragraphs>
  <Slides>5</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vt:i4>
      </vt:variant>
    </vt:vector>
  </HeadingPairs>
  <TitlesOfParts>
    <vt:vector size="13" baseType="lpstr">
      <vt:lpstr>Arial</vt:lpstr>
      <vt:lpstr>Calibri</vt:lpstr>
      <vt:lpstr>Comic Sans MS</vt:lpstr>
      <vt:lpstr>Ink Free</vt:lpstr>
      <vt:lpstr>Kristen ITC</vt:lpstr>
      <vt:lpstr>Symbol</vt:lpstr>
      <vt:lpstr>Times New Roman</vt:lpstr>
      <vt:lpstr>Office Theme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Kelly Riddles</dc:creator>
  <cp:lastModifiedBy>Emma Harris (NGS)</cp:lastModifiedBy>
  <cp:revision>259</cp:revision>
  <dcterms:created xsi:type="dcterms:W3CDTF">2018-06-04T06:48:49Z</dcterms:created>
  <dcterms:modified xsi:type="dcterms:W3CDTF">2026-10-20T10:32:59Z</dcterms:modified>
</cp:coreProperties>
</file>