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8" r:id="rId2"/>
    <p:sldId id="257" r:id="rId3"/>
    <p:sldId id="259" r:id="rId4"/>
    <p:sldId id="261" r:id="rId5"/>
    <p:sldId id="262" r:id="rId6"/>
    <p:sldId id="263"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FFCC66"/>
    <a:srgbClr val="FF33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06/07/2026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07810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06/07/2026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SI51m2atJ8E"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302" y="375803"/>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7992888"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1619673" y="711612"/>
            <a:ext cx="5707166" cy="871970"/>
          </a:xfrm>
          <a:prstGeom prst="rect">
            <a:avLst/>
          </a:prstGeom>
        </p:spPr>
        <p:txBody>
          <a:bodyPr wrap="square">
            <a:spAutoFit/>
          </a:bodyPr>
          <a:lstStyle/>
          <a:p>
            <a:pPr lvl="0" algn="ctr">
              <a:lnSpc>
                <a:spcPct val="107000"/>
              </a:lnSpc>
              <a:spcAft>
                <a:spcPts val="800"/>
              </a:spcAft>
            </a:pP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14</a:t>
            </a:r>
            <a:r>
              <a:rPr lang="en-GB" sz="24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th</a:t>
            </a: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 – Year A</a:t>
            </a:r>
            <a:endParaRPr lang="en-GB" sz="24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rot="10800000" flipV="1">
            <a:off x="2915816" y="1673691"/>
            <a:ext cx="3600401" cy="461665"/>
          </a:xfrm>
          <a:prstGeom prst="rect">
            <a:avLst/>
          </a:prstGeom>
        </p:spPr>
        <p:txBody>
          <a:bodyPr wrap="square">
            <a:spAutoFit/>
          </a:bodyPr>
          <a:lstStyle/>
          <a:p>
            <a:pPr lvl="0" algn="ctr"/>
            <a:r>
              <a:rPr lang="en-GB" sz="2400" b="1" dirty="0">
                <a:solidFill>
                  <a:srgbClr val="000000"/>
                </a:solidFill>
                <a:latin typeface="Comic Sans MS" panose="030F0702030302020204" pitchFamily="66" charset="0"/>
                <a:ea typeface="Times New Roman" panose="02020603050405020304" pitchFamily="18" charset="0"/>
              </a:rPr>
              <a:t>Matthew 11:25-30</a:t>
            </a:r>
            <a:endParaRPr lang="en-GB" sz="2400" dirty="0">
              <a:solidFill>
                <a:prstClr val="black"/>
              </a:solidFill>
              <a:latin typeface="Comic Sans MS" panose="030F0702030302020204" pitchFamily="66" charset="0"/>
            </a:endParaRPr>
          </a:p>
        </p:txBody>
      </p:sp>
      <p:sp>
        <p:nvSpPr>
          <p:cNvPr id="14" name="TextBox 13"/>
          <p:cNvSpPr txBox="1"/>
          <p:nvPr/>
        </p:nvSpPr>
        <p:spPr>
          <a:xfrm rot="10800000" flipV="1">
            <a:off x="683566" y="6350687"/>
            <a:ext cx="7920882" cy="369332"/>
          </a:xfrm>
          <a:prstGeom prst="rect">
            <a:avLst/>
          </a:prstGeom>
          <a:noFill/>
        </p:spPr>
        <p:txBody>
          <a:bodyPr wrap="square" rtlCol="0">
            <a:spAutoFit/>
          </a:bodyPr>
          <a:lstStyle/>
          <a:p>
            <a:r>
              <a:rPr lang="en-GB" dirty="0">
                <a:hlinkClick r:id="rId3"/>
              </a:rPr>
              <a:t>https://www.youtube.com/watch?v=SI51m2atJ8E</a:t>
            </a:r>
            <a:endParaRPr lang="en-GB" dirty="0"/>
          </a:p>
        </p:txBody>
      </p:sp>
      <p:pic>
        <p:nvPicPr>
          <p:cNvPr id="5124" name="Picture 4" descr="Matthew 11:28 Come To Me All Who Are Weary (windows)01:22">
            <a:extLst>
              <a:ext uri="{FF2B5EF4-FFF2-40B4-BE49-F238E27FC236}">
                <a16:creationId xmlns:a16="http://schemas.microsoft.com/office/drawing/2014/main" id="{6E09A1B1-4411-55A4-7FE9-0A6CE0CFDA2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6321"/>
          <a:stretch/>
        </p:blipFill>
        <p:spPr bwMode="auto">
          <a:xfrm>
            <a:off x="1511660" y="2230327"/>
            <a:ext cx="6408712" cy="4006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380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899591" y="157338"/>
            <a:ext cx="7141491" cy="853567"/>
          </a:xfrm>
          <a:prstGeom prst="rect">
            <a:avLst/>
          </a:prstGeom>
        </p:spPr>
        <p:txBody>
          <a:bodyPr wrap="square">
            <a:spAutoFit/>
          </a:bodyPr>
          <a:lstStyle/>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Gospel</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14</a:t>
            </a:r>
            <a:r>
              <a:rPr lang="en-GB" sz="20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th</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 – Year A</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4"/>
          <p:cNvSpPr/>
          <p:nvPr/>
        </p:nvSpPr>
        <p:spPr>
          <a:xfrm>
            <a:off x="561826" y="1594479"/>
            <a:ext cx="7920880" cy="3299365"/>
          </a:xfrm>
          <a:prstGeom prst="rect">
            <a:avLst/>
          </a:prstGeom>
        </p:spPr>
        <p:txBody>
          <a:bodyPr wrap="square">
            <a:spAutoFit/>
          </a:bodyPr>
          <a:lstStyle/>
          <a:p>
            <a:pPr>
              <a:lnSpc>
                <a:spcPct val="107000"/>
              </a:lnSpc>
              <a:spcAft>
                <a:spcPts val="800"/>
              </a:spcAft>
            </a:pPr>
            <a:r>
              <a:rPr lang="en-GB" sz="2000" b="1" dirty="0">
                <a:latin typeface="Comic Sans MS" panose="030F0702030302020204" pitchFamily="66" charset="0"/>
                <a:ea typeface="Calibri" panose="020F0502020204030204" pitchFamily="34" charset="0"/>
                <a:cs typeface="Times New Roman" panose="02020603050405020304" pitchFamily="18" charset="0"/>
              </a:rPr>
              <a:t>A Reading from the Holy Gospel According to Matthew</a:t>
            </a:r>
          </a:p>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Jesus exclaimed, ‘I thank you, Father, Lord of heaven and of earth, for hiding these things from the learned and the clever and revealing them to mere children. Yes, Father, for that is what it pleased you to do.</a:t>
            </a:r>
          </a:p>
          <a:p>
            <a:pPr>
              <a:spcAft>
                <a:spcPts val="0"/>
              </a:spcAft>
            </a:pPr>
            <a:endParaRPr lang="en-GB" sz="2000" b="1" dirty="0">
              <a:latin typeface="Comic Sans MS" panose="030F0702030302020204" pitchFamily="66" charset="0"/>
            </a:endParaRPr>
          </a:p>
          <a:p>
            <a:pPr>
              <a:spcAft>
                <a:spcPts val="0"/>
              </a:spcAft>
            </a:pPr>
            <a:r>
              <a:rPr lang="en-GB" sz="2000" b="1" dirty="0">
                <a:latin typeface="Comic Sans MS" panose="030F0702030302020204" pitchFamily="66" charset="0"/>
              </a:rPr>
              <a:t>The Gospel of the Lord</a:t>
            </a:r>
          </a:p>
          <a:p>
            <a:pPr>
              <a:spcAft>
                <a:spcPts val="0"/>
              </a:spcAft>
            </a:pPr>
            <a:r>
              <a:rPr lang="en-GB" sz="2000" b="1" dirty="0">
                <a:latin typeface="Comic Sans MS" panose="030F0702030302020204" pitchFamily="66" charset="0"/>
              </a:rPr>
              <a:t>Praise to you, Lord Jesus Christ</a:t>
            </a:r>
            <a:endParaRPr lang="en-GB" sz="2000" dirty="0">
              <a:latin typeface="Comic Sans MS" panose="030F0702030302020204" pitchFamily="66" charset="0"/>
            </a:endParaRPr>
          </a:p>
        </p:txBody>
      </p:sp>
      <p:pic>
        <p:nvPicPr>
          <p:cNvPr id="2050" name="Picture 2" descr="3 Ways to Pray Like a Child | Guideposts">
            <a:extLst>
              <a:ext uri="{FF2B5EF4-FFF2-40B4-BE49-F238E27FC236}">
                <a16:creationId xmlns:a16="http://schemas.microsoft.com/office/drawing/2014/main" id="{78269670-B4A7-54FC-7189-50D3E434BA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3861048"/>
            <a:ext cx="3168352" cy="2499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04778" y="224656"/>
            <a:ext cx="1946942" cy="403700"/>
          </a:xfrm>
          <a:prstGeom prst="rect">
            <a:avLst/>
          </a:prstGeom>
        </p:spPr>
        <p:txBody>
          <a:bodyPr wrap="square">
            <a:spAutoFit/>
          </a:bodyPr>
          <a:lstStyle/>
          <a:p>
            <a:pPr algn="ctr" fontAlgn="base">
              <a:lnSpc>
                <a:spcPct val="107000"/>
              </a:lnSpc>
              <a:spcAft>
                <a:spcPts val="800"/>
              </a:spcAft>
            </a:pPr>
            <a:r>
              <a:rPr lang="en-GB" sz="2000" b="1" u="sng"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9" name="Rectangle 8"/>
          <p:cNvSpPr/>
          <p:nvPr/>
        </p:nvSpPr>
        <p:spPr>
          <a:xfrm>
            <a:off x="263967" y="683178"/>
            <a:ext cx="8484497" cy="4227760"/>
          </a:xfrm>
          <a:prstGeom prst="rect">
            <a:avLst/>
          </a:prstGeom>
        </p:spPr>
        <p:txBody>
          <a:bodyPr wrap="square">
            <a:spAutoFit/>
          </a:bodyPr>
          <a:lstStyle/>
          <a:p>
            <a:pPr>
              <a:lnSpc>
                <a:spcPct val="107000"/>
              </a:lnSpc>
              <a:spcAft>
                <a:spcPts val="800"/>
              </a:spcAft>
            </a:pPr>
            <a:r>
              <a:rPr lang="en-GB" sz="2400" dirty="0">
                <a:latin typeface="Comic Sans MS" panose="030F0702030302020204" pitchFamily="66" charset="0"/>
                <a:ea typeface="Calibri" panose="020F0502020204030204" pitchFamily="34" charset="0"/>
                <a:cs typeface="Calibri" panose="020F0502020204030204" pitchFamily="34" charset="0"/>
              </a:rPr>
              <a:t>In the Gospel today, we learn that Jesus is always there for those who are working hard, for those who are struggling and are feeling tired and weary. </a:t>
            </a:r>
          </a:p>
          <a:p>
            <a:pPr>
              <a:lnSpc>
                <a:spcPct val="107000"/>
              </a:lnSpc>
              <a:spcAft>
                <a:spcPts val="800"/>
              </a:spcAft>
            </a:pPr>
            <a:r>
              <a:rPr lang="en-GB" sz="2400" dirty="0">
                <a:latin typeface="Comic Sans MS" panose="030F0702030302020204" pitchFamily="66" charset="0"/>
                <a:ea typeface="Calibri" panose="020F0502020204030204" pitchFamily="34" charset="0"/>
                <a:cs typeface="Calibri" panose="020F0502020204030204" pitchFamily="34" charset="0"/>
              </a:rPr>
              <a:t>Jesus prays to God, His Father in Heaven. He tells us that it is easier for children to learn about God and know God, than it is for clever and learned people.</a:t>
            </a:r>
          </a:p>
          <a:p>
            <a:pPr>
              <a:lnSpc>
                <a:spcPct val="107000"/>
              </a:lnSpc>
              <a:spcAft>
                <a:spcPts val="800"/>
              </a:spcAft>
            </a:pPr>
            <a:r>
              <a:rPr lang="en-GB" sz="2400" dirty="0">
                <a:latin typeface="Comic Sans MS" panose="030F0702030302020204" pitchFamily="66" charset="0"/>
                <a:ea typeface="Calibri" panose="020F0502020204030204" pitchFamily="34" charset="0"/>
              </a:rPr>
              <a:t>Once again, we are reminded of the </a:t>
            </a:r>
            <a:r>
              <a:rPr lang="en-GB" sz="2400" dirty="0">
                <a:latin typeface="Comic Sans MS" panose="030F0702030302020204" pitchFamily="66" charset="0"/>
                <a:ea typeface="Calibri" panose="020F0502020204030204" pitchFamily="34" charset="0"/>
                <a:cs typeface="Times New Roman" panose="02020603050405020304" pitchFamily="18" charset="0"/>
              </a:rPr>
              <a:t>unity between God the Father and God the Son. God has made himself known through Jesus, and in knowing Jesus, we too come to know the Father.</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3074" name="Picture 2" descr="Name of Father , the Son &amp; Holy Spirit | Gambela">
            <a:extLst>
              <a:ext uri="{FF2B5EF4-FFF2-40B4-BE49-F238E27FC236}">
                <a16:creationId xmlns:a16="http://schemas.microsoft.com/office/drawing/2014/main" id="{E3A2981F-9185-CC42-8256-6CE6704D75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0437" y="4653136"/>
            <a:ext cx="2143125" cy="2015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26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Rectangle 10"/>
          <p:cNvSpPr/>
          <p:nvPr/>
        </p:nvSpPr>
        <p:spPr>
          <a:xfrm>
            <a:off x="263966" y="332657"/>
            <a:ext cx="4395423" cy="4165756"/>
          </a:xfrm>
          <a:prstGeom prst="rect">
            <a:avLst/>
          </a:prstGeom>
        </p:spPr>
        <p:txBody>
          <a:bodyPr wrap="square">
            <a:spAutoFit/>
          </a:bodyPr>
          <a:lstStyle/>
          <a:p>
            <a:pPr>
              <a:lnSpc>
                <a:spcPct val="107000"/>
              </a:lnSpc>
              <a:spcAft>
                <a:spcPts val="800"/>
              </a:spcAft>
            </a:pPr>
            <a:r>
              <a:rPr lang="en-GB"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Challeng</a:t>
            </a:r>
            <a:r>
              <a:rPr lang="en-GB"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Calibri" panose="020F0502020204030204" pitchFamily="34" charset="0"/>
              </a:rPr>
              <a:t>We often say that others will see the face of Jesus through our care and kindness towards them. </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Calibri" panose="020F0502020204030204" pitchFamily="34" charset="0"/>
              </a:rPr>
              <a:t>We are living in difficult times; often people around us are weary, tired and sometimes struggling to cope.</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2400" b="1" dirty="0">
                <a:solidFill>
                  <a:srgbClr val="0070C0"/>
                </a:solidFill>
                <a:latin typeface="Comic Sans MS" panose="030F0702030302020204" pitchFamily="66" charset="0"/>
                <a:ea typeface="Calibri" panose="020F0502020204030204" pitchFamily="34" charset="0"/>
                <a:cs typeface="Calibri" panose="020F0502020204030204" pitchFamily="34" charset="0"/>
              </a:rPr>
              <a:t>What will you do this week to help someone who needs you to be there for them?</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TextBox 4"/>
          <p:cNvSpPr txBox="1"/>
          <p:nvPr/>
        </p:nvSpPr>
        <p:spPr>
          <a:xfrm>
            <a:off x="4499991" y="3154644"/>
            <a:ext cx="4420567" cy="2688428"/>
          </a:xfrm>
          <a:prstGeom prst="rect">
            <a:avLst/>
          </a:prstGeom>
          <a:noFill/>
        </p:spPr>
        <p:txBody>
          <a:bodyPr wrap="square" rtlCol="0">
            <a:spAutoFit/>
          </a:bodyPr>
          <a:lstStyle/>
          <a:p>
            <a:pPr marL="342900" lvl="0" indent="-342900">
              <a:lnSpc>
                <a:spcPct val="106000"/>
              </a:lnSpc>
              <a:spcAft>
                <a:spcPts val="0"/>
              </a:spcAft>
              <a:buClr>
                <a:srgbClr val="0070C0"/>
              </a:buClr>
              <a:buFont typeface="Symbol" panose="05050102010706020507" pitchFamily="18" charset="2"/>
              <a:buChar char=""/>
            </a:pPr>
            <a:r>
              <a:rPr lang="en-GB" sz="2000" dirty="0">
                <a:latin typeface="Calibri" panose="020F0502020204030204" pitchFamily="34" charset="0"/>
                <a:ea typeface="Calibri" panose="020F0502020204030204" pitchFamily="34" charset="0"/>
                <a:cs typeface="Calibri" panose="020F0502020204030204" pitchFamily="34" charset="0"/>
              </a:rPr>
              <a:t>Will you light a candle for someone?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0"/>
              </a:spcAft>
              <a:buClr>
                <a:srgbClr val="0070C0"/>
              </a:buClr>
              <a:buFont typeface="Symbol" panose="05050102010706020507" pitchFamily="18" charset="2"/>
              <a:buChar char=""/>
            </a:pPr>
            <a:r>
              <a:rPr lang="en-GB" sz="2000" dirty="0">
                <a:latin typeface="Calibri" panose="020F0502020204030204" pitchFamily="34" charset="0"/>
                <a:ea typeface="Calibri" panose="020F0502020204030204" pitchFamily="34" charset="0"/>
                <a:cs typeface="Calibri" panose="020F0502020204030204" pitchFamily="34" charset="0"/>
              </a:rPr>
              <a:t>Will you pray for someone?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0"/>
              </a:spcAft>
              <a:buClr>
                <a:srgbClr val="0070C0"/>
              </a:buClr>
              <a:buFont typeface="Symbol" panose="05050102010706020507" pitchFamily="18" charset="2"/>
              <a:buChar char=""/>
            </a:pPr>
            <a:r>
              <a:rPr lang="en-GB" sz="2000" dirty="0">
                <a:latin typeface="Calibri" panose="020F0502020204030204" pitchFamily="34" charset="0"/>
                <a:ea typeface="Calibri" panose="020F0502020204030204" pitchFamily="34" charset="0"/>
                <a:cs typeface="Calibri" panose="020F0502020204030204" pitchFamily="34" charset="0"/>
              </a:rPr>
              <a:t>Will you help around the house?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0"/>
              </a:spcAft>
              <a:buClr>
                <a:srgbClr val="0070C0"/>
              </a:buClr>
              <a:buFont typeface="Symbol" panose="05050102010706020507" pitchFamily="18" charset="2"/>
              <a:buChar char=""/>
            </a:pPr>
            <a:r>
              <a:rPr lang="en-GB" sz="2000" dirty="0">
                <a:latin typeface="Calibri" panose="020F0502020204030204" pitchFamily="34" charset="0"/>
                <a:ea typeface="Calibri" panose="020F0502020204030204" pitchFamily="34" charset="0"/>
                <a:cs typeface="Calibri" panose="020F0502020204030204" pitchFamily="34" charset="0"/>
              </a:rPr>
              <a:t>Will you donate spare food to The Community Larder/Food bank</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800"/>
              </a:spcAft>
              <a:buClr>
                <a:srgbClr val="0070C0"/>
              </a:buClr>
              <a:buFont typeface="Symbol" panose="05050102010706020507" pitchFamily="18" charset="2"/>
              <a:buChar char=""/>
            </a:pPr>
            <a:r>
              <a:rPr lang="en-GB" sz="2000" dirty="0">
                <a:latin typeface="Calibri" panose="020F0502020204030204" pitchFamily="34" charset="0"/>
                <a:ea typeface="Calibri" panose="020F0502020204030204" pitchFamily="34" charset="0"/>
                <a:cs typeface="Calibri" panose="020F0502020204030204" pitchFamily="34" charset="0"/>
              </a:rPr>
              <a:t>Will you send a postcard to someone you know, or speak kind words to them?</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p:cNvSpPr txBox="1"/>
          <p:nvPr/>
        </p:nvSpPr>
        <p:spPr>
          <a:xfrm>
            <a:off x="3131840" y="6115523"/>
            <a:ext cx="3672408" cy="400110"/>
          </a:xfrm>
          <a:prstGeom prst="rect">
            <a:avLst/>
          </a:prstGeom>
          <a:noFill/>
        </p:spPr>
        <p:txBody>
          <a:bodyPr wrap="square" rtlCol="0">
            <a:spAutoFit/>
          </a:bodyPr>
          <a:lstStyle/>
          <a:p>
            <a:r>
              <a:rPr lang="en-GB" sz="2000" b="1" dirty="0">
                <a:solidFill>
                  <a:srgbClr val="C00000"/>
                </a:solidFill>
                <a:latin typeface="Comic Sans MS" panose="030F0702030302020204" pitchFamily="66" charset="0"/>
                <a:ea typeface="Calibri" panose="020F0502020204030204" pitchFamily="34" charset="0"/>
              </a:rPr>
              <a:t>You can make a difference!</a:t>
            </a:r>
            <a:endParaRPr lang="en-GB" sz="2000" dirty="0">
              <a:solidFill>
                <a:srgbClr val="C00000"/>
              </a:solidFill>
              <a:latin typeface="Comic Sans MS" panose="030F0702030302020204" pitchFamily="66" charset="0"/>
            </a:endParaRPr>
          </a:p>
        </p:txBody>
      </p:sp>
      <p:pic>
        <p:nvPicPr>
          <p:cNvPr id="8" name="Picture 7">
            <a:extLst>
              <a:ext uri="{FF2B5EF4-FFF2-40B4-BE49-F238E27FC236}">
                <a16:creationId xmlns:a16="http://schemas.microsoft.com/office/drawing/2014/main" id="{8C2C0DA9-2714-D8AE-B759-01E2BA14CA85}"/>
              </a:ext>
            </a:extLst>
          </p:cNvPr>
          <p:cNvPicPr>
            <a:picLocks noChangeAspect="1"/>
          </p:cNvPicPr>
          <p:nvPr/>
        </p:nvPicPr>
        <p:blipFill>
          <a:blip r:embed="rId3"/>
          <a:stretch>
            <a:fillRect/>
          </a:stretch>
        </p:blipFill>
        <p:spPr>
          <a:xfrm>
            <a:off x="6848306" y="5521501"/>
            <a:ext cx="1991171" cy="1266584"/>
          </a:xfrm>
          <a:prstGeom prst="rect">
            <a:avLst/>
          </a:prstGeom>
        </p:spPr>
      </p:pic>
      <p:pic>
        <p:nvPicPr>
          <p:cNvPr id="9" name="Picture 8">
            <a:extLst>
              <a:ext uri="{FF2B5EF4-FFF2-40B4-BE49-F238E27FC236}">
                <a16:creationId xmlns:a16="http://schemas.microsoft.com/office/drawing/2014/main" id="{060D108B-A232-93A9-C56B-A4363E61C7AA}"/>
              </a:ext>
            </a:extLst>
          </p:cNvPr>
          <p:cNvPicPr>
            <a:picLocks noChangeAspect="1"/>
          </p:cNvPicPr>
          <p:nvPr/>
        </p:nvPicPr>
        <p:blipFill>
          <a:blip r:embed="rId4"/>
          <a:stretch>
            <a:fillRect/>
          </a:stretch>
        </p:blipFill>
        <p:spPr>
          <a:xfrm>
            <a:off x="5098898" y="814812"/>
            <a:ext cx="3297342" cy="2136482"/>
          </a:xfrm>
          <a:prstGeom prst="rect">
            <a:avLst/>
          </a:prstGeom>
        </p:spPr>
      </p:pic>
      <p:pic>
        <p:nvPicPr>
          <p:cNvPr id="4098" name="Picture 2" descr="Acts of Kindness for Kids: Teaching Kindness | CCY">
            <a:extLst>
              <a:ext uri="{FF2B5EF4-FFF2-40B4-BE49-F238E27FC236}">
                <a16:creationId xmlns:a16="http://schemas.microsoft.com/office/drawing/2014/main" id="{883CB67F-88DD-4381-0165-CBD6A178A0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637008"/>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191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649287" y="1183671"/>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761692" y="1274910"/>
            <a:ext cx="2634547"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5" name="Rectangle 4"/>
          <p:cNvSpPr/>
          <p:nvPr/>
        </p:nvSpPr>
        <p:spPr>
          <a:xfrm>
            <a:off x="263968" y="194919"/>
            <a:ext cx="8132272" cy="1636217"/>
          </a:xfrm>
          <a:prstGeom prst="rect">
            <a:avLst/>
          </a:prstGeom>
        </p:spPr>
        <p:txBody>
          <a:bodyPr wrap="square">
            <a:spAutoFit/>
          </a:bodyPr>
          <a:lstStyle/>
          <a:p>
            <a:pPr algn="ctr">
              <a:spcAft>
                <a:spcPts val="0"/>
              </a:spcAft>
            </a:pPr>
            <a:r>
              <a:rPr lang="en-GB" sz="3600" b="1" dirty="0">
                <a:solidFill>
                  <a:srgbClr val="0070C0"/>
                </a:solidFill>
                <a:latin typeface="Lucida Calligraphy" panose="03010101010101010101" pitchFamily="66" charset="0"/>
                <a:ea typeface="Times New Roman" panose="02020603050405020304" pitchFamily="18" charset="0"/>
                <a:cs typeface="Calibri" panose="020F0502020204030204" pitchFamily="34" charset="0"/>
              </a:rPr>
              <a:t>“All it takes is for one good person to restore hope”</a:t>
            </a:r>
          </a:p>
          <a:p>
            <a:pPr lvl="0" algn="ctr">
              <a:lnSpc>
                <a:spcPct val="107000"/>
              </a:lnSpc>
              <a:spcAft>
                <a:spcPts val="800"/>
              </a:spcAft>
            </a:pPr>
            <a:r>
              <a:rPr lang="en-GB" sz="2800" b="1" dirty="0">
                <a:solidFill>
                  <a:srgbClr val="0070C0"/>
                </a:solidFill>
                <a:latin typeface="Comic Sans MS" panose="030F0702030302020204" pitchFamily="66" charset="0"/>
                <a:ea typeface="Calibri" panose="020F0502020204030204" pitchFamily="34" charset="0"/>
                <a:cs typeface="Times New Roman" panose="02020603050405020304" pitchFamily="18" charset="0"/>
              </a:rPr>
              <a:t>Pope Francis</a:t>
            </a:r>
            <a:endParaRPr lang="en-GB" sz="28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11" name="Picture 10" descr="Best quotes by Pope Francis"/>
          <p:cNvPicPr/>
          <p:nvPr/>
        </p:nvPicPr>
        <p:blipFill rotWithShape="1">
          <a:blip r:embed="rId3">
            <a:extLst>
              <a:ext uri="{28A0092B-C50C-407E-A947-70E740481C1C}">
                <a14:useLocalDpi xmlns:a14="http://schemas.microsoft.com/office/drawing/2010/main" val="0"/>
              </a:ext>
            </a:extLst>
          </a:blip>
          <a:srcRect t="10703"/>
          <a:stretch/>
        </p:blipFill>
        <p:spPr bwMode="auto">
          <a:xfrm>
            <a:off x="1979712" y="1966205"/>
            <a:ext cx="4896544" cy="3900573"/>
          </a:xfrm>
          <a:prstGeom prst="rect">
            <a:avLst/>
          </a:prstGeom>
          <a:noFill/>
          <a:ln>
            <a:noFill/>
          </a:ln>
          <a:extLst>
            <a:ext uri="{53640926-AAD7-44D8-BBD7-CCE9431645EC}">
              <a14:shadowObscured xmlns:a14="http://schemas.microsoft.com/office/drawing/2010/main"/>
            </a:ext>
          </a:extLst>
        </p:spPr>
      </p:pic>
      <p:sp>
        <p:nvSpPr>
          <p:cNvPr id="10" name="TextBox 9"/>
          <p:cNvSpPr txBox="1"/>
          <p:nvPr/>
        </p:nvSpPr>
        <p:spPr>
          <a:xfrm>
            <a:off x="2487510" y="5933511"/>
            <a:ext cx="4176464" cy="532903"/>
          </a:xfrm>
          <a:prstGeom prst="rect">
            <a:avLst/>
          </a:prstGeom>
          <a:noFill/>
        </p:spPr>
        <p:txBody>
          <a:bodyPr wrap="square" rtlCol="0">
            <a:spAutoFit/>
          </a:bodyPr>
          <a:lstStyle/>
          <a:p>
            <a:pPr lvl="0" algn="ctr">
              <a:lnSpc>
                <a:spcPct val="107000"/>
              </a:lnSpc>
              <a:spcAft>
                <a:spcPts val="800"/>
              </a:spcAft>
            </a:pPr>
            <a:r>
              <a:rPr lang="en-GB" sz="2800" b="1" dirty="0">
                <a:solidFill>
                  <a:prstClr val="black"/>
                </a:solidFill>
                <a:latin typeface="Calibri" panose="020F0502020204030204" pitchFamily="34" charset="0"/>
                <a:ea typeface="Calibri" panose="020F0502020204030204" pitchFamily="34" charset="0"/>
                <a:cs typeface="Times New Roman" panose="02020603050405020304" pitchFamily="18" charset="0"/>
              </a:rPr>
              <a:t>(Be that person!)</a:t>
            </a:r>
            <a:endParaRPr lang="en-GB" sz="2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3933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4" name="Picture 23">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12500" r="12500"/>
          <a:stretch/>
        </p:blipFill>
        <p:spPr>
          <a:xfrm>
            <a:off x="0" y="0"/>
            <a:ext cx="9144000" cy="6858000"/>
          </a:xfrm>
          <a:prstGeom prst="rect">
            <a:avLst/>
          </a:prstGeom>
        </p:spPr>
      </p:pic>
      <p:sp>
        <p:nvSpPr>
          <p:cNvPr id="26" name="Freeform: Shape 25">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410" y="-3970"/>
            <a:ext cx="7748362" cy="6874811"/>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3" name="Rectangle 2"/>
          <p:cNvSpPr/>
          <p:nvPr/>
        </p:nvSpPr>
        <p:spPr>
          <a:xfrm>
            <a:off x="2104560" y="2125543"/>
            <a:ext cx="4178816" cy="1226874"/>
          </a:xfrm>
          <a:prstGeom prst="rect">
            <a:avLst/>
          </a:prstGeom>
        </p:spPr>
        <p:txBody>
          <a:bodyPr wrap="square">
            <a:spAutoFit/>
          </a:bodyPr>
          <a:lstStyle/>
          <a:p>
            <a:pPr algn="ctr" defTabSz="512064">
              <a:lnSpc>
                <a:spcPct val="107000"/>
              </a:lnSpc>
              <a:spcAft>
                <a:spcPts val="448"/>
              </a:spcAft>
            </a:pPr>
            <a:endParaRPr lang="en-GB" sz="1008" b="1" kern="1200">
              <a:solidFill>
                <a:prstClr val="black"/>
              </a:solidFill>
              <a:latin typeface="Kristen ITC" panose="03050502040202030202" pitchFamily="66" charset="0"/>
              <a:ea typeface="+mn-ea"/>
              <a:cs typeface="Times New Roman" panose="02020603050405020304" pitchFamily="18" charset="0"/>
            </a:endParaRPr>
          </a:p>
          <a:p>
            <a:pPr algn="ctr" defTabSz="512064">
              <a:lnSpc>
                <a:spcPct val="107000"/>
              </a:lnSpc>
              <a:spcAft>
                <a:spcPts val="448"/>
              </a:spcAft>
            </a:pPr>
            <a:endParaRPr lang="en-GB" sz="1008" b="1" kern="1200">
              <a:solidFill>
                <a:prstClr val="black"/>
              </a:solidFill>
              <a:latin typeface="Kristen ITC" panose="03050502040202030202" pitchFamily="66" charset="0"/>
              <a:ea typeface="+mn-ea"/>
              <a:cs typeface="Times New Roman" panose="02020603050405020304" pitchFamily="18" charset="0"/>
            </a:endParaRPr>
          </a:p>
          <a:p>
            <a:pPr algn="ctr" defTabSz="512064">
              <a:lnSpc>
                <a:spcPct val="107000"/>
              </a:lnSpc>
              <a:spcAft>
                <a:spcPts val="448"/>
              </a:spcAft>
            </a:pPr>
            <a:endParaRPr lang="en-GB" sz="1008" b="1" kern="1200">
              <a:solidFill>
                <a:prstClr val="black"/>
              </a:solidFill>
              <a:latin typeface="Kristen ITC" panose="03050502040202030202" pitchFamily="66" charset="0"/>
              <a:ea typeface="+mn-ea"/>
              <a:cs typeface="Times New Roman" panose="02020603050405020304" pitchFamily="18" charset="0"/>
            </a:endParaRPr>
          </a:p>
          <a:p>
            <a:pPr algn="ctr" defTabSz="512064">
              <a:lnSpc>
                <a:spcPct val="107000"/>
              </a:lnSpc>
              <a:spcAft>
                <a:spcPts val="448"/>
              </a:spcAft>
            </a:pPr>
            <a:endParaRPr lang="en-GB" sz="1008" b="1" kern="1200">
              <a:solidFill>
                <a:prstClr val="black"/>
              </a:solidFill>
              <a:latin typeface="Kristen ITC" panose="03050502040202030202" pitchFamily="66" charset="0"/>
              <a:ea typeface="+mn-ea"/>
              <a:cs typeface="Times New Roman" panose="02020603050405020304" pitchFamily="18" charset="0"/>
            </a:endParaRPr>
          </a:p>
          <a:p>
            <a:pPr algn="ctr" defTabSz="512064">
              <a:lnSpc>
                <a:spcPct val="107000"/>
              </a:lnSpc>
              <a:spcAft>
                <a:spcPts val="448"/>
              </a:spcAft>
            </a:pPr>
            <a:endParaRPr lang="en-GB" sz="1008" b="1" kern="1200">
              <a:solidFill>
                <a:prstClr val="black"/>
              </a:solidFill>
              <a:latin typeface="Kristen ITC" panose="03050502040202030202" pitchFamily="66" charset="0"/>
              <a:ea typeface="+mn-ea"/>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203848" y="206983"/>
            <a:ext cx="3217835" cy="805029"/>
          </a:xfrm>
          <a:prstGeom prst="rect">
            <a:avLst/>
          </a:prstGeom>
        </p:spPr>
        <p:txBody>
          <a:bodyPr wrap="square">
            <a:spAutoFit/>
          </a:bodyPr>
          <a:lstStyle/>
          <a:p>
            <a:pPr algn="ctr" defTabSz="512064">
              <a:lnSpc>
                <a:spcPct val="107000"/>
              </a:lnSpc>
              <a:spcAft>
                <a:spcPts val="448"/>
              </a:spcAft>
            </a:pPr>
            <a:r>
              <a:rPr lang="en-GB" sz="1008" b="1" kern="1200" dirty="0">
                <a:solidFill>
                  <a:schemeClr val="tx1"/>
                </a:solidFill>
                <a:latin typeface="Ink Free" panose="03080402000500000000" pitchFamily="66" charset="0"/>
                <a:cs typeface="Calibri" panose="020F0502020204030204" pitchFamily="34" charset="0"/>
              </a:rPr>
              <a:t> </a:t>
            </a:r>
            <a:r>
              <a:rPr lang="en-GB" sz="4400" b="1" kern="1200" dirty="0">
                <a:solidFill>
                  <a:srgbClr val="0070C0"/>
                </a:solidFill>
                <a:latin typeface="Ink Free" panose="03080402000500000000" pitchFamily="66" charset="0"/>
                <a:cs typeface="Calibri" panose="020F0502020204030204" pitchFamily="34" charset="0"/>
              </a:rPr>
              <a:t>Let us pray:</a:t>
            </a:r>
            <a:endParaRPr lang="en-GB" sz="4400" b="1" dirty="0">
              <a:solidFill>
                <a:srgbClr val="0070C0"/>
              </a:solidFill>
              <a:latin typeface="Ink Free" panose="03080402000500000000" pitchFamily="66" charset="0"/>
              <a:ea typeface="Calibri" panose="020F0502020204030204" pitchFamily="34" charset="0"/>
              <a:cs typeface="Times New Roman" panose="02020603050405020304" pitchFamily="18" charset="0"/>
            </a:endParaRPr>
          </a:p>
        </p:txBody>
      </p:sp>
      <p:sp>
        <p:nvSpPr>
          <p:cNvPr id="2" name="Rectangle 1"/>
          <p:cNvSpPr/>
          <p:nvPr/>
        </p:nvSpPr>
        <p:spPr>
          <a:xfrm>
            <a:off x="2775805" y="2091698"/>
            <a:ext cx="3301602" cy="461473"/>
          </a:xfrm>
          <a:prstGeom prst="rect">
            <a:avLst/>
          </a:prstGeom>
        </p:spPr>
        <p:txBody>
          <a:bodyPr wrap="square">
            <a:spAutoFit/>
          </a:bodyPr>
          <a:lstStyle/>
          <a:p>
            <a:pPr defTabSz="512064"/>
            <a:endParaRPr lang="en-GB" sz="672" kern="1200">
              <a:solidFill>
                <a:schemeClr val="tx1"/>
              </a:solidFill>
              <a:latin typeface="Calibri" panose="020F0502020204030204" pitchFamily="34" charset="0"/>
              <a:ea typeface="+mn-ea"/>
              <a:cs typeface="Times New Roman" panose="02020603050405020304" pitchFamily="18" charset="0"/>
            </a:endParaRPr>
          </a:p>
          <a:p>
            <a:pPr defTabSz="512064"/>
            <a:endParaRPr lang="en-GB" sz="672" kern="1200">
              <a:solidFill>
                <a:schemeClr val="tx1"/>
              </a:solidFill>
              <a:latin typeface="Kristen ITC" panose="03050502040202030202" pitchFamily="66" charset="0"/>
              <a:ea typeface="+mn-ea"/>
              <a:cs typeface="Times New Roman" panose="02020603050405020304" pitchFamily="18" charset="0"/>
            </a:endParaRPr>
          </a:p>
          <a:p>
            <a:pPr defTabSz="512064">
              <a:lnSpc>
                <a:spcPct val="107000"/>
              </a:lnSpc>
              <a:spcAft>
                <a:spcPts val="448"/>
              </a:spcAft>
            </a:pPr>
            <a:r>
              <a:rPr lang="en-GB" sz="1008" b="1" kern="1200">
                <a:solidFill>
                  <a:srgbClr val="00B050"/>
                </a:solidFill>
                <a:latin typeface="Kristen ITC" panose="03050502040202030202" pitchFamily="66" charset="0"/>
                <a:ea typeface="+mn-ea"/>
                <a:cs typeface="Calibri" panose="020F0502020204030204" pitchFamily="34" charset="0"/>
              </a:rPr>
              <a:t> </a:t>
            </a:r>
            <a:endParaRPr lang="en-GB">
              <a:latin typeface="Kristen ITC" panose="03050502040202030202" pitchFamily="66" charset="0"/>
            </a:endParaRPr>
          </a:p>
        </p:txBody>
      </p:sp>
      <p:sp>
        <p:nvSpPr>
          <p:cNvPr id="4" name="Rectangle 3"/>
          <p:cNvSpPr/>
          <p:nvPr/>
        </p:nvSpPr>
        <p:spPr>
          <a:xfrm>
            <a:off x="3306520" y="2142434"/>
            <a:ext cx="3933803" cy="741742"/>
          </a:xfrm>
          <a:prstGeom prst="rect">
            <a:avLst/>
          </a:prstGeom>
        </p:spPr>
        <p:txBody>
          <a:bodyPr wrap="square">
            <a:spAutoFit/>
          </a:bodyPr>
          <a:lstStyle/>
          <a:p>
            <a:pPr defTabSz="512064">
              <a:lnSpc>
                <a:spcPct val="107000"/>
              </a:lnSpc>
              <a:spcAft>
                <a:spcPts val="448"/>
              </a:spcAft>
            </a:pPr>
            <a:endParaRPr lang="en-GB" sz="896" kern="1200">
              <a:solidFill>
                <a:srgbClr val="000000"/>
              </a:solidFill>
              <a:latin typeface="Calibri" panose="020F0502020204030204" pitchFamily="34" charset="0"/>
              <a:ea typeface="+mn-ea"/>
              <a:cs typeface="Calibri" panose="020F0502020204030204" pitchFamily="34" charset="0"/>
            </a:endParaRPr>
          </a:p>
          <a:p>
            <a:pPr defTabSz="512064">
              <a:lnSpc>
                <a:spcPct val="107000"/>
              </a:lnSpc>
              <a:spcAft>
                <a:spcPts val="448"/>
              </a:spcAft>
            </a:pPr>
            <a:endParaRPr lang="en-GB" sz="896" kern="1200">
              <a:solidFill>
                <a:srgbClr val="000000"/>
              </a:solidFill>
              <a:latin typeface="Calibri" panose="020F0502020204030204" pitchFamily="34" charset="0"/>
              <a:ea typeface="+mn-ea"/>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1818858" y="2033566"/>
            <a:ext cx="3799417" cy="522259"/>
          </a:xfrm>
          <a:prstGeom prst="rect">
            <a:avLst/>
          </a:prstGeom>
        </p:spPr>
        <p:txBody>
          <a:bodyPr wrap="square">
            <a:spAutoFit/>
          </a:bodyPr>
          <a:lstStyle/>
          <a:p>
            <a:pPr defTabSz="512064">
              <a:lnSpc>
                <a:spcPts val="1008"/>
              </a:lnSpc>
              <a:spcAft>
                <a:spcPts val="420"/>
              </a:spcAft>
            </a:pPr>
            <a:endParaRPr lang="en-GB" sz="1568" kern="1200">
              <a:solidFill>
                <a:srgbClr val="000000"/>
              </a:solidFill>
              <a:latin typeface="Comic Sans MS" panose="030F0702030302020204" pitchFamily="66" charset="0"/>
              <a:ea typeface="+mn-ea"/>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5" name="TextBox 4"/>
          <p:cNvSpPr txBox="1"/>
          <p:nvPr/>
        </p:nvSpPr>
        <p:spPr>
          <a:xfrm>
            <a:off x="4432500" y="1613058"/>
            <a:ext cx="3256693" cy="1800493"/>
          </a:xfrm>
          <a:prstGeom prst="rect">
            <a:avLst/>
          </a:prstGeom>
          <a:noFill/>
        </p:spPr>
        <p:txBody>
          <a:bodyPr wrap="square" rtlCol="0">
            <a:spAutoFit/>
          </a:bodyPr>
          <a:lstStyle/>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All that I am</a:t>
            </a:r>
          </a:p>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I place into your hands</a:t>
            </a:r>
          </a:p>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All that I do, Lord</a:t>
            </a:r>
          </a:p>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I place into your hands</a:t>
            </a:r>
            <a:endParaRPr lang="en-GB" sz="2800" b="1" dirty="0">
              <a:effectLst/>
              <a:latin typeface="Ink Free" panose="03080402000500000000" pitchFamily="66" charset="0"/>
              <a:ea typeface="Calibri" panose="020F0502020204030204" pitchFamily="34" charset="0"/>
              <a:cs typeface="Times New Roman" panose="02020603050405020304" pitchFamily="18" charset="0"/>
            </a:endParaRPr>
          </a:p>
        </p:txBody>
      </p:sp>
      <p:sp>
        <p:nvSpPr>
          <p:cNvPr id="9" name="TextBox 8"/>
          <p:cNvSpPr txBox="1"/>
          <p:nvPr/>
        </p:nvSpPr>
        <p:spPr>
          <a:xfrm>
            <a:off x="1429879" y="3890690"/>
            <a:ext cx="4733186" cy="2169825"/>
          </a:xfrm>
          <a:prstGeom prst="rect">
            <a:avLst/>
          </a:prstGeom>
          <a:noFill/>
        </p:spPr>
        <p:txBody>
          <a:bodyPr wrap="square" rtlCol="0">
            <a:spAutoFit/>
          </a:bodyPr>
          <a:lstStyle/>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Each person that I pray for,</a:t>
            </a:r>
            <a:endParaRPr lang="en-GB" sz="2400" kern="1200" dirty="0">
              <a:solidFill>
                <a:schemeClr val="tx1"/>
              </a:solidFill>
              <a:latin typeface="Ink Free" panose="03080402000500000000" pitchFamily="66" charset="0"/>
              <a:ea typeface="+mn-ea"/>
              <a:cs typeface="Times New Roman" panose="02020603050405020304" pitchFamily="18" charset="0"/>
            </a:endParaRPr>
          </a:p>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I place into your hands.</a:t>
            </a:r>
            <a:endParaRPr lang="en-GB" sz="2400" kern="1200" dirty="0">
              <a:solidFill>
                <a:schemeClr val="tx1"/>
              </a:solidFill>
              <a:latin typeface="Ink Free" panose="03080402000500000000" pitchFamily="66" charset="0"/>
              <a:ea typeface="+mn-ea"/>
              <a:cs typeface="Times New Roman" panose="02020603050405020304" pitchFamily="18" charset="0"/>
            </a:endParaRPr>
          </a:p>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Each person that I care for,</a:t>
            </a:r>
            <a:endParaRPr lang="en-GB" sz="2400" kern="1200" dirty="0">
              <a:solidFill>
                <a:schemeClr val="tx1"/>
              </a:solidFill>
              <a:latin typeface="Ink Free" panose="03080402000500000000" pitchFamily="66" charset="0"/>
              <a:ea typeface="+mn-ea"/>
              <a:cs typeface="Times New Roman" panose="02020603050405020304" pitchFamily="18" charset="0"/>
            </a:endParaRPr>
          </a:p>
          <a:p>
            <a:pPr algn="ctr" defTabSz="512064">
              <a:spcAft>
                <a:spcPts val="600"/>
              </a:spcAft>
            </a:pPr>
            <a:r>
              <a:rPr lang="en-GB" sz="2400" b="1" kern="1200" dirty="0">
                <a:solidFill>
                  <a:schemeClr val="tx1"/>
                </a:solidFill>
                <a:latin typeface="Ink Free" panose="03080402000500000000" pitchFamily="66" charset="0"/>
                <a:ea typeface="+mn-ea"/>
                <a:cs typeface="Times New Roman" panose="02020603050405020304" pitchFamily="18" charset="0"/>
              </a:rPr>
              <a:t>    Lord, I place into your hands. Amen</a:t>
            </a:r>
            <a:endParaRPr lang="en-GB" sz="4400" dirty="0">
              <a:latin typeface="Ink Free" panose="03080402000500000000" pitchFamily="66" charset="0"/>
            </a:endParaRPr>
          </a:p>
        </p:txBody>
      </p:sp>
      <p:pic>
        <p:nvPicPr>
          <p:cNvPr id="1026" name="Picture 2" descr="7&amp;#034; Pray Hands Heart Stencil Christian Orthodox Catholic Prayer Family  DIY Signs | eBay">
            <a:extLst>
              <a:ext uri="{FF2B5EF4-FFF2-40B4-BE49-F238E27FC236}">
                <a16:creationId xmlns:a16="http://schemas.microsoft.com/office/drawing/2014/main" id="{522F1070-EEE6-4C28-8ABA-F6B1E1C92F4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6286" y="1288377"/>
            <a:ext cx="2420186" cy="224785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D3145B2-8F73-2E8E-7929-DDBA4DAAA52E}"/>
              </a:ext>
            </a:extLst>
          </p:cNvPr>
          <p:cNvPicPr>
            <a:picLocks noChangeAspect="1"/>
          </p:cNvPicPr>
          <p:nvPr/>
        </p:nvPicPr>
        <p:blipFill>
          <a:blip r:embed="rId5"/>
          <a:stretch>
            <a:fillRect/>
          </a:stretch>
        </p:blipFill>
        <p:spPr>
          <a:xfrm>
            <a:off x="6457596" y="4798934"/>
            <a:ext cx="959875" cy="964739"/>
          </a:xfrm>
          <a:prstGeom prst="rect">
            <a:avLst/>
          </a:prstGeom>
        </p:spPr>
      </p:pic>
    </p:spTree>
    <p:extLst>
      <p:ext uri="{BB962C8B-B14F-4D97-AF65-F5344CB8AC3E}">
        <p14:creationId xmlns:p14="http://schemas.microsoft.com/office/powerpoint/2010/main" val="810103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7275</TotalTime>
  <Words>417</Words>
  <Application>Microsoft Office PowerPoint</Application>
  <PresentationFormat>On-screen Show (4:3)</PresentationFormat>
  <Paragraphs>89</Paragraphs>
  <Slides>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Comic Sans MS</vt:lpstr>
      <vt:lpstr>Ink Free</vt:lpstr>
      <vt:lpstr>Kristen ITC</vt:lpstr>
      <vt:lpstr>Lucida Calligraphy</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202</cp:revision>
  <dcterms:created xsi:type="dcterms:W3CDTF">2018-06-04T06:48:49Z</dcterms:created>
  <dcterms:modified xsi:type="dcterms:W3CDTF">2026-07-06T12:46:00Z</dcterms:modified>
</cp:coreProperties>
</file>