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7" r:id="rId2"/>
    <p:sldId id="258" r:id="rId3"/>
    <p:sldId id="260" r:id="rId4"/>
    <p:sldId id="261" r:id="rId5"/>
    <p:sldId id="263"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CCFFFF"/>
    <a:srgbClr val="FF3300"/>
    <a:srgbClr val="FF00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581302-410E-496F-86EF-416DC9A12B59}" v="4" dt="2026-09-02T10:17:04.0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114" d="100"/>
          <a:sy n="114" d="100"/>
        </p:scale>
        <p:origin x="156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10/09/2026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257882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484301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1033480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33703594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10/09/2026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10/09/2026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10/09/2026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10/09/2026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52LIC1VtgRc"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39552" y="1274910"/>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Rectangle 5"/>
          <p:cNvSpPr/>
          <p:nvPr/>
        </p:nvSpPr>
        <p:spPr>
          <a:xfrm>
            <a:off x="2555777" y="441412"/>
            <a:ext cx="4464496" cy="1278299"/>
          </a:xfrm>
          <a:prstGeom prst="rect">
            <a:avLst/>
          </a:prstGeom>
        </p:spPr>
        <p:txBody>
          <a:bodyPr wrap="square">
            <a:spAutoFit/>
          </a:bodyPr>
          <a:lstStyle/>
          <a:p>
            <a:pPr lvl="0"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The 23</a:t>
            </a:r>
            <a:r>
              <a:rPr lang="en-GB" sz="2000" b="1" baseline="30000" dirty="0">
                <a:solidFill>
                  <a:srgbClr val="00B050"/>
                </a:solidFill>
                <a:latin typeface="Comic Sans MS" panose="030F0702030302020204" pitchFamily="66" charset="0"/>
                <a:ea typeface="Calibri" panose="020F0502020204030204" pitchFamily="34" charset="0"/>
                <a:cs typeface="Calibri" panose="020F0502020204030204" pitchFamily="34" charset="0"/>
              </a:rPr>
              <a:t>rd</a:t>
            </a: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 Sunday of Ordinary time</a:t>
            </a:r>
          </a:p>
          <a:p>
            <a:pPr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Matthew 18:15-20 </a:t>
            </a:r>
            <a:endParaRPr lang="en-GB" sz="2800" dirty="0">
              <a:latin typeface="Comic Sans MS" panose="030F0702030302020204" pitchFamily="66" charset="0"/>
              <a:ea typeface="Calibri" panose="020F0502020204030204" pitchFamily="34" charset="0"/>
              <a:cs typeface="Times New Roman" panose="02020603050405020304" pitchFamily="18" charset="0"/>
            </a:endParaRPr>
          </a:p>
          <a:p>
            <a:pPr lvl="0"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Year A</a:t>
            </a:r>
            <a:endParaRPr lang="en-GB" b="1" dirty="0">
              <a:solidFill>
                <a:srgbClr val="00B050"/>
              </a:solidFill>
              <a:latin typeface="Comic Sans MS" panose="030F0702030302020204" pitchFamily="66" charset="0"/>
              <a:ea typeface="Calibri" panose="020F0502020204030204" pitchFamily="34" charset="0"/>
              <a:cs typeface="Calibri" panose="020F0502020204030204" pitchFamily="34" charset="0"/>
            </a:endParaRPr>
          </a:p>
        </p:txBody>
      </p:sp>
      <p:sp>
        <p:nvSpPr>
          <p:cNvPr id="11" name="TextBox 10"/>
          <p:cNvSpPr txBox="1"/>
          <p:nvPr/>
        </p:nvSpPr>
        <p:spPr>
          <a:xfrm>
            <a:off x="2123728" y="6378020"/>
            <a:ext cx="4968552" cy="646331"/>
          </a:xfrm>
          <a:prstGeom prst="rect">
            <a:avLst/>
          </a:prstGeom>
          <a:noFill/>
        </p:spPr>
        <p:txBody>
          <a:bodyPr wrap="square" rtlCol="0">
            <a:spAutoFit/>
          </a:bodyPr>
          <a:lstStyle/>
          <a:p>
            <a:r>
              <a:rPr lang="en-GB" dirty="0">
                <a:hlinkClick r:id="rId3"/>
              </a:rPr>
              <a:t>https://www.youtube.com/watch?v</a:t>
            </a:r>
            <a:r>
              <a:rPr lang="en-GB">
                <a:hlinkClick r:id="rId3"/>
              </a:rPr>
              <a:t>=52LIC1VtgRc</a:t>
            </a:r>
            <a:endParaRPr lang="en-GB"/>
          </a:p>
          <a:p>
            <a:endParaRPr lang="en-GB" dirty="0"/>
          </a:p>
        </p:txBody>
      </p:sp>
      <p:pic>
        <p:nvPicPr>
          <p:cNvPr id="1026" name="Picture 2" descr="Instagram | Night prayer, Bible study scripture, Prayers for healing">
            <a:extLst>
              <a:ext uri="{FF2B5EF4-FFF2-40B4-BE49-F238E27FC236}">
                <a16:creationId xmlns:a16="http://schemas.microsoft.com/office/drawing/2014/main" id="{9AE2B0F3-F64C-412B-99B7-AF981FE3EC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1640" y="1855710"/>
            <a:ext cx="6768752" cy="4285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2463" y="725369"/>
            <a:ext cx="3597449"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2" name="Rectangle 1"/>
          <p:cNvSpPr/>
          <p:nvPr/>
        </p:nvSpPr>
        <p:spPr>
          <a:xfrm>
            <a:off x="899592" y="1422476"/>
            <a:ext cx="7128792" cy="267765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dirty="0">
                <a:solidFill>
                  <a:srgbClr val="000000"/>
                </a:solidFill>
                <a:latin typeface="Comic Sans MS" panose="030F0702030302020204" pitchFamily="66" charset="0"/>
                <a:ea typeface="Times New Roman" panose="02020603050405020304" pitchFamily="18" charset="0"/>
              </a:rPr>
              <a:t>I tell you solemnly once again, if two of you on earth agree to ask anything at all, it will be granted to you by my Father in heaven.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800" b="1" dirty="0">
                <a:solidFill>
                  <a:srgbClr val="000000"/>
                </a:solidFill>
                <a:latin typeface="Comic Sans MS" panose="030F0702030302020204" pitchFamily="66" charset="0"/>
                <a:ea typeface="Times New Roman" panose="02020603050405020304" pitchFamily="18" charset="0"/>
              </a:rPr>
              <a:t>For</a:t>
            </a:r>
            <a:r>
              <a:rPr lang="en-GB" sz="2800" dirty="0">
                <a:solidFill>
                  <a:srgbClr val="000000"/>
                </a:solidFill>
                <a:latin typeface="Comic Sans MS" panose="030F0702030302020204" pitchFamily="66" charset="0"/>
                <a:ea typeface="Times New Roman" panose="02020603050405020304" pitchFamily="18" charset="0"/>
              </a:rPr>
              <a:t> </a:t>
            </a:r>
            <a:r>
              <a:rPr lang="en-GB" sz="2800" b="1" dirty="0">
                <a:solidFill>
                  <a:srgbClr val="000000"/>
                </a:solidFill>
                <a:latin typeface="Comic Sans MS" panose="030F0702030302020204" pitchFamily="66" charset="0"/>
                <a:ea typeface="Times New Roman" panose="02020603050405020304" pitchFamily="18" charset="0"/>
              </a:rPr>
              <a:t>where two or three are gathered in my name, I shall be there with them.’</a:t>
            </a:r>
          </a:p>
        </p:txBody>
      </p:sp>
      <p:sp>
        <p:nvSpPr>
          <p:cNvPr id="4" name="Rectangle 3"/>
          <p:cNvSpPr/>
          <p:nvPr/>
        </p:nvSpPr>
        <p:spPr>
          <a:xfrm>
            <a:off x="539552" y="1274910"/>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Rectangle 5"/>
          <p:cNvSpPr/>
          <p:nvPr/>
        </p:nvSpPr>
        <p:spPr>
          <a:xfrm>
            <a:off x="1619672" y="228918"/>
            <a:ext cx="4988726" cy="992901"/>
          </a:xfrm>
          <a:prstGeom prst="rect">
            <a:avLst/>
          </a:prstGeom>
        </p:spPr>
        <p:txBody>
          <a:bodyPr wrap="square">
            <a:spAutoFit/>
          </a:bodyPr>
          <a:lstStyle/>
          <a:p>
            <a:pPr algn="ctr">
              <a:lnSpc>
                <a:spcPct val="107000"/>
              </a:lnSpc>
              <a:spcAft>
                <a:spcPts val="800"/>
              </a:spcAft>
            </a:pPr>
            <a:r>
              <a:rPr lang="en-GB" sz="28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A Reading from the Gospel According to Matthew</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10EEC3AA-6BCD-C1E3-D200-3FDC2B84D538}"/>
              </a:ext>
            </a:extLst>
          </p:cNvPr>
          <p:cNvSpPr txBox="1"/>
          <p:nvPr/>
        </p:nvSpPr>
        <p:spPr>
          <a:xfrm>
            <a:off x="899592" y="4365104"/>
            <a:ext cx="5472608" cy="954107"/>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cs typeface="Times New Roman" panose="02020603050405020304" pitchFamily="18" charset="0"/>
              </a:rPr>
              <a:t>The Gospel of the Lord.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B050"/>
                </a:solidFill>
                <a:effectLst/>
                <a:uLnTx/>
                <a:uFillTx/>
                <a:latin typeface="Century Gothic" panose="020B0502020202020204" pitchFamily="34" charset="0"/>
                <a:cs typeface="Times New Roman" panose="02020603050405020304" pitchFamily="18" charset="0"/>
              </a:rPr>
              <a:t>Praise to you Lord Jesus Christ</a:t>
            </a:r>
          </a:p>
        </p:txBody>
      </p:sp>
      <p:pic>
        <p:nvPicPr>
          <p:cNvPr id="7" name="Picture 6">
            <a:extLst>
              <a:ext uri="{FF2B5EF4-FFF2-40B4-BE49-F238E27FC236}">
                <a16:creationId xmlns:a16="http://schemas.microsoft.com/office/drawing/2014/main" id="{B390CCA6-EDD4-1900-7E22-D68E8825B73E}"/>
              </a:ext>
            </a:extLst>
          </p:cNvPr>
          <p:cNvPicPr>
            <a:picLocks noChangeAspect="1"/>
          </p:cNvPicPr>
          <p:nvPr/>
        </p:nvPicPr>
        <p:blipFill>
          <a:blip r:embed="rId3"/>
          <a:stretch>
            <a:fillRect/>
          </a:stretch>
        </p:blipFill>
        <p:spPr>
          <a:xfrm>
            <a:off x="6372200" y="4247698"/>
            <a:ext cx="2627604" cy="2361397"/>
          </a:xfrm>
          <a:prstGeom prst="rect">
            <a:avLst/>
          </a:prstGeom>
        </p:spPr>
      </p:pic>
    </p:spTree>
    <p:extLst>
      <p:ext uri="{BB962C8B-B14F-4D97-AF65-F5344CB8AC3E}">
        <p14:creationId xmlns:p14="http://schemas.microsoft.com/office/powerpoint/2010/main" val="3428380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348232" y="912010"/>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55932" y="855981"/>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97911" y="1367491"/>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1" name="Rectangle 10"/>
          <p:cNvSpPr/>
          <p:nvPr/>
        </p:nvSpPr>
        <p:spPr>
          <a:xfrm>
            <a:off x="107504" y="225140"/>
            <a:ext cx="8897319" cy="6370975"/>
          </a:xfrm>
          <a:prstGeom prst="rect">
            <a:avLst/>
          </a:prstGeom>
        </p:spPr>
        <p:txBody>
          <a:bodyPr wrap="square">
            <a:spAutoFit/>
          </a:bodyPr>
          <a:lstStyle/>
          <a:p>
            <a:r>
              <a:rPr lang="en-US" sz="2400" b="1" dirty="0">
                <a:solidFill>
                  <a:srgbClr val="00CC00"/>
                </a:solidFill>
                <a:latin typeface="Comic Sans MS" panose="030F0702030302020204" pitchFamily="66" charset="0"/>
                <a:ea typeface="Calibri" panose="020F0502020204030204" pitchFamily="34" charset="0"/>
              </a:rPr>
              <a:t>Reflection</a:t>
            </a:r>
          </a:p>
          <a:p>
            <a:r>
              <a:rPr lang="en-US" sz="2400" dirty="0">
                <a:latin typeface="Comic Sans MS" panose="030F0702030302020204" pitchFamily="66" charset="0"/>
                <a:ea typeface="Calibri" panose="020F0502020204030204" pitchFamily="34" charset="0"/>
              </a:rPr>
              <a:t>God speaks to us through nature. When we see a beautiful sunrise or sunset, or notice the beauty of the changing seasons, or new life, this is when God is speaking to us through his creation, and we are asked to listen to His voice. </a:t>
            </a:r>
          </a:p>
          <a:p>
            <a:endParaRPr lang="en-US" sz="2400" dirty="0">
              <a:latin typeface="Comic Sans MS" panose="030F0702030302020204" pitchFamily="66" charset="0"/>
              <a:ea typeface="Calibri" panose="020F0502020204030204" pitchFamily="34" charset="0"/>
            </a:endParaRPr>
          </a:p>
          <a:p>
            <a:r>
              <a:rPr lang="en-US" sz="2400" dirty="0">
                <a:latin typeface="Comic Sans MS" panose="030F0702030302020204" pitchFamily="66" charset="0"/>
                <a:ea typeface="Calibri" panose="020F0502020204030204" pitchFamily="34" charset="0"/>
              </a:rPr>
              <a:t>Pope Francis reminds us that nature is speaking to us and we need to listen now! </a:t>
            </a:r>
          </a:p>
          <a:p>
            <a:endParaRPr lang="en-US" sz="2400" dirty="0">
              <a:latin typeface="Comic Sans MS" panose="030F0702030302020204" pitchFamily="66" charset="0"/>
              <a:ea typeface="Calibri" panose="020F0502020204030204" pitchFamily="34" charset="0"/>
            </a:endParaRPr>
          </a:p>
          <a:p>
            <a:r>
              <a:rPr lang="en-US" sz="2400" dirty="0">
                <a:latin typeface="Comic Sans MS" panose="030F0702030302020204" pitchFamily="66" charset="0"/>
                <a:ea typeface="Calibri" panose="020F0502020204030204" pitchFamily="34" charset="0"/>
              </a:rPr>
              <a:t>We must show respect for the beauty of our world and teach others to do so. </a:t>
            </a:r>
          </a:p>
          <a:p>
            <a:endParaRPr lang="en-US" sz="2400" dirty="0">
              <a:latin typeface="Comic Sans MS" panose="030F0702030302020204" pitchFamily="66" charset="0"/>
              <a:ea typeface="Calibri" panose="020F0502020204030204" pitchFamily="34" charset="0"/>
            </a:endParaRPr>
          </a:p>
          <a:p>
            <a:r>
              <a:rPr lang="en-US" sz="2400" dirty="0">
                <a:latin typeface="Comic Sans MS" panose="030F0702030302020204" pitchFamily="66" charset="0"/>
                <a:ea typeface="Calibri" panose="020F0502020204030204" pitchFamily="34" charset="0"/>
              </a:rPr>
              <a:t>Jesus says, “Where two or three are gathered in my name, I am there with them.”</a:t>
            </a:r>
          </a:p>
          <a:p>
            <a:endParaRPr lang="en-US" sz="2400" dirty="0">
              <a:latin typeface="Comic Sans MS" panose="030F0702030302020204" pitchFamily="66" charset="0"/>
              <a:ea typeface="Calibri" panose="020F0502020204030204" pitchFamily="34" charset="0"/>
            </a:endParaRPr>
          </a:p>
          <a:p>
            <a:r>
              <a:rPr lang="en-US" sz="2400" dirty="0">
                <a:latin typeface="Comic Sans MS" panose="030F0702030302020204" pitchFamily="66" charset="0"/>
                <a:ea typeface="Calibri" panose="020F0502020204030204" pitchFamily="34" charset="0"/>
              </a:rPr>
              <a:t>When Jesus is with us, we can campaign for change - we can pray for change – we can be the change! </a:t>
            </a:r>
            <a:endParaRPr lang="en-GB" sz="2400" dirty="0">
              <a:latin typeface="Comic Sans MS" panose="030F0702030302020204" pitchFamily="66" charset="0"/>
            </a:endParaRPr>
          </a:p>
        </p:txBody>
      </p:sp>
    </p:spTree>
    <p:extLst>
      <p:ext uri="{BB962C8B-B14F-4D97-AF65-F5344CB8AC3E}">
        <p14:creationId xmlns:p14="http://schemas.microsoft.com/office/powerpoint/2010/main" val="2713734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7727" y="778150"/>
            <a:ext cx="3304153" cy="380682"/>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6" name="Rectangle 5"/>
          <p:cNvSpPr/>
          <p:nvPr/>
        </p:nvSpPr>
        <p:spPr>
          <a:xfrm>
            <a:off x="352570" y="254210"/>
            <a:ext cx="2928410" cy="342723"/>
          </a:xfrm>
          <a:prstGeom prst="rect">
            <a:avLst/>
          </a:prstGeom>
        </p:spPr>
        <p:txBody>
          <a:bodyPr wrap="square">
            <a:spAutoFit/>
          </a:bodyPr>
          <a:lstStyle/>
          <a:p>
            <a:pPr lvl="0">
              <a:lnSpc>
                <a:spcPts val="1800"/>
              </a:lnSpc>
              <a:spcAft>
                <a:spcPts val="750"/>
              </a:spcAft>
            </a:pPr>
            <a:r>
              <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Post-it Challenge:</a:t>
            </a:r>
          </a:p>
        </p:txBody>
      </p:sp>
      <p:sp>
        <p:nvSpPr>
          <p:cNvPr id="21" name="Rectangle 20"/>
          <p:cNvSpPr/>
          <p:nvPr/>
        </p:nvSpPr>
        <p:spPr>
          <a:xfrm>
            <a:off x="4915798" y="2087954"/>
            <a:ext cx="3544634" cy="810478"/>
          </a:xfrm>
          <a:prstGeom prst="rect">
            <a:avLst/>
          </a:prstGeom>
        </p:spPr>
        <p:txBody>
          <a:bodyPr wrap="square">
            <a:spAutoFit/>
          </a:bodyPr>
          <a:lstStyle/>
          <a:p>
            <a:pPr lvl="0" algn="just">
              <a:spcAft>
                <a:spcPts val="750"/>
              </a:spcAft>
            </a:pPr>
            <a:endParaRPr lang="en-GB" sz="2000" b="1" dirty="0">
              <a:solidFill>
                <a:prstClr val="black"/>
              </a:solidFill>
              <a:latin typeface="Calibri" panose="020F0502020204030204" pitchFamily="34" charset="0"/>
              <a:ea typeface="Times New Roman" panose="02020603050405020304" pitchFamily="18" charset="0"/>
            </a:endParaRPr>
          </a:p>
          <a:p>
            <a:pPr lvl="0" algn="just">
              <a:spcAft>
                <a:spcPts val="750"/>
              </a:spcAft>
            </a:pPr>
            <a:endParaRPr lang="en-GB" sz="2000" dirty="0">
              <a:solidFill>
                <a:prstClr val="black"/>
              </a:solidFill>
              <a:latin typeface="Times New Roman" panose="02020603050405020304" pitchFamily="18" charset="0"/>
              <a:ea typeface="Times New Roman" panose="02020603050405020304" pitchFamily="18" charset="0"/>
            </a:endParaRPr>
          </a:p>
        </p:txBody>
      </p:sp>
      <p:sp>
        <p:nvSpPr>
          <p:cNvPr id="11" name="Rectangle 10">
            <a:extLst>
              <a:ext uri="{FF2B5EF4-FFF2-40B4-BE49-F238E27FC236}">
                <a16:creationId xmlns:a16="http://schemas.microsoft.com/office/drawing/2014/main" id="{DDE31356-D1A1-4E26-A7DF-75EB4955047A}"/>
              </a:ext>
            </a:extLst>
          </p:cNvPr>
          <p:cNvSpPr/>
          <p:nvPr/>
        </p:nvSpPr>
        <p:spPr>
          <a:xfrm>
            <a:off x="3015351" y="771209"/>
            <a:ext cx="2828477" cy="2712666"/>
          </a:xfrm>
          <a:prstGeom prst="rect">
            <a:avLst/>
          </a:prstGeom>
        </p:spPr>
        <p:txBody>
          <a:bodyPr wrap="square">
            <a:spAutoFit/>
          </a:bodyPr>
          <a:lstStyle/>
          <a:p>
            <a:pPr marL="800100" indent="-342900">
              <a:lnSpc>
                <a:spcPct val="106000"/>
              </a:lnSpc>
              <a:spcAft>
                <a:spcPts val="0"/>
              </a:spcAft>
              <a:buFont typeface="Wingdings" panose="05000000000000000000" pitchFamily="2" charset="2"/>
              <a:buChar char="§"/>
            </a:pPr>
            <a:r>
              <a:rPr lang="en-GB" dirty="0">
                <a:latin typeface="Century Gothic" panose="020B0502020202020204" pitchFamily="34" charset="0"/>
                <a:ea typeface="Calibri" panose="020F0502020204030204" pitchFamily="34" charset="0"/>
                <a:cs typeface="Calibri" panose="020F0502020204030204" pitchFamily="34" charset="0"/>
              </a:rPr>
              <a:t>Think of five things in nature for which you are grateful.</a:t>
            </a:r>
          </a:p>
          <a:p>
            <a:pPr marL="457200">
              <a:lnSpc>
                <a:spcPct val="106000"/>
              </a:lnSpc>
              <a:spcAft>
                <a:spcPts val="0"/>
              </a:spcAft>
            </a:pPr>
            <a:endParaRPr lang="en-GB" dirty="0">
              <a:latin typeface="Century Gothic" panose="020B0502020202020204" pitchFamily="34" charset="0"/>
              <a:ea typeface="Calibri" panose="020F0502020204030204" pitchFamily="34" charset="0"/>
              <a:cs typeface="Times New Roman" panose="02020603050405020304" pitchFamily="18" charset="0"/>
            </a:endParaRPr>
          </a:p>
          <a:p>
            <a:pPr marL="800100" indent="-342900">
              <a:lnSpc>
                <a:spcPct val="106000"/>
              </a:lnSpc>
              <a:spcAft>
                <a:spcPts val="800"/>
              </a:spcAft>
              <a:buFont typeface="Wingdings" panose="05000000000000000000" pitchFamily="2" charset="2"/>
              <a:buChar char="§"/>
            </a:pPr>
            <a:r>
              <a:rPr lang="en-US" dirty="0">
                <a:latin typeface="Century Gothic" panose="020B0502020202020204" pitchFamily="34" charset="0"/>
                <a:ea typeface="Calibri" panose="020F0502020204030204" pitchFamily="34" charset="0"/>
                <a:cs typeface="Calibri" panose="020F0502020204030204" pitchFamily="34" charset="0"/>
              </a:rPr>
              <a:t>If we can hear the voice of nature, what is it saying to us?</a:t>
            </a:r>
            <a:endParaRPr lang="en-GB" dirty="0">
              <a:latin typeface="Century Gothic" panose="020B050202020202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4CBAE8C0-8A87-4006-92F3-05B3463C4EFE}"/>
              </a:ext>
            </a:extLst>
          </p:cNvPr>
          <p:cNvSpPr txBox="1"/>
          <p:nvPr/>
        </p:nvSpPr>
        <p:spPr>
          <a:xfrm>
            <a:off x="302065" y="3778171"/>
            <a:ext cx="3075475" cy="1713290"/>
          </a:xfrm>
          <a:prstGeom prst="rect">
            <a:avLst/>
          </a:prstGeom>
          <a:noFill/>
        </p:spPr>
        <p:txBody>
          <a:bodyPr wrap="square" rtlCol="0">
            <a:spAutoFit/>
          </a:bodyPr>
          <a:lstStyle/>
          <a:p>
            <a:pPr marL="228600">
              <a:lnSpc>
                <a:spcPct val="107000"/>
              </a:lnSpc>
              <a:spcAft>
                <a:spcPts val="800"/>
              </a:spcAft>
            </a:pPr>
            <a:r>
              <a:rPr lang="en-US" sz="2000" b="1" dirty="0">
                <a:latin typeface="Century Gothic" panose="020B0502020202020204" pitchFamily="34" charset="0"/>
                <a:ea typeface="Calibri" panose="020F0502020204030204" pitchFamily="34" charset="0"/>
                <a:cs typeface="Calibri" panose="020F0502020204030204" pitchFamily="34" charset="0"/>
              </a:rPr>
              <a:t>Watch the animation of ‘Laudate Si’:</a:t>
            </a:r>
            <a:r>
              <a:rPr lang="en-US" sz="2000" dirty="0">
                <a:latin typeface="Century Gothic" panose="020B0502020202020204" pitchFamily="34" charset="0"/>
                <a:ea typeface="Calibri" panose="020F0502020204030204" pitchFamily="34" charset="0"/>
                <a:cs typeface="Calibri" panose="020F0502020204030204" pitchFamily="34" charset="0"/>
              </a:rPr>
              <a:t>       </a:t>
            </a:r>
            <a:r>
              <a:rPr lang="en-US" sz="2000" b="1" dirty="0">
                <a:solidFill>
                  <a:srgbClr val="00B0F0"/>
                </a:solidFill>
                <a:latin typeface="Century Gothic" panose="020B0502020202020204" pitchFamily="34" charset="0"/>
                <a:ea typeface="Calibri" panose="020F0502020204030204" pitchFamily="34" charset="0"/>
                <a:cs typeface="Calibri" panose="020F0502020204030204" pitchFamily="34" charset="0"/>
              </a:rPr>
              <a:t>https://www.youtube.com/watch?v=o3Lz7dmn1eM</a:t>
            </a:r>
            <a:r>
              <a:rPr lang="en-US" sz="2000" dirty="0">
                <a:latin typeface="Century Gothic" panose="020B0502020202020204" pitchFamily="34" charset="0"/>
                <a:ea typeface="Calibri" panose="020F0502020204030204" pitchFamily="34" charset="0"/>
                <a:cs typeface="Calibri" panose="020F0502020204030204" pitchFamily="34" charset="0"/>
              </a:rPr>
              <a:t>          </a:t>
            </a:r>
            <a:endParaRPr lang="en-GB" sz="2000" dirty="0">
              <a:latin typeface="Century Gothic" panose="020B0502020202020204" pitchFamily="34" charset="0"/>
              <a:ea typeface="Calibri" panose="020F050202020403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163F1AF0-B27E-4AFA-ADFD-F754407C8FA5}"/>
              </a:ext>
            </a:extLst>
          </p:cNvPr>
          <p:cNvSpPr txBox="1"/>
          <p:nvPr/>
        </p:nvSpPr>
        <p:spPr>
          <a:xfrm>
            <a:off x="3587409" y="3710032"/>
            <a:ext cx="5276914" cy="2228046"/>
          </a:xfrm>
          <a:prstGeom prst="rect">
            <a:avLst/>
          </a:prstGeom>
          <a:noFill/>
        </p:spPr>
        <p:txBody>
          <a:bodyPr wrap="square" rtlCol="0">
            <a:spAutoFit/>
          </a:bodyPr>
          <a:lstStyle/>
          <a:p>
            <a:pPr marL="742950" indent="-285750" fontAlgn="base">
              <a:lnSpc>
                <a:spcPct val="106000"/>
              </a:lnSpc>
              <a:spcAft>
                <a:spcPts val="800"/>
              </a:spcAft>
              <a:buFont typeface="Arial" panose="020B0604020202020204" pitchFamily="34" charset="0"/>
              <a:buChar char="•"/>
            </a:pPr>
            <a:r>
              <a:rPr lang="en-US" dirty="0">
                <a:latin typeface="Century Gothic" panose="020B0502020202020204" pitchFamily="34" charset="0"/>
                <a:ea typeface="Times New Roman" panose="02020603050405020304" pitchFamily="18" charset="0"/>
                <a:cs typeface="Calibri" panose="020F0502020204030204" pitchFamily="34" charset="0"/>
              </a:rPr>
              <a:t>Think of one thing you might change which will make a difference in the world. </a:t>
            </a:r>
            <a:r>
              <a:rPr lang="en-GB" dirty="0">
                <a:latin typeface="Century Gothic" panose="020B0502020202020204" pitchFamily="34" charset="0"/>
                <a:ea typeface="Times New Roman" panose="02020603050405020304" pitchFamily="18" charset="0"/>
                <a:cs typeface="Calibri" panose="020F0502020204030204" pitchFamily="34" charset="0"/>
              </a:rPr>
              <a:t>How will you action this change?</a:t>
            </a:r>
            <a:endParaRPr lang="en-GB" dirty="0">
              <a:latin typeface="Century Gothic" panose="020B0502020202020204" pitchFamily="34" charset="0"/>
              <a:ea typeface="Times New Roman" panose="02020603050405020304" pitchFamily="18" charset="0"/>
              <a:cs typeface="Times New Roman" panose="02020603050405020304" pitchFamily="18" charset="0"/>
            </a:endParaRPr>
          </a:p>
          <a:p>
            <a:pPr marL="742950" indent="-285750" fontAlgn="base">
              <a:lnSpc>
                <a:spcPct val="106000"/>
              </a:lnSpc>
              <a:spcAft>
                <a:spcPts val="800"/>
              </a:spcAft>
              <a:buFont typeface="Arial" panose="020B0604020202020204" pitchFamily="34" charset="0"/>
              <a:buChar char="•"/>
            </a:pPr>
            <a:r>
              <a:rPr lang="en-GB" dirty="0">
                <a:latin typeface="Century Gothic" panose="020B0502020202020204" pitchFamily="34" charset="0"/>
                <a:ea typeface="Times New Roman" panose="02020603050405020304" pitchFamily="18" charset="0"/>
                <a:cs typeface="Calibri" panose="020F0502020204030204" pitchFamily="34" charset="0"/>
              </a:rPr>
              <a:t>For a few moments in silence, think about why you might find this difficult and ask for God's help.</a:t>
            </a:r>
            <a:endParaRPr lang="en-GB" dirty="0">
              <a:latin typeface="Century Gothic" panose="020B0502020202020204" pitchFamily="34" charset="0"/>
              <a:ea typeface="Calibri" panose="020F0502020204030204" pitchFamily="34" charset="0"/>
              <a:cs typeface="Times New Roman" panose="02020603050405020304" pitchFamily="18" charset="0"/>
            </a:endParaRPr>
          </a:p>
        </p:txBody>
      </p:sp>
      <p:sp>
        <p:nvSpPr>
          <p:cNvPr id="22" name="TextBox 21">
            <a:extLst>
              <a:ext uri="{FF2B5EF4-FFF2-40B4-BE49-F238E27FC236}">
                <a16:creationId xmlns:a16="http://schemas.microsoft.com/office/drawing/2014/main" id="{9AFAE655-B9E2-4770-AC4F-857C1911AE1F}"/>
              </a:ext>
            </a:extLst>
          </p:cNvPr>
          <p:cNvSpPr txBox="1"/>
          <p:nvPr/>
        </p:nvSpPr>
        <p:spPr>
          <a:xfrm>
            <a:off x="1066476" y="6119295"/>
            <a:ext cx="6726226" cy="646331"/>
          </a:xfrm>
          <a:prstGeom prst="rect">
            <a:avLst/>
          </a:prstGeom>
          <a:noFill/>
        </p:spPr>
        <p:txBody>
          <a:bodyPr wrap="square" rtlCol="0">
            <a:spAutoFit/>
          </a:bodyPr>
          <a:lstStyle/>
          <a:p>
            <a:pPr lvl="0" algn="ctr"/>
            <a:r>
              <a:rPr lang="en-GB" b="1" dirty="0">
                <a:solidFill>
                  <a:srgbClr val="00B050"/>
                </a:solidFill>
                <a:latin typeface="Comic Sans MS" panose="030F0702030302020204" pitchFamily="66" charset="0"/>
                <a:ea typeface="Times New Roman" panose="02020603050405020304" pitchFamily="18" charset="0"/>
              </a:rPr>
              <a:t>Now, be still and in the silence, pray for the earth and for each other.</a:t>
            </a:r>
            <a:endParaRPr lang="en-GB" dirty="0">
              <a:solidFill>
                <a:srgbClr val="00B050"/>
              </a:solidFill>
              <a:latin typeface="Comic Sans MS" panose="030F0702030302020204" pitchFamily="66" charset="0"/>
            </a:endParaRPr>
          </a:p>
        </p:txBody>
      </p:sp>
      <p:pic>
        <p:nvPicPr>
          <p:cNvPr id="5" name="Picture 4">
            <a:extLst>
              <a:ext uri="{FF2B5EF4-FFF2-40B4-BE49-F238E27FC236}">
                <a16:creationId xmlns:a16="http://schemas.microsoft.com/office/drawing/2014/main" id="{18772EE2-7926-4B55-4C69-3DDDBA0BF162}"/>
              </a:ext>
            </a:extLst>
          </p:cNvPr>
          <p:cNvPicPr>
            <a:picLocks noChangeAspect="1"/>
          </p:cNvPicPr>
          <p:nvPr/>
        </p:nvPicPr>
        <p:blipFill>
          <a:blip r:embed="rId3"/>
          <a:stretch>
            <a:fillRect/>
          </a:stretch>
        </p:blipFill>
        <p:spPr>
          <a:xfrm>
            <a:off x="428417" y="724300"/>
            <a:ext cx="2928411" cy="2872654"/>
          </a:xfrm>
          <a:prstGeom prst="rect">
            <a:avLst/>
          </a:prstGeom>
        </p:spPr>
      </p:pic>
      <p:pic>
        <p:nvPicPr>
          <p:cNvPr id="8" name="Picture 7">
            <a:extLst>
              <a:ext uri="{FF2B5EF4-FFF2-40B4-BE49-F238E27FC236}">
                <a16:creationId xmlns:a16="http://schemas.microsoft.com/office/drawing/2014/main" id="{FA9E5485-D555-D394-A8B2-E778D44EAE37}"/>
              </a:ext>
            </a:extLst>
          </p:cNvPr>
          <p:cNvPicPr>
            <a:picLocks noChangeAspect="1"/>
          </p:cNvPicPr>
          <p:nvPr/>
        </p:nvPicPr>
        <p:blipFill>
          <a:blip r:embed="rId4"/>
          <a:stretch>
            <a:fillRect/>
          </a:stretch>
        </p:blipFill>
        <p:spPr>
          <a:xfrm>
            <a:off x="5913279" y="724300"/>
            <a:ext cx="2821265" cy="2872654"/>
          </a:xfrm>
          <a:prstGeom prst="rect">
            <a:avLst/>
          </a:prstGeom>
        </p:spPr>
      </p:pic>
    </p:spTree>
    <p:extLst>
      <p:ext uri="{BB962C8B-B14F-4D97-AF65-F5344CB8AC3E}">
        <p14:creationId xmlns:p14="http://schemas.microsoft.com/office/powerpoint/2010/main" val="2921191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12 Bible verses about Two Or Three">
            <a:extLst>
              <a:ext uri="{FF2B5EF4-FFF2-40B4-BE49-F238E27FC236}">
                <a16:creationId xmlns:a16="http://schemas.microsoft.com/office/drawing/2014/main" id="{010163E4-53C9-4046-9AAC-50D70D1D59C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160"/>
          <a:stretch/>
        </p:blipFill>
        <p:spPr bwMode="auto">
          <a:xfrm>
            <a:off x="3257317" y="88871"/>
            <a:ext cx="3134166" cy="189503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3257317" y="1415960"/>
            <a:ext cx="3134166" cy="517770"/>
          </a:xfrm>
          <a:prstGeom prst="rect">
            <a:avLst/>
          </a:prstGeom>
        </p:spPr>
        <p:txBody>
          <a:bodyPr wrap="square">
            <a:spAutoFit/>
          </a:bodyPr>
          <a:lstStyle/>
          <a:p>
            <a:pPr lvl="0" algn="ctr">
              <a:lnSpc>
                <a:spcPct val="107000"/>
              </a:lnSpc>
            </a:pPr>
            <a:r>
              <a:rPr lang="en-GB" sz="2800" b="1" dirty="0">
                <a:solidFill>
                  <a:schemeClr val="bg1"/>
                </a:solidFill>
                <a:latin typeface="Century Gothic" panose="020B0502020202020204" pitchFamily="34" charset="0"/>
                <a:ea typeface="Times New Roman" panose="02020603050405020304" pitchFamily="18" charset="0"/>
                <a:cs typeface="Arial" panose="020B0604020202020204" pitchFamily="34" charset="0"/>
              </a:rPr>
              <a:t>Let us pray</a:t>
            </a:r>
          </a:p>
        </p:txBody>
      </p:sp>
      <p:pic>
        <p:nvPicPr>
          <p:cNvPr id="16" name="Picture 15">
            <a:extLst>
              <a:ext uri="{FF2B5EF4-FFF2-40B4-BE49-F238E27FC236}">
                <a16:creationId xmlns:a16="http://schemas.microsoft.com/office/drawing/2014/main" id="{54597BAF-05C5-47BF-9591-580C47129419}"/>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3207565" y="4725144"/>
            <a:ext cx="3233671" cy="2027310"/>
          </a:xfrm>
          <a:prstGeom prst="rect">
            <a:avLst/>
          </a:prstGeom>
        </p:spPr>
      </p:pic>
      <p:sp>
        <p:nvSpPr>
          <p:cNvPr id="4" name="TextBox 3">
            <a:extLst>
              <a:ext uri="{FF2B5EF4-FFF2-40B4-BE49-F238E27FC236}">
                <a16:creationId xmlns:a16="http://schemas.microsoft.com/office/drawing/2014/main" id="{C56044DE-3EE5-7F98-8B88-733E72FF9B8D}"/>
              </a:ext>
            </a:extLst>
          </p:cNvPr>
          <p:cNvSpPr txBox="1"/>
          <p:nvPr/>
        </p:nvSpPr>
        <p:spPr>
          <a:xfrm>
            <a:off x="899965" y="2080952"/>
            <a:ext cx="7848872" cy="2596095"/>
          </a:xfrm>
          <a:prstGeom prst="rect">
            <a:avLst/>
          </a:prstGeom>
          <a:noFill/>
        </p:spPr>
        <p:txBody>
          <a:bodyPr wrap="square">
            <a:spAutoFit/>
          </a:bodyPr>
          <a:lstStyle/>
          <a:p>
            <a:pPr marL="0" marR="0" lvl="0" indent="0" algn="ctr" defTabSz="914400" rtl="0" eaLnBrk="1" fontAlgn="base"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rgbClr val="333333"/>
                </a:solidFill>
                <a:effectLst/>
                <a:uLnTx/>
                <a:uFillTx/>
                <a:latin typeface="Comic Sans MS" panose="030F0702030302020204" pitchFamily="66" charset="0"/>
                <a:ea typeface="Calibri" panose="020F0502020204030204" pitchFamily="34" charset="0"/>
              </a:rPr>
              <a:t>Creator God,</a:t>
            </a:r>
          </a:p>
          <a:p>
            <a:pPr marL="0" marR="0" lvl="0" indent="0" algn="ctr" defTabSz="914400" rtl="0" eaLnBrk="1" fontAlgn="base"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rgbClr val="333333"/>
                </a:solidFill>
                <a:effectLst/>
                <a:uLnTx/>
                <a:uFillTx/>
                <a:latin typeface="Comic Sans MS" panose="030F0702030302020204" pitchFamily="66" charset="0"/>
                <a:ea typeface="Calibri" panose="020F0502020204030204" pitchFamily="34" charset="0"/>
              </a:rPr>
              <a:t>Thank you for our beautiful world and for all the wonderful things you have made.</a:t>
            </a:r>
          </a:p>
          <a:p>
            <a:pPr marL="0" marR="0" lvl="0" indent="0" algn="ctr" defTabSz="914400" rtl="0" eaLnBrk="1" fontAlgn="base"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rgbClr val="333333"/>
                </a:solidFill>
                <a:effectLst/>
                <a:uLnTx/>
                <a:uFillTx/>
                <a:latin typeface="Comic Sans MS" panose="030F0702030302020204" pitchFamily="66" charset="0"/>
                <a:ea typeface="Calibri" panose="020F0502020204030204" pitchFamily="34" charset="0"/>
              </a:rPr>
              <a:t>Help us to look after our planet and care for all living things.</a:t>
            </a:r>
          </a:p>
          <a:p>
            <a:pPr marL="0" marR="0" lvl="0" indent="0" algn="ctr" defTabSz="914400" rtl="0" eaLnBrk="1" fontAlgn="base"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rgbClr val="333333"/>
                </a:solidFill>
                <a:effectLst/>
                <a:uLnTx/>
                <a:uFillTx/>
                <a:latin typeface="Comic Sans MS" panose="030F0702030302020204" pitchFamily="66" charset="0"/>
                <a:ea typeface="Calibri" panose="020F0502020204030204" pitchFamily="34" charset="0"/>
              </a:rPr>
              <a:t>Help us to care for people who are sad or worried, and to share in their happiness and hopes.</a:t>
            </a:r>
          </a:p>
          <a:p>
            <a:pPr marL="0" marR="0" lvl="0" indent="0" algn="ctr" defTabSz="914400" rtl="0" eaLnBrk="1" fontAlgn="base"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rgbClr val="333333"/>
                </a:solidFill>
                <a:effectLst/>
                <a:uLnTx/>
                <a:uFillTx/>
                <a:latin typeface="Comic Sans MS" panose="030F0702030302020204" pitchFamily="66" charset="0"/>
                <a:ea typeface="Calibri" panose="020F0502020204030204" pitchFamily="34" charset="0"/>
              </a:rPr>
              <a:t>Help us to listen to the needs of our world so that your beautiful creation can grow and flourish. Amen.</a:t>
            </a: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101030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7764</TotalTime>
  <Words>426</Words>
  <Application>Microsoft Office PowerPoint</Application>
  <PresentationFormat>On-screen Show (4:3)</PresentationFormat>
  <Paragraphs>68</Paragraphs>
  <Slides>5</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vt:i4>
      </vt:variant>
    </vt:vector>
  </HeadingPairs>
  <TitlesOfParts>
    <vt:vector size="13" baseType="lpstr">
      <vt:lpstr>Arial</vt:lpstr>
      <vt:lpstr>Calibri</vt:lpstr>
      <vt:lpstr>Century Gothic</vt:lpstr>
      <vt:lpstr>Comic Sans MS</vt:lpstr>
      <vt:lpstr>Kristen ITC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Emma Harris</cp:lastModifiedBy>
  <cp:revision>207</cp:revision>
  <dcterms:created xsi:type="dcterms:W3CDTF">2018-06-04T06:48:49Z</dcterms:created>
  <dcterms:modified xsi:type="dcterms:W3CDTF">2026-09-10T09:29:17Z</dcterms:modified>
</cp:coreProperties>
</file>