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64" d="100"/>
          <a:sy n="64" d="100"/>
        </p:scale>
        <p:origin x="9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49C66-618E-4F90-AABB-43BBDAA87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1FB69C-2BD1-45F0-8716-B08413BD36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21B1DE-D153-4B87-BD6D-11902FD5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3350A-9D12-486A-B456-D247B6E36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B2D7E5-FFDB-4A12-B909-CF15A5442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77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6DACC-EEF6-466B-A549-E58D4D7E3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3D6C8-2EF9-48C0-83DD-86BB9107BE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EA79BD-BE1B-42ED-BA89-5FAE904A0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C70DA-38BC-48E7-823C-4415D0ED3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9BCD59-94F1-44E2-B30B-8BC8A0A19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713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76A95-40B8-4202-A4D9-9A62C5D63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88DE2E-A8BD-4606-B0AD-D480DB360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5AB758-33E6-49DF-8644-8A23147F1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6377C-A6B9-4F99-9869-D5AF984B3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B3791-B932-4302-8B06-B7A845D54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77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75598-4446-4D77-BD96-628CA3CB5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6B80D-19A3-4DC2-8B12-6176B2FA07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746D25-36C3-4B5E-88AC-0B405AB697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5E489C-DAD9-4B7D-88CE-1DF5E985B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9C3FA4-FB34-4777-95B2-14EC021CE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0F38FA-9378-43B9-A7FD-DC910B894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234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BCE56-6B75-4FD5-9C90-7553FFF9B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23FA4-C104-488D-B4D8-0326CC7AE6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2D2844-425A-4635-91DA-912EDF1E9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7EB60A-1186-459B-A30A-B9705E6F61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C7D5F1-424F-48F6-970D-C5A8F82368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195EF6-38C2-4E39-9305-793294A3A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0C3624-0D48-4A68-9667-38774BB6F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23EFEF-FC78-4AD6-BB58-0060BBBA9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971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5B9E3-D637-44B2-9358-DFA869C39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0427F7-923C-41A0-8382-D2D9295C1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FC36A7-12C7-46AD-8A55-F70F6DFF3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4D558E-4753-4295-B7A2-ED077B4C9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83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158E8F-7425-43A7-9D51-71A2A1293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35491E-55CD-4B82-8ECB-111875CF7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AEE6B7-5764-47DC-B8A3-ECBA593AA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09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6A90E-4E22-436E-9EEB-29B6E3110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E993E-EFE4-4113-9C56-59D7E6FA8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B578EB-3F05-4185-B37E-43598D2DD9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379E4C-32CE-4D3D-94E7-0399076B9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7C3F4F-C972-4A4B-A325-8FEE406C2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22093-16DF-44D5-9564-AF11F99EC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412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2C5B9-7F79-4D80-A7C7-C100F932F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37CC71-C349-4212-8387-FBB3923C6A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182ED8-DF8C-435F-B848-1EBC041CC9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1EC4B2-D70D-4FD3-9AFA-B1B98F201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CF62F2-B10C-4FA5-9B67-DC9308053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64082C-AE2E-4BE8-83A0-A153BA36D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599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986EE-BC88-4A30-A98D-045EAC99A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E2BC-D5C6-4BF9-95ED-0BAB059557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249-3059-4918-B844-A65336D64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4E13D-5BEB-4453-8E28-701F33F3F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4CE84B-CA44-4838-82F8-818208BEE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37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FD738D-0EE2-44D7-B491-70B7DB5AA9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6CB9A2-CCC7-4C39-80F7-19EB1F6DFB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C91AF-7601-475D-A234-4EEFBCCD7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7ED06-969E-4043-92C8-20C24DE0D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F7BE4-66AD-4124-8857-C5FFCF929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724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923F4-F954-4EC4-884A-94D8BE5F4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08ADA-7185-481C-B632-99871AC70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B8BD53-973B-4F91-873A-209DEF697A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8921C-2F64-4436-8BC8-B8247C5BF8AB}" type="datetimeFigureOut">
              <a:rPr lang="en-GB" smtClean="0"/>
              <a:t>29/07/2025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10C8D-359A-45A8-9823-4B426291E0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789D1-1D81-49C8-9F10-7F915390B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20A41-8B36-4446-989C-07BE5FBF3E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8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5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4" Type="http://schemas.openxmlformats.org/officeDocument/2006/relationships/image" Target="../media/image4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tm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4" Type="http://schemas.openxmlformats.org/officeDocument/2006/relationships/image" Target="../media/image4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tm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0.png"/><Relationship Id="rId4" Type="http://schemas.openxmlformats.org/officeDocument/2006/relationships/image" Target="../media/image4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wmf"/><Relationship Id="rId7" Type="http://schemas.openxmlformats.org/officeDocument/2006/relationships/image" Target="../media/image2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4" Type="http://schemas.openxmlformats.org/officeDocument/2006/relationships/image" Target="../media/image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0.png"/><Relationship Id="rId4" Type="http://schemas.openxmlformats.org/officeDocument/2006/relationships/image" Target="../media/image4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4732" y="1855304"/>
            <a:ext cx="9144000" cy="2332383"/>
          </a:xfrm>
        </p:spPr>
        <p:txBody>
          <a:bodyPr>
            <a:normAutofit fontScale="90000"/>
          </a:bodyPr>
          <a:lstStyle/>
          <a:p>
            <a:br>
              <a:rPr lang="en-GB" b="1" dirty="0">
                <a:solidFill>
                  <a:schemeClr val="accent2"/>
                </a:solidFill>
              </a:rPr>
            </a:br>
            <a:br>
              <a:rPr lang="en-GB" b="1" dirty="0">
                <a:solidFill>
                  <a:schemeClr val="accent2"/>
                </a:solidFill>
              </a:rPr>
            </a:br>
            <a:br>
              <a:rPr lang="en-GB" b="1" dirty="0">
                <a:solidFill>
                  <a:schemeClr val="accent2"/>
                </a:solidFill>
              </a:rPr>
            </a:br>
            <a:r>
              <a:rPr lang="en-GB" b="1" dirty="0">
                <a:solidFill>
                  <a:schemeClr val="accent2"/>
                </a:solidFill>
              </a:rPr>
              <a:t>30 days of 3 in 3</a:t>
            </a:r>
            <a:br>
              <a:rPr lang="en-GB" b="1" dirty="0">
                <a:solidFill>
                  <a:schemeClr val="accent2"/>
                </a:solidFill>
              </a:rPr>
            </a:br>
            <a:r>
              <a:rPr lang="en-GB" b="1" dirty="0">
                <a:solidFill>
                  <a:schemeClr val="accent2"/>
                </a:solidFill>
              </a:rPr>
              <a:t>Mathematics</a:t>
            </a:r>
            <a:br>
              <a:rPr lang="en-US" b="1" dirty="0"/>
            </a:br>
            <a:endParaRPr lang="en-U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33700" y="5170953"/>
            <a:ext cx="6324600" cy="100012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This resource is strictly for the use of member schools for as long as they remain members of The PiXL Club. It may not be copied, sold nor transferred to a third party or used by the school after membership ceases. Until such time it may be freely used within the member school.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All opinions and contributions are those of the authors. The contents of this resource are not connected with nor endorsed by any other company, organisation or institution.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6847" y="4444712"/>
            <a:ext cx="3478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Commissioned by The </a:t>
            </a:r>
            <a:r>
              <a:rPr lang="en-US" sz="1600" dirty="0" err="1"/>
              <a:t>PiXL</a:t>
            </a:r>
            <a:r>
              <a:rPr lang="en-US" sz="1600" dirty="0"/>
              <a:t> Club Ltd.</a:t>
            </a:r>
          </a:p>
          <a:p>
            <a:pPr algn="ctr"/>
            <a:r>
              <a:rPr lang="en-US" sz="1600" dirty="0"/>
              <a:t>February 2018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04447" y="6239435"/>
            <a:ext cx="3783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© Copyright The </a:t>
            </a:r>
            <a:r>
              <a:rPr lang="en-GB" sz="1600" dirty="0" err="1"/>
              <a:t>PiXL</a:t>
            </a:r>
            <a:r>
              <a:rPr lang="en-GB" sz="1600" dirty="0"/>
              <a:t> Club Limited, 2018</a:t>
            </a:r>
            <a:r>
              <a:rPr lang="en-US" sz="1600" dirty="0">
                <a:effectLst/>
              </a:rPr>
              <a:t> </a:t>
            </a:r>
            <a:endParaRPr lang="en-US" sz="1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" y="166426"/>
            <a:ext cx="1284732" cy="14112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486B3E-3E04-234B-BFF1-D972B4BF48D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718" y="502468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17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E7DED-2767-4A2B-95B8-69F7777BD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1874"/>
            <a:ext cx="10515600" cy="893832"/>
          </a:xfrm>
          <a:ln>
            <a:noFill/>
          </a:ln>
        </p:spPr>
        <p:txBody>
          <a:bodyPr/>
          <a:lstStyle/>
          <a:p>
            <a:pPr algn="ctr"/>
            <a:r>
              <a:rPr lang="en-GB" dirty="0"/>
              <a:t>Teachers’ 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4263D-4023-4E62-BEED-AD685425C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956" y="1825625"/>
            <a:ext cx="10515600" cy="4351338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r>
              <a:rPr lang="en-GB" dirty="0"/>
              <a:t>The purpose of this resource is to provide Mathematics revision opportunities against the clock.</a:t>
            </a:r>
          </a:p>
          <a:p>
            <a:r>
              <a:rPr lang="en-GB" dirty="0"/>
              <a:t>The intention is that pupils complete the 3 questions in 3 minutes.</a:t>
            </a:r>
          </a:p>
          <a:p>
            <a:r>
              <a:rPr lang="en-GB" dirty="0"/>
              <a:t>The first 2 challenges model typical questions from the Arithmetic paper. </a:t>
            </a:r>
          </a:p>
          <a:p>
            <a:r>
              <a:rPr lang="en-GB" dirty="0"/>
              <a:t>The third challenge is modelled on typical questions from the Reasoning paper (which can be answered quickly).</a:t>
            </a:r>
          </a:p>
          <a:p>
            <a:r>
              <a:rPr lang="en-GB" dirty="0"/>
              <a:t>In addition to giving the solutions (which drop down in a fourth box), a discussion on the strategies used is advised. It is important that pupils develop quick decision making as to whether to solve the arithmetic questions mentally, with a few jottings or by using a standard written method.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F4B94C-DD24-6642-A170-6527BA7C6BC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1036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19627"/>
            <a:ext cx="4585252" cy="26475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The time is 16:44. What time will it be in 23 minutes time?</a:t>
            </a:r>
            <a:r>
              <a:rPr lang="en-GB" dirty="0"/>
              <a:t>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3981341"/>
            <a:ext cx="4585252" cy="26475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1. 507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2. 3,204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3.17:07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99F3D27-12C5-454C-A62C-54ACEAE740A1}"/>
              </a:ext>
            </a:extLst>
          </p:cNvPr>
          <p:cNvGrpSpPr/>
          <p:nvPr/>
        </p:nvGrpSpPr>
        <p:grpSpPr>
          <a:xfrm>
            <a:off x="795934" y="919627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A40730C-AC45-49C7-93A2-EC237B2509D7}"/>
                </a:ext>
              </a:extLst>
            </p:cNvPr>
            <p:cNvSpPr/>
            <p:nvPr/>
          </p:nvSpPr>
          <p:spPr>
            <a:xfrm>
              <a:off x="1095135" y="919627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000" dirty="0">
                  <a:solidFill>
                    <a:schemeClr val="tx1"/>
                  </a:solidFill>
                </a:rPr>
                <a:t>497 + 10 =</a:t>
              </a:r>
              <a:endParaRPr lang="en-GB" sz="2000" dirty="0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7940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000" dirty="0">
                  <a:solidFill>
                    <a:schemeClr val="tx1"/>
                  </a:solidFill>
                </a:rPr>
                <a:t>356 x 9 =</a:t>
              </a:r>
              <a:endParaRPr lang="en-GB" sz="2000" dirty="0"/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BF6CA6E3-9C00-0D4C-B41C-F65F2EEB36F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99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71251" y="740078"/>
            <a:ext cx="4585252" cy="286125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How much of the diagram is shaded? Simplify your answer.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96000" y="3981341"/>
                <a:ext cx="4585252" cy="2647526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1. 563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2. 2,876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3981341"/>
                <a:ext cx="4585252" cy="2647526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FAF1B42-1CE8-4CAF-8C6B-8FF4A7B5A1D4}"/>
              </a:ext>
            </a:extLst>
          </p:cNvPr>
          <p:cNvGrpSpPr/>
          <p:nvPr/>
        </p:nvGrpSpPr>
        <p:grpSpPr>
          <a:xfrm>
            <a:off x="795934" y="919627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A40730C-AC45-49C7-93A2-EC237B2509D7}"/>
                </a:ext>
              </a:extLst>
            </p:cNvPr>
            <p:cNvSpPr/>
            <p:nvPr/>
          </p:nvSpPr>
          <p:spPr>
            <a:xfrm>
              <a:off x="1095135" y="919627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000" dirty="0">
                  <a:solidFill>
                    <a:schemeClr val="tx1"/>
                  </a:solidFill>
                </a:rPr>
                <a:t>4,504 ÷ 8 =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7940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000" dirty="0">
                  <a:solidFill>
                    <a:schemeClr val="tx1"/>
                  </a:solidFill>
                </a:rPr>
                <a:t>3,876 – 1,000 =</a:t>
              </a:r>
            </a:p>
          </p:txBody>
        </p:sp>
      </p:grpSp>
      <p:pic>
        <p:nvPicPr>
          <p:cNvPr id="3" name="Picture 2" descr="Screen Clipping">
            <a:extLst>
              <a:ext uri="{FF2B5EF4-FFF2-40B4-BE49-F238E27FC236}">
                <a16:creationId xmlns:a16="http://schemas.microsoft.com/office/drawing/2014/main" id="{B8B8AC87-84F2-4712-B228-6D4F98465E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834" y="2189177"/>
            <a:ext cx="3666569" cy="13749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E05A46D-793F-BC47-B53C-AE9545B9284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474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55657"/>
            <a:ext cx="4585252" cy="264567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AutoNum type="arabicPeriod" startAt="3"/>
            </a:pPr>
            <a:r>
              <a:rPr lang="en-GB" sz="2800" dirty="0">
                <a:solidFill>
                  <a:schemeClr val="tx1"/>
                </a:solidFill>
              </a:rPr>
              <a:t>What is the difference between the two temperatures?  </a:t>
            </a:r>
          </a:p>
          <a:p>
            <a:pPr marL="342900" indent="-342900">
              <a:buAutoNum type="arabicPeriod" startAt="3"/>
            </a:pPr>
            <a:endParaRPr lang="en-GB" sz="2800" dirty="0">
              <a:solidFill>
                <a:schemeClr val="tx1"/>
              </a:solidFill>
            </a:endParaRPr>
          </a:p>
          <a:p>
            <a:pPr marL="342900" indent="-342900">
              <a:buAutoNum type="arabicPeriod" startAt="3"/>
            </a:pPr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3981341"/>
            <a:ext cx="4585252" cy="26475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1. 468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-30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</a:t>
            </a:r>
            <a:r>
              <a:rPr lang="en-GB" sz="2800" dirty="0"/>
              <a:t> </a:t>
            </a:r>
            <a:r>
              <a:rPr lang="en-GB" sz="2800" dirty="0">
                <a:solidFill>
                  <a:schemeClr val="tx1"/>
                </a:solidFill>
              </a:rPr>
              <a:t>20 degrees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3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C77ED45-3803-4F10-8EDD-C30298C6115F}"/>
              </a:ext>
            </a:extLst>
          </p:cNvPr>
          <p:cNvGrpSpPr/>
          <p:nvPr/>
        </p:nvGrpSpPr>
        <p:grpSpPr>
          <a:xfrm>
            <a:off x="795934" y="919627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A40730C-AC45-49C7-93A2-EC237B2509D7}"/>
                </a:ext>
              </a:extLst>
            </p:cNvPr>
            <p:cNvSpPr/>
            <p:nvPr/>
          </p:nvSpPr>
          <p:spPr>
            <a:xfrm>
              <a:off x="1095135" y="919628"/>
              <a:ext cx="2628726" cy="2517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                = 567 – 99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7940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15 – 5 x 9 =</a:t>
              </a: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7BB2455F-96EC-4F05-9D63-A172547260EA}"/>
                </a:ext>
              </a:extLst>
            </p:cNvPr>
            <p:cNvSpPr/>
            <p:nvPr/>
          </p:nvSpPr>
          <p:spPr>
            <a:xfrm>
              <a:off x="1275869" y="955657"/>
              <a:ext cx="892692" cy="201932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2E3E291-6E2E-4E30-9592-6C5DB74A0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557971"/>
              </p:ext>
            </p:extLst>
          </p:nvPr>
        </p:nvGraphicFramePr>
        <p:xfrm>
          <a:off x="6718852" y="2687320"/>
          <a:ext cx="312414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2071">
                  <a:extLst>
                    <a:ext uri="{9D8B030D-6E8A-4147-A177-3AD203B41FA5}">
                      <a16:colId xmlns:a16="http://schemas.microsoft.com/office/drawing/2014/main" val="3209411373"/>
                    </a:ext>
                  </a:extLst>
                </a:gridCol>
                <a:gridCol w="1562071">
                  <a:extLst>
                    <a:ext uri="{9D8B030D-6E8A-4147-A177-3AD203B41FA5}">
                      <a16:colId xmlns:a16="http://schemas.microsoft.com/office/drawing/2014/main" val="9818112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Moscow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London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396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-12°C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8°C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01707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C269611-6F95-7143-BD10-D7F9A8D9113A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593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C7800345-06D1-4C43-9C85-F16F553AD094}"/>
                  </a:ext>
                </a:extLst>
              </p:cNvPr>
              <p:cNvSpPr/>
              <p:nvPr/>
            </p:nvSpPr>
            <p:spPr>
              <a:xfrm>
                <a:off x="6096000" y="919627"/>
                <a:ext cx="4585252" cy="2647526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dirty="0">
                    <a:solidFill>
                      <a:schemeClr val="tx1"/>
                    </a:solidFill>
                  </a:rPr>
                  <a:t>3. Rewrite the fractions in </a:t>
                </a:r>
                <a:r>
                  <a:rPr lang="en-GB" sz="2800" b="1" dirty="0">
                    <a:solidFill>
                      <a:schemeClr val="tx1"/>
                    </a:solidFill>
                  </a:rPr>
                  <a:t>ascending </a:t>
                </a:r>
                <a:r>
                  <a:rPr lang="en-GB" sz="2800" dirty="0">
                    <a:solidFill>
                      <a:schemeClr val="tx1"/>
                    </a:solidFill>
                  </a:rPr>
                  <a:t>order.</a:t>
                </a: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en-GB" sz="28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  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den>
                      </m:f>
                      <m:r>
                        <a:rPr lang="en-GB" sz="28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   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r>
                        <m:rPr>
                          <m:nor/>
                        </m:rPr>
                        <a:rPr lang="en-GB" sz="2800" dirty="0" smtClean="0">
                          <a:solidFill>
                            <a:schemeClr val="tx1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tx1"/>
                          </a:solidFill>
                        </a:rPr>
                        <m:t>  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28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  <m:r>
                        <m:rPr>
                          <m:nor/>
                        </m:rPr>
                        <a:rPr lang="en-GB" sz="2800" dirty="0">
                          <a:solidFill>
                            <a:schemeClr val="tx1"/>
                          </a:solidFill>
                        </a:rPr>
                        <m:t> 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C7800345-06D1-4C43-9C85-F16F553AD0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919627"/>
                <a:ext cx="4585252" cy="2647526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96000" y="4131764"/>
                <a:ext cx="4585252" cy="2269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1. 168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= </a:t>
                </a:r>
                <a:r>
                  <a:rPr lang="en-GB" sz="4000" dirty="0">
                    <a:solidFill>
                      <a:schemeClr val="tx1"/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4000" dirty="0">
                    <a:solidFill>
                      <a:schemeClr val="tx1"/>
                    </a:solidFill>
                  </a:rPr>
                  <a:t> </a:t>
                </a:r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  <m: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  <m:r>
                      <m:rPr>
                        <m:nor/>
                      </m:rPr>
                      <a:rPr lang="en-GB" sz="2800" dirty="0">
                        <a:solidFill>
                          <a:schemeClr val="tx1"/>
                        </a:solidFill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131764"/>
                <a:ext cx="4585252" cy="2269035"/>
              </a:xfrm>
              <a:prstGeom prst="roundRect">
                <a:avLst/>
              </a:prstGeom>
              <a:blipFill>
                <a:blip r:embed="rId4"/>
                <a:stretch>
                  <a:fillRect l="-133" b="-13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4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99F3D27-12C5-454C-A62C-54ACEAE740A1}"/>
              </a:ext>
            </a:extLst>
          </p:cNvPr>
          <p:cNvGrpSpPr/>
          <p:nvPr/>
        </p:nvGrpSpPr>
        <p:grpSpPr>
          <a:xfrm>
            <a:off x="795934" y="994839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A40730C-AC45-49C7-93A2-EC237B2509D7}"/>
                </a:ext>
              </a:extLst>
            </p:cNvPr>
            <p:cNvSpPr/>
            <p:nvPr/>
          </p:nvSpPr>
          <p:spPr>
            <a:xfrm>
              <a:off x="1095135" y="919627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42 x 4 = 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3871953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/>
                <p:nvPr/>
              </p:nvSpPr>
              <p:spPr>
                <a:xfrm>
                  <a:off x="1121639" y="3871953"/>
                  <a:ext cx="2146852" cy="5585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a14:m>
                  <a:r>
                    <a:rPr lang="en-GB" sz="1600" dirty="0">
                      <a:solidFill>
                        <a:schemeClr val="tx1"/>
                      </a:solidFill>
                    </a:rPr>
                    <a:t> </a:t>
                  </a:r>
                  <a:r>
                    <a:rPr lang="en-GB" sz="2400" dirty="0">
                      <a:solidFill>
                        <a:schemeClr val="tx1"/>
                      </a:solidFill>
                    </a:rPr>
                    <a:t>+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16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a14:m>
                  <a:r>
                    <a:rPr lang="en-GB" sz="1600" dirty="0">
                      <a:solidFill>
                        <a:schemeClr val="tx1"/>
                      </a:solidFill>
                    </a:rPr>
                    <a:t> </a:t>
                  </a:r>
                  <a:r>
                    <a:rPr lang="en-GB" sz="2400" dirty="0">
                      <a:solidFill>
                        <a:schemeClr val="tx1"/>
                      </a:solidFill>
                    </a:rPr>
                    <a:t>=</a:t>
                  </a:r>
                </a:p>
              </p:txBody>
            </p:sp>
          </mc:Choice>
          <mc:Fallback xmlns="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1639" y="3871953"/>
                  <a:ext cx="2146852" cy="558573"/>
                </a:xfrm>
                <a:prstGeom prst="rect">
                  <a:avLst/>
                </a:prstGeom>
                <a:blipFill>
                  <a:blip r:embed="rId7"/>
                  <a:stretch>
                    <a:fillRect t="-2151" b="-11828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B5F00B15-BD9C-7647-8DFC-668EB7B70305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91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62869" y="437323"/>
            <a:ext cx="5665305" cy="363586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</a:t>
            </a:r>
            <a:r>
              <a:rPr lang="en-GB" sz="2800" dirty="0"/>
              <a:t> </a:t>
            </a:r>
            <a:r>
              <a:rPr lang="en-GB" sz="2800" dirty="0">
                <a:solidFill>
                  <a:schemeClr val="tx1"/>
                </a:solidFill>
              </a:rPr>
              <a:t>Ben says 1.4 x 1,000 is the same as 14 x 100. Do you agree? Yes or No. Explain your answer.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195390" y="4287545"/>
            <a:ext cx="4450839" cy="242468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1. 2,743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2. 45.6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Yes. 1.4 x 1,000 = 1,400</a:t>
            </a:r>
          </a:p>
          <a:p>
            <a:r>
              <a:rPr lang="en-GB" sz="2800" dirty="0">
                <a:solidFill>
                  <a:schemeClr val="tx1"/>
                </a:solidFill>
              </a:rPr>
              <a:t>             14 x 100 = 1,400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5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CA4FC17-C4DD-4F30-A250-08772D0B2B1B}"/>
              </a:ext>
            </a:extLst>
          </p:cNvPr>
          <p:cNvGrpSpPr/>
          <p:nvPr/>
        </p:nvGrpSpPr>
        <p:grpSpPr>
          <a:xfrm>
            <a:off x="749038" y="1078198"/>
            <a:ext cx="4868659" cy="5634028"/>
            <a:chOff x="795934" y="968454"/>
            <a:chExt cx="4868659" cy="5634028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499F3D27-12C5-454C-A62C-54ACEAE740A1}"/>
                </a:ext>
              </a:extLst>
            </p:cNvPr>
            <p:cNvGrpSpPr/>
            <p:nvPr/>
          </p:nvGrpSpPr>
          <p:grpSpPr>
            <a:xfrm>
              <a:off x="795934" y="968454"/>
              <a:ext cx="4868659" cy="5634028"/>
              <a:chOff x="795934" y="919627"/>
              <a:chExt cx="4868659" cy="5634028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A1809ADE-1CA5-4F8C-ABAC-C20E71819394}"/>
                  </a:ext>
                </a:extLst>
              </p:cNvPr>
              <p:cNvPicPr/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5934" y="919627"/>
                <a:ext cx="4845211" cy="268170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A40730C-AC45-49C7-93A2-EC237B2509D7}"/>
                  </a:ext>
                </a:extLst>
              </p:cNvPr>
              <p:cNvSpPr/>
              <p:nvPr/>
            </p:nvSpPr>
            <p:spPr>
              <a:xfrm>
                <a:off x="1095135" y="919627"/>
                <a:ext cx="2146852" cy="27306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400" dirty="0">
                    <a:solidFill>
                      <a:schemeClr val="tx1"/>
                    </a:solidFill>
                  </a:rPr>
                  <a:t>2,398 + 345 =</a:t>
                </a:r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8A52079D-AADE-4646-AAAD-CAAE307461F9}"/>
                  </a:ext>
                </a:extLst>
              </p:cNvPr>
              <p:cNvPicPr/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9382" y="4056553"/>
                <a:ext cx="4845211" cy="2497102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C08DFB53-9DEC-4F74-B82D-BCD99E3D8F54}"/>
                  </a:ext>
                </a:extLst>
              </p:cNvPr>
              <p:cNvSpPr/>
              <p:nvPr/>
            </p:nvSpPr>
            <p:spPr>
              <a:xfrm>
                <a:off x="1121640" y="4067011"/>
                <a:ext cx="2721489" cy="27225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000" dirty="0">
                    <a:solidFill>
                      <a:schemeClr val="tx1"/>
                    </a:solidFill>
                  </a:rPr>
                  <a:t>                  </a:t>
                </a:r>
                <a:r>
                  <a:rPr lang="en-GB" sz="2400" dirty="0">
                    <a:solidFill>
                      <a:schemeClr val="tx1"/>
                    </a:solidFill>
                  </a:rPr>
                  <a:t>= 456 ÷ 10</a:t>
                </a:r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206F772-28F8-4566-B0C3-8FFEEC1752F8}"/>
                </a:ext>
              </a:extLst>
            </p:cNvPr>
            <p:cNvSpPr/>
            <p:nvPr/>
          </p:nvSpPr>
          <p:spPr>
            <a:xfrm>
              <a:off x="1249365" y="4173263"/>
              <a:ext cx="892692" cy="201932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Cloud 2">
            <a:extLst>
              <a:ext uri="{FF2B5EF4-FFF2-40B4-BE49-F238E27FC236}">
                <a16:creationId xmlns:a16="http://schemas.microsoft.com/office/drawing/2014/main" id="{DBB7D993-E8BD-4682-915B-A4E8C2A1C860}"/>
              </a:ext>
            </a:extLst>
          </p:cNvPr>
          <p:cNvSpPr/>
          <p:nvPr/>
        </p:nvSpPr>
        <p:spPr>
          <a:xfrm>
            <a:off x="8150087" y="2419049"/>
            <a:ext cx="2935099" cy="1564689"/>
          </a:xfrm>
          <a:prstGeom prst="cloud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FA7893B-E059-6A44-8648-4D67D18F5D1A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507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40905"/>
            <a:ext cx="4585252" cy="22363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Explain why a number which ends in ‘5’ cannot be a multiple of  8.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5964453" y="3429000"/>
                <a:ext cx="4933296" cy="3199867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1. 29,250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 All of the multiples of 8 are even, so a number ending in ‘5’ cannot be a multiple of 8 as it is odd.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4453" y="3429000"/>
                <a:ext cx="4933296" cy="3199867"/>
              </a:xfrm>
              <a:prstGeom prst="roundRect">
                <a:avLst/>
              </a:prstGeom>
              <a:blipFill>
                <a:blip r:embed="rId2"/>
                <a:stretch>
                  <a:fillRect t="-2756" b="-55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6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99F3D27-12C5-454C-A62C-54ACEAE740A1}"/>
              </a:ext>
            </a:extLst>
          </p:cNvPr>
          <p:cNvGrpSpPr/>
          <p:nvPr/>
        </p:nvGrpSpPr>
        <p:grpSpPr>
          <a:xfrm>
            <a:off x="795934" y="919627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A40730C-AC45-49C7-93A2-EC237B2509D7}"/>
                </a:ext>
              </a:extLst>
            </p:cNvPr>
            <p:cNvSpPr/>
            <p:nvPr/>
          </p:nvSpPr>
          <p:spPr>
            <a:xfrm>
              <a:off x="1095135" y="919627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30,000 – 750 =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3818591"/>
              <a:ext cx="4845211" cy="2735064"/>
            </a:xfrm>
            <a:prstGeom prst="rect">
              <a:avLst/>
            </a:prstGeom>
            <a:noFill/>
            <a:ln>
              <a:noFill/>
            </a:ln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/>
                <p:nvPr/>
              </p:nvSpPr>
              <p:spPr>
                <a:xfrm>
                  <a:off x="1119241" y="3818591"/>
                  <a:ext cx="4208133" cy="5546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x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=     </a:t>
                  </a:r>
                  <a:r>
                    <a:rPr lang="en-GB" sz="2000" dirty="0">
                      <a:solidFill>
                        <a:schemeClr val="tx1"/>
                      </a:solidFill>
                    </a:rPr>
                    <a:t>Simplify your answer. </a:t>
                  </a:r>
                </a:p>
              </p:txBody>
            </p:sp>
          </mc:Choice>
          <mc:Fallback xmlns="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19241" y="3818591"/>
                  <a:ext cx="4208133" cy="554625"/>
                </a:xfrm>
                <a:prstGeom prst="rect">
                  <a:avLst/>
                </a:prstGeom>
                <a:blipFill>
                  <a:blip r:embed="rId6"/>
                  <a:stretch>
                    <a:fillRect b="-16129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F742B98E-CFC8-4542-8876-373D7236E29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060" y="5814515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7962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19627"/>
            <a:ext cx="4585252" cy="26475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AutoNum type="arabicPeriod" startAt="3"/>
            </a:pPr>
            <a:r>
              <a:rPr lang="en-GB" sz="2800" dirty="0">
                <a:solidFill>
                  <a:schemeClr val="tx1"/>
                </a:solidFill>
              </a:rPr>
              <a:t>Write down the numbers which are </a:t>
            </a:r>
            <a:r>
              <a:rPr lang="en-GB" sz="2800" b="1" dirty="0">
                <a:solidFill>
                  <a:schemeClr val="tx1"/>
                </a:solidFill>
              </a:rPr>
              <a:t>common multiples</a:t>
            </a:r>
            <a:r>
              <a:rPr lang="en-GB" sz="2800" dirty="0">
                <a:solidFill>
                  <a:schemeClr val="tx1"/>
                </a:solidFill>
              </a:rPr>
              <a:t> of 3 and 8.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   32    24    800    96    30     </a:t>
            </a:r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056553"/>
            <a:ext cx="4585252" cy="197735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1. 117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2. 563.1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3. 24, 96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7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99F3D27-12C5-454C-A62C-54ACEAE740A1}"/>
              </a:ext>
            </a:extLst>
          </p:cNvPr>
          <p:cNvGrpSpPr/>
          <p:nvPr/>
        </p:nvGrpSpPr>
        <p:grpSpPr>
          <a:xfrm>
            <a:off x="795934" y="919627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A40730C-AC45-49C7-93A2-EC237B2509D7}"/>
                </a:ext>
              </a:extLst>
            </p:cNvPr>
            <p:cNvSpPr/>
            <p:nvPr/>
          </p:nvSpPr>
          <p:spPr>
            <a:xfrm>
              <a:off x="1095135" y="919627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6²+ 9² = 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7940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567 – 3.9 =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B900B797-4537-5040-BBC7-50F5C4387A4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729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19627"/>
            <a:ext cx="4585252" cy="26475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Insert a pair of brackets to make the statement true.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120 – 48 ÷ 8 = 114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96000" y="4056553"/>
                <a:ext cx="4585252" cy="2056867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1. 1,053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120 – (48 ÷ 8) = 114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056553"/>
                <a:ext cx="4585252" cy="2056867"/>
              </a:xfrm>
              <a:prstGeom prst="roundRect">
                <a:avLst/>
              </a:prstGeom>
              <a:blipFill>
                <a:blip r:embed="rId3"/>
                <a:stretch>
                  <a:fillRect l="-398" t="-588" b="-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8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99F3D27-12C5-454C-A62C-54ACEAE740A1}"/>
              </a:ext>
            </a:extLst>
          </p:cNvPr>
          <p:cNvGrpSpPr/>
          <p:nvPr/>
        </p:nvGrpSpPr>
        <p:grpSpPr>
          <a:xfrm>
            <a:off x="795934" y="919627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A40730C-AC45-49C7-93A2-EC237B2509D7}"/>
                </a:ext>
              </a:extLst>
            </p:cNvPr>
            <p:cNvSpPr/>
            <p:nvPr/>
          </p:nvSpPr>
          <p:spPr>
            <a:xfrm>
              <a:off x="1095135" y="919627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234 x 4.5 = 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3818591"/>
              <a:ext cx="4845211" cy="2735064"/>
            </a:xfrm>
            <a:prstGeom prst="rect">
              <a:avLst/>
            </a:prstGeom>
            <a:noFill/>
            <a:ln>
              <a:noFill/>
            </a:ln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/>
                <p:nvPr/>
              </p:nvSpPr>
              <p:spPr>
                <a:xfrm>
                  <a:off x="1124484" y="3818590"/>
                  <a:ext cx="2144007" cy="5678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GB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15</m:t>
                          </m:r>
                        </m:den>
                      </m:f>
                      <m:r>
                        <m:rPr>
                          <m:nor/>
                        </m:rPr>
                        <a:rPr lang="en-GB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–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m:rPr>
                          <m:nor/>
                        </m:rPr>
                        <a:rPr lang="en-GB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=</a:t>
                  </a:r>
                </a:p>
              </p:txBody>
            </p:sp>
          </mc:Choice>
          <mc:Fallback xmlns="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4484" y="3818590"/>
                  <a:ext cx="2144007" cy="567879"/>
                </a:xfrm>
                <a:prstGeom prst="rect">
                  <a:avLst/>
                </a:prstGeom>
                <a:blipFill>
                  <a:blip r:embed="rId6"/>
                  <a:stretch>
                    <a:fillRect b="-13542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6509CD2B-3944-D048-8C16-9D292A52AC3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18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234532"/>
            <a:ext cx="5494857" cy="41919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Use a card to complete each calculation.</a:t>
            </a:r>
          </a:p>
          <a:p>
            <a:r>
              <a:rPr lang="en-GB" sz="2800" dirty="0">
                <a:solidFill>
                  <a:schemeClr val="tx1"/>
                </a:solidFill>
              </a:rPr>
              <a:t> 3.5                 = 35</a:t>
            </a:r>
          </a:p>
          <a:p>
            <a:r>
              <a:rPr lang="en-GB" sz="2800" dirty="0">
                <a:solidFill>
                  <a:schemeClr val="tx1"/>
                </a:solidFill>
              </a:rPr>
              <a:t>        </a:t>
            </a:r>
          </a:p>
          <a:p>
            <a:r>
              <a:rPr lang="en-GB" sz="2800" dirty="0">
                <a:solidFill>
                  <a:schemeClr val="tx1"/>
                </a:solidFill>
              </a:rPr>
              <a:t> 3.5                 = 0.035	</a:t>
            </a: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 3.5               =  350</a:t>
            </a: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313755" y="4571304"/>
                <a:ext cx="4487277" cy="2087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</a:t>
                </a:r>
                <a:r>
                  <a:rPr lang="en-GB" sz="3600" dirty="0">
                    <a:solidFill>
                      <a:schemeClr val="tx1"/>
                    </a:solidFill>
                  </a:rPr>
                  <a:t> 3</a:t>
                </a:r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(or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15 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2. 5,440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3755" y="4571304"/>
                <a:ext cx="4487277" cy="2087035"/>
              </a:xfrm>
              <a:prstGeom prst="roundRect">
                <a:avLst/>
              </a:prstGeom>
              <a:blipFill>
                <a:blip r:embed="rId2"/>
                <a:stretch>
                  <a:fillRect l="-282" t="-606" b="-4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9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809ADE-1CA5-4F8C-ABAC-C20E7181939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34" y="919627"/>
            <a:ext cx="4845211" cy="268170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A40730C-AC45-49C7-93A2-EC237B2509D7}"/>
                  </a:ext>
                </a:extLst>
              </p:cNvPr>
              <p:cNvSpPr/>
              <p:nvPr/>
            </p:nvSpPr>
            <p:spPr>
              <a:xfrm>
                <a:off x="1095136" y="927651"/>
                <a:ext cx="2615474" cy="55659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/>
                  <a:t>453 x 24 </a:t>
                </a:r>
                <a:r>
                  <a:rPr lang="en-GB" sz="2400" dirty="0">
                    <a:solidFill>
                      <a:schemeClr val="tx1"/>
                    </a:solidFill>
                  </a:rPr>
                  <a:t>    = 5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m:rPr>
                        <m:nor/>
                      </m:rPr>
                      <a:rPr lang="en-GB" sz="24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A40730C-AC45-49C7-93A2-EC237B2509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5136" y="927651"/>
                <a:ext cx="2615474" cy="556591"/>
              </a:xfrm>
              <a:prstGeom prst="rect">
                <a:avLst/>
              </a:prstGeom>
              <a:blipFill>
                <a:blip r:embed="rId5"/>
                <a:stretch>
                  <a:fillRect l="-1856" b="-16129"/>
                </a:stretch>
              </a:blipFill>
              <a:ln>
                <a:solidFill>
                  <a:schemeClr val="bg2">
                    <a:lumMod val="1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>
            <a:extLst>
              <a:ext uri="{FF2B5EF4-FFF2-40B4-BE49-F238E27FC236}">
                <a16:creationId xmlns:a16="http://schemas.microsoft.com/office/drawing/2014/main" id="{8A52079D-AADE-4646-AAAD-CAAE307461F9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82" y="4056553"/>
            <a:ext cx="4845211" cy="2497102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08DFB53-9DEC-4F74-B82D-BCD99E3D8F54}"/>
              </a:ext>
            </a:extLst>
          </p:cNvPr>
          <p:cNvSpPr/>
          <p:nvPr/>
        </p:nvSpPr>
        <p:spPr>
          <a:xfrm>
            <a:off x="1095135" y="4057940"/>
            <a:ext cx="2146852" cy="27306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85 x 64 =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975CA3-976E-41B7-90C5-DD9C67CA7FD2}"/>
              </a:ext>
            </a:extLst>
          </p:cNvPr>
          <p:cNvSpPr/>
          <p:nvPr/>
        </p:nvSpPr>
        <p:spPr>
          <a:xfrm>
            <a:off x="1248822" y="1088871"/>
            <a:ext cx="892692" cy="201932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3C81DF2-1EE3-4C45-81A2-6CE2F16DC71F}"/>
              </a:ext>
            </a:extLst>
          </p:cNvPr>
          <p:cNvSpPr/>
          <p:nvPr/>
        </p:nvSpPr>
        <p:spPr>
          <a:xfrm>
            <a:off x="7145869" y="398953"/>
            <a:ext cx="856006" cy="53868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X 10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DBFF86F-18F7-49F7-9A53-E40B4C5D5B25}"/>
              </a:ext>
            </a:extLst>
          </p:cNvPr>
          <p:cNvSpPr/>
          <p:nvPr/>
        </p:nvSpPr>
        <p:spPr>
          <a:xfrm>
            <a:off x="7152976" y="1049044"/>
            <a:ext cx="856006" cy="53868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÷ 10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71D97BA-E137-4E46-A7BB-84E5FDB4CA72}"/>
              </a:ext>
            </a:extLst>
          </p:cNvPr>
          <p:cNvSpPr/>
          <p:nvPr/>
        </p:nvSpPr>
        <p:spPr>
          <a:xfrm>
            <a:off x="8178378" y="1047615"/>
            <a:ext cx="856006" cy="53868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÷ 100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E7DE4E1-9863-46F1-9D6F-201C354E1863}"/>
              </a:ext>
            </a:extLst>
          </p:cNvPr>
          <p:cNvSpPr/>
          <p:nvPr/>
        </p:nvSpPr>
        <p:spPr>
          <a:xfrm>
            <a:off x="9194480" y="1056623"/>
            <a:ext cx="856006" cy="53868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÷ 1000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FAD140C-2A6D-47A0-BBB8-6A4E2CC67834}"/>
              </a:ext>
            </a:extLst>
          </p:cNvPr>
          <p:cNvSpPr/>
          <p:nvPr/>
        </p:nvSpPr>
        <p:spPr>
          <a:xfrm>
            <a:off x="9179458" y="399590"/>
            <a:ext cx="856006" cy="53868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X 1000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6AD0FCD-C334-4872-85D8-30C04A37F573}"/>
              </a:ext>
            </a:extLst>
          </p:cNvPr>
          <p:cNvSpPr/>
          <p:nvPr/>
        </p:nvSpPr>
        <p:spPr>
          <a:xfrm>
            <a:off x="8167420" y="398952"/>
            <a:ext cx="856006" cy="53868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X 100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8FDD89-6064-40D2-8E05-AC7FFFB92154}"/>
              </a:ext>
            </a:extLst>
          </p:cNvPr>
          <p:cNvSpPr/>
          <p:nvPr/>
        </p:nvSpPr>
        <p:spPr>
          <a:xfrm>
            <a:off x="7248297" y="2112006"/>
            <a:ext cx="803770" cy="41715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2186155-DD6A-4F6A-9298-82823EDF1546}"/>
              </a:ext>
            </a:extLst>
          </p:cNvPr>
          <p:cNvSpPr/>
          <p:nvPr/>
        </p:nvSpPr>
        <p:spPr>
          <a:xfrm>
            <a:off x="7275151" y="2852077"/>
            <a:ext cx="803770" cy="41715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EDB124E-2A95-49C4-8DB0-46296B297034}"/>
              </a:ext>
            </a:extLst>
          </p:cNvPr>
          <p:cNvSpPr/>
          <p:nvPr/>
        </p:nvSpPr>
        <p:spPr>
          <a:xfrm>
            <a:off x="7312993" y="3639398"/>
            <a:ext cx="803770" cy="41715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8964A4C-7D8E-4C9C-B1DE-FB068309A78C}"/>
              </a:ext>
            </a:extLst>
          </p:cNvPr>
          <p:cNvGrpSpPr/>
          <p:nvPr/>
        </p:nvGrpSpPr>
        <p:grpSpPr>
          <a:xfrm>
            <a:off x="6773647" y="6124142"/>
            <a:ext cx="3019429" cy="519067"/>
            <a:chOff x="8178378" y="5631859"/>
            <a:chExt cx="3019429" cy="519067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23C4308-180C-4CB1-AF76-14B88D2D8212}"/>
                </a:ext>
              </a:extLst>
            </p:cNvPr>
            <p:cNvSpPr/>
            <p:nvPr/>
          </p:nvSpPr>
          <p:spPr>
            <a:xfrm>
              <a:off x="8178378" y="5633396"/>
              <a:ext cx="885189" cy="5175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X 10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377102F-02F4-43B7-BDB1-3D6D521E0862}"/>
                </a:ext>
              </a:extLst>
            </p:cNvPr>
            <p:cNvSpPr/>
            <p:nvPr/>
          </p:nvSpPr>
          <p:spPr>
            <a:xfrm>
              <a:off x="9274681" y="5631859"/>
              <a:ext cx="856006" cy="5175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÷ 100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F8150BF-8A64-4536-88A0-78A0C4CFE32A}"/>
                </a:ext>
              </a:extLst>
            </p:cNvPr>
            <p:cNvSpPr/>
            <p:nvPr/>
          </p:nvSpPr>
          <p:spPr>
            <a:xfrm>
              <a:off x="10341801" y="5639426"/>
              <a:ext cx="856006" cy="5099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X 100</a:t>
              </a: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F57D96F6-AECF-324B-BF81-E4AEB1E1771F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673" y="5814515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201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813987"/>
            <a:ext cx="5494857" cy="28929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Write down all the possible </a:t>
            </a:r>
            <a:r>
              <a:rPr lang="en-GB" sz="2800" b="1" dirty="0">
                <a:solidFill>
                  <a:schemeClr val="tx1"/>
                </a:solidFill>
              </a:rPr>
              <a:t>prime numbers</a:t>
            </a:r>
            <a:r>
              <a:rPr lang="en-GB" sz="2800" dirty="0">
                <a:solidFill>
                  <a:schemeClr val="tx1"/>
                </a:solidFill>
              </a:rPr>
              <a:t> which could make this statement true.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24 + 		     &lt;  36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182517" y="4078711"/>
            <a:ext cx="4349412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1. 70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2. 29.667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2,3,5,7 and 11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10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34.567 – 4.9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20% x 350 =</a:t>
              </a: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9A125FBA-2C05-4237-94B2-2F20CB2341E9}"/>
              </a:ext>
            </a:extLst>
          </p:cNvPr>
          <p:cNvSpPr/>
          <p:nvPr/>
        </p:nvSpPr>
        <p:spPr>
          <a:xfrm>
            <a:off x="7209183" y="2669190"/>
            <a:ext cx="1179443" cy="53008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3455801-7BAD-BF49-8DEC-AA3B3D9B506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413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813987"/>
            <a:ext cx="5494857" cy="28929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Rewrite the numbers in </a:t>
            </a:r>
            <a:r>
              <a:rPr lang="en-GB" sz="2800" b="1" dirty="0">
                <a:solidFill>
                  <a:schemeClr val="tx1"/>
                </a:solidFill>
              </a:rPr>
              <a:t>descending</a:t>
            </a:r>
            <a:r>
              <a:rPr lang="en-GB" sz="2800" dirty="0">
                <a:solidFill>
                  <a:schemeClr val="tx1"/>
                </a:solidFill>
              </a:rPr>
              <a:t> order.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0.45      0.4      0.045      0.455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182516" y="4042793"/>
                <a:ext cx="4349413" cy="2087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1. 7.55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27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=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=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3. 0.455, 0.45, 0.4, 0.045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2516" y="4042793"/>
                <a:ext cx="4349413" cy="2087035"/>
              </a:xfrm>
              <a:prstGeom prst="roundRect">
                <a:avLst/>
              </a:prstGeom>
              <a:blipFill>
                <a:blip r:embed="rId2"/>
                <a:stretch>
                  <a:fillRect l="-581" b="-41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884520"/>
            <a:ext cx="4868659" cy="5669135"/>
            <a:chOff x="795934" y="884520"/>
            <a:chExt cx="4868659" cy="5669135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3706968"/>
              <a:ext cx="4845211" cy="2846687"/>
            </a:xfrm>
            <a:prstGeom prst="rect">
              <a:avLst/>
            </a:prstGeom>
            <a:noFill/>
            <a:ln>
              <a:noFill/>
            </a:ln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/>
                <p:nvPr/>
              </p:nvSpPr>
              <p:spPr>
                <a:xfrm>
                  <a:off x="1121639" y="3706969"/>
                  <a:ext cx="2270918" cy="59998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GB" sz="2800" dirty="0">
                      <a:solidFill>
                        <a:schemeClr val="tx1"/>
                      </a:solidFill>
                    </a:rPr>
                    <a:t>5</a:t>
                  </a:r>
                  <a:r>
                    <a:rPr lang="en-GB" sz="2400" dirty="0">
                      <a:solidFill>
                        <a:schemeClr val="tx1"/>
                      </a:solidFill>
                    </a:rPr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m:rPr>
                          <m:nor/>
                        </m:rPr>
                        <a:rPr lang="en-GB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– </a:t>
                  </a:r>
                  <a:r>
                    <a:rPr lang="en-GB" sz="2800" dirty="0">
                      <a:solidFill>
                        <a:schemeClr val="tx1"/>
                      </a:solidFill>
                    </a:rPr>
                    <a:t>3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 </a:t>
                  </a:r>
                </a:p>
              </p:txBody>
            </p:sp>
          </mc:Choice>
          <mc:Fallback xmlns="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1639" y="3706969"/>
                  <a:ext cx="2270918" cy="599988"/>
                </a:xfrm>
                <a:prstGeom prst="rect">
                  <a:avLst/>
                </a:prstGeom>
                <a:blipFill>
                  <a:blip r:embed="rId6"/>
                  <a:stretch>
                    <a:fillRect l="-5333" t="-3960" b="-17822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884520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8 – 0.45 =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79B73AFD-AED1-814B-BAB7-BB88D87D54B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582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5994780" y="700545"/>
            <a:ext cx="5910470" cy="30045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Write down the </a:t>
            </a:r>
            <a:r>
              <a:rPr lang="en-GB" sz="2800" b="1" dirty="0">
                <a:solidFill>
                  <a:schemeClr val="tx1"/>
                </a:solidFill>
              </a:rPr>
              <a:t>lowest common multiple</a:t>
            </a:r>
            <a:r>
              <a:rPr lang="en-GB" sz="2800" dirty="0">
                <a:solidFill>
                  <a:schemeClr val="tx1"/>
                </a:solidFill>
              </a:rPr>
              <a:t> of 3 and 5 in this table.</a:t>
            </a: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004159"/>
            <a:ext cx="4435929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1. 256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2. 66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3. 75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12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3066048" cy="2292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               = 15% of 440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3,584 ÷ 14 = 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62450D4A-2AA9-4FB4-8709-1271BADCBED7}"/>
              </a:ext>
            </a:extLst>
          </p:cNvPr>
          <p:cNvSpPr/>
          <p:nvPr/>
        </p:nvSpPr>
        <p:spPr>
          <a:xfrm>
            <a:off x="1219199" y="4085757"/>
            <a:ext cx="834887" cy="170890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" name="Picture 5" descr="Screen Clipping">
            <a:extLst>
              <a:ext uri="{FF2B5EF4-FFF2-40B4-BE49-F238E27FC236}">
                <a16:creationId xmlns:a16="http://schemas.microsoft.com/office/drawing/2014/main" id="{1990018E-8392-4D10-96A5-2140A5D658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383" y="1088890"/>
            <a:ext cx="5153744" cy="12765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E687800-C199-F843-9242-EB85ACBD460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618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234532"/>
            <a:ext cx="5494857" cy="4285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</a:t>
            </a:r>
            <a:r>
              <a:rPr lang="en-GB" sz="2400" dirty="0">
                <a:solidFill>
                  <a:schemeClr val="tx1"/>
                </a:solidFill>
              </a:rPr>
              <a:t>Use the symbols &lt;, &gt; or = to make each number sentence correct. </a:t>
            </a:r>
          </a:p>
          <a:p>
            <a:r>
              <a:rPr lang="en-GB" sz="2800" dirty="0">
                <a:solidFill>
                  <a:schemeClr val="tx1"/>
                </a:solidFill>
              </a:rPr>
              <a:t>10% of 400 is         40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25% of 500 is         40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15% of 300 is         40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5% of 100 is            40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5988545" y="4800573"/>
            <a:ext cx="4585252" cy="180609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1. 169.5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2. 31,134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=    &gt;    &gt;    &lt;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13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4" y="4056553"/>
              <a:ext cx="2443195" cy="2371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32,134 – 1,000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45.6 + 123.9 =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E457CEF-A1A6-4AE4-A960-497A5E9FBB56}"/>
              </a:ext>
            </a:extLst>
          </p:cNvPr>
          <p:cNvSpPr/>
          <p:nvPr/>
        </p:nvSpPr>
        <p:spPr>
          <a:xfrm>
            <a:off x="8449290" y="1356535"/>
            <a:ext cx="437322" cy="3748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AE53E9-00B4-4DE1-8F6C-2EF6001C542D}"/>
              </a:ext>
            </a:extLst>
          </p:cNvPr>
          <p:cNvSpPr/>
          <p:nvPr/>
        </p:nvSpPr>
        <p:spPr>
          <a:xfrm>
            <a:off x="8449290" y="2189630"/>
            <a:ext cx="437322" cy="3748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1DDDFCA-838C-4B6A-9550-80BE88BB8ADF}"/>
              </a:ext>
            </a:extLst>
          </p:cNvPr>
          <p:cNvSpPr/>
          <p:nvPr/>
        </p:nvSpPr>
        <p:spPr>
          <a:xfrm>
            <a:off x="8449290" y="3022725"/>
            <a:ext cx="437322" cy="3748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8545FF-6B31-46E4-A200-F4FE0BA031D4}"/>
              </a:ext>
            </a:extLst>
          </p:cNvPr>
          <p:cNvSpPr/>
          <p:nvPr/>
        </p:nvSpPr>
        <p:spPr>
          <a:xfrm>
            <a:off x="8449290" y="3855820"/>
            <a:ext cx="437322" cy="3748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D95C093-8F06-8549-A87A-2774407EF9C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056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42993" y="766806"/>
            <a:ext cx="5494857" cy="300493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3. Fill in the missing digits to make this fraction number sentence correct.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3600" dirty="0">
                <a:solidFill>
                  <a:schemeClr val="tx1"/>
                </a:solidFill>
              </a:rPr>
              <a:t>  3	        6</a:t>
            </a:r>
            <a:endParaRPr lang="en-GB" sz="3600" u="sng" dirty="0">
              <a:solidFill>
                <a:schemeClr val="tx1"/>
              </a:solidFill>
            </a:endParaRPr>
          </a:p>
          <a:p>
            <a:r>
              <a:rPr lang="en-GB" sz="3600" dirty="0">
                <a:solidFill>
                  <a:schemeClr val="tx1"/>
                </a:solidFill>
              </a:rPr>
              <a:t>          =     8     =   12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42993" y="4004159"/>
                <a:ext cx="4585252" cy="2087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1. 2,760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2. 136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2993" y="4004159"/>
                <a:ext cx="4585252" cy="2087035"/>
              </a:xfrm>
              <a:prstGeom prst="roundRect">
                <a:avLst/>
              </a:prstGeom>
              <a:blipFill>
                <a:blip r:embed="rId3"/>
                <a:stretch>
                  <a:fillRect l="-265" b="-14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14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761248" cy="2418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            = 8² + (9 x 8)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345 x 8 =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23725CCB-A31B-42D0-A62C-72FB93EB0EBA}"/>
              </a:ext>
            </a:extLst>
          </p:cNvPr>
          <p:cNvSpPr/>
          <p:nvPr/>
        </p:nvSpPr>
        <p:spPr>
          <a:xfrm>
            <a:off x="1172817" y="4087763"/>
            <a:ext cx="675861" cy="210647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2D8D107-D542-4048-AC24-1FCE4385D025}"/>
              </a:ext>
            </a:extLst>
          </p:cNvPr>
          <p:cNvGrpSpPr/>
          <p:nvPr/>
        </p:nvGrpSpPr>
        <p:grpSpPr>
          <a:xfrm>
            <a:off x="6294781" y="2068319"/>
            <a:ext cx="3590536" cy="1213086"/>
            <a:chOff x="6268276" y="2071379"/>
            <a:chExt cx="3590536" cy="1213086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00969EF-B7B4-4140-A474-B963837BE719}"/>
                </a:ext>
              </a:extLst>
            </p:cNvPr>
            <p:cNvSpPr/>
            <p:nvPr/>
          </p:nvSpPr>
          <p:spPr>
            <a:xfrm>
              <a:off x="6425161" y="2794134"/>
              <a:ext cx="454857" cy="490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8DFC51C-A572-4669-8B2D-C7F3128A3889}"/>
                </a:ext>
              </a:extLst>
            </p:cNvPr>
            <p:cNvSpPr/>
            <p:nvPr/>
          </p:nvSpPr>
          <p:spPr>
            <a:xfrm>
              <a:off x="9247070" y="2071379"/>
              <a:ext cx="454857" cy="490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27E2E5CB-1674-49EA-AAD2-D43841431CEE}"/>
                </a:ext>
              </a:extLst>
            </p:cNvPr>
            <p:cNvCxnSpPr/>
            <p:nvPr/>
          </p:nvCxnSpPr>
          <p:spPr>
            <a:xfrm>
              <a:off x="6268276" y="2677921"/>
              <a:ext cx="76862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17DF510-F15C-4EF5-BE2D-72BF5416F9BF}"/>
                </a:ext>
              </a:extLst>
            </p:cNvPr>
            <p:cNvCxnSpPr/>
            <p:nvPr/>
          </p:nvCxnSpPr>
          <p:spPr>
            <a:xfrm>
              <a:off x="7779027" y="2705408"/>
              <a:ext cx="76862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806D7BC7-6757-4F4D-9E3E-A68632D7C62E}"/>
                </a:ext>
              </a:extLst>
            </p:cNvPr>
            <p:cNvCxnSpPr/>
            <p:nvPr/>
          </p:nvCxnSpPr>
          <p:spPr>
            <a:xfrm>
              <a:off x="9090186" y="2677921"/>
              <a:ext cx="76862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55AE6F16-D781-FA4D-AF0B-DBD068D565D9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40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849527"/>
            <a:ext cx="5494857" cy="289298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A </a:t>
            </a:r>
            <a:r>
              <a:rPr lang="en-GB" sz="2400" dirty="0">
                <a:solidFill>
                  <a:schemeClr val="tx1"/>
                </a:solidFill>
              </a:rPr>
              <a:t>model aeroplane is made to a scale of 1:100. If the model is 15 cm long, what is the length of the real aeroplane? </a:t>
            </a:r>
          </a:p>
          <a:p>
            <a:r>
              <a:rPr lang="en-GB" sz="2400" b="1" dirty="0">
                <a:solidFill>
                  <a:schemeClr val="tx1"/>
                </a:solidFill>
              </a:rPr>
              <a:t>Give your answer in metres.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4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216224"/>
            <a:ext cx="4484914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1. 80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2. 100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1,500cm = 15m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15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3871953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/>
                <p:nvPr/>
              </p:nvSpPr>
              <p:spPr>
                <a:xfrm>
                  <a:off x="1130096" y="3871954"/>
                  <a:ext cx="2111891" cy="52776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of 120</a:t>
                  </a:r>
                </a:p>
              </p:txBody>
            </p:sp>
          </mc:Choice>
          <mc:Fallback xmlns="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0096" y="3871954"/>
                  <a:ext cx="2111891" cy="527768"/>
                </a:xfrm>
                <a:prstGeom prst="rect">
                  <a:avLst/>
                </a:prstGeom>
                <a:blipFill>
                  <a:blip r:embed="rId5"/>
                  <a:stretch>
                    <a:fillRect b="-19101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720 ÷ 9 = 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DDE401E6-0585-3D4C-A076-A427E865A257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582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758227"/>
            <a:ext cx="5658678" cy="30045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Complete the table.</a:t>
            </a:r>
          </a:p>
          <a:p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182517" y="4056553"/>
            <a:ext cx="4585252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1. 55,958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2. 698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57,100; 124,100; 370,400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 16</a:t>
            </a:r>
            <a:r>
              <a:rPr lang="en-GB" sz="4000" dirty="0">
                <a:solidFill>
                  <a:schemeClr val="accent2"/>
                </a:solidFill>
              </a:rPr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1078198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199 + 499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19627"/>
              <a:ext cx="2429943" cy="2550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23,459 + 32,499</a:t>
              </a: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33C0E67-D5BD-4238-9A7A-1A022A99D0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268090"/>
              </p:ext>
            </p:extLst>
          </p:nvPr>
        </p:nvGraphicFramePr>
        <p:xfrm>
          <a:off x="6323122" y="1589649"/>
          <a:ext cx="5204433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9507">
                  <a:extLst>
                    <a:ext uri="{9D8B030D-6E8A-4147-A177-3AD203B41FA5}">
                      <a16:colId xmlns:a16="http://schemas.microsoft.com/office/drawing/2014/main" val="1617322356"/>
                    </a:ext>
                  </a:extLst>
                </a:gridCol>
                <a:gridCol w="2120115">
                  <a:extLst>
                    <a:ext uri="{9D8B030D-6E8A-4147-A177-3AD203B41FA5}">
                      <a16:colId xmlns:a16="http://schemas.microsoft.com/office/drawing/2014/main" val="3131584667"/>
                    </a:ext>
                  </a:extLst>
                </a:gridCol>
                <a:gridCol w="1734811">
                  <a:extLst>
                    <a:ext uri="{9D8B030D-6E8A-4147-A177-3AD203B41FA5}">
                      <a16:colId xmlns:a16="http://schemas.microsoft.com/office/drawing/2014/main" val="3610579342"/>
                    </a:ext>
                  </a:extLst>
                </a:gridCol>
              </a:tblGrid>
              <a:tr h="308628">
                <a:tc>
                  <a:txBody>
                    <a:bodyPr/>
                    <a:lstStyle/>
                    <a:p>
                      <a:r>
                        <a:rPr lang="en-GB" dirty="0"/>
                        <a:t>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Rounded to the nearest 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Rounded to the nearest 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85640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56.9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525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124.45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52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369.99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250250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6126B85E-F91B-E444-A72A-03187C76A94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4787" y="5774018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448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23112" y="441343"/>
            <a:ext cx="5499652" cy="34725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Write down the name of the shape whose diagonals intersect at right angles.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211998" y="4329622"/>
                <a:ext cx="4585252" cy="2087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24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= 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2. 4.56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rhombus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1998" y="4329622"/>
                <a:ext cx="4585252" cy="2087035"/>
              </a:xfrm>
              <a:prstGeom prst="roundRect">
                <a:avLst/>
              </a:prstGeom>
              <a:blipFill>
                <a:blip r:embed="rId2"/>
                <a:stretch>
                  <a:fillRect l="-275" b="-48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17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84209" y="826037"/>
            <a:ext cx="4880384" cy="5727618"/>
            <a:chOff x="784209" y="981703"/>
            <a:chExt cx="4880384" cy="557195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209" y="981703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456 ÷ 100 =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743E422E-82C3-4702-B858-563EFF7FBE03}"/>
                    </a:ext>
                  </a:extLst>
                </p:cNvPr>
                <p:cNvSpPr/>
                <p:nvPr/>
              </p:nvSpPr>
              <p:spPr>
                <a:xfrm>
                  <a:off x="1090694" y="990311"/>
                  <a:ext cx="4196924" cy="77352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GB" sz="2400" dirty="0">
                      <a:solidFill>
                        <a:schemeClr val="tx1"/>
                      </a:solidFill>
                    </a:rPr>
                    <a:t>6 x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=  </a:t>
                  </a:r>
                </a:p>
                <a:p>
                  <a:r>
                    <a:rPr lang="en-GB" sz="2000" dirty="0">
                      <a:solidFill>
                        <a:schemeClr val="tx1"/>
                      </a:solidFill>
                    </a:rPr>
                    <a:t>Write your answer as a mixed number.</a:t>
                  </a:r>
                </a:p>
              </p:txBody>
            </p:sp>
          </mc:Choice>
          <mc:Fallback xmlns="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743E422E-82C3-4702-B858-563EFF7FBE0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90694" y="990311"/>
                  <a:ext cx="4196924" cy="773522"/>
                </a:xfrm>
                <a:prstGeom prst="rect">
                  <a:avLst/>
                </a:prstGeom>
                <a:blipFill>
                  <a:blip r:embed="rId6"/>
                  <a:stretch>
                    <a:fillRect l="-2174" t="-3788" r="-435" b="-20455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1BC0F259-FA92-476D-B38B-976E415F15C2}"/>
              </a:ext>
            </a:extLst>
          </p:cNvPr>
          <p:cNvSpPr/>
          <p:nvPr/>
        </p:nvSpPr>
        <p:spPr>
          <a:xfrm>
            <a:off x="6502627" y="2381694"/>
            <a:ext cx="1340223" cy="67718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rapezoid 4">
            <a:extLst>
              <a:ext uri="{FF2B5EF4-FFF2-40B4-BE49-F238E27FC236}">
                <a16:creationId xmlns:a16="http://schemas.microsoft.com/office/drawing/2014/main" id="{2D09CBFD-CDB3-4DE7-BE54-041C8F1162F2}"/>
              </a:ext>
            </a:extLst>
          </p:cNvPr>
          <p:cNvSpPr/>
          <p:nvPr/>
        </p:nvSpPr>
        <p:spPr>
          <a:xfrm>
            <a:off x="9537896" y="2211785"/>
            <a:ext cx="1464743" cy="847098"/>
          </a:xfrm>
          <a:prstGeom prst="trapezoid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6FAC1C1F-EBD7-4CCF-8BE9-D21E6E0E6D36}"/>
              </a:ext>
            </a:extLst>
          </p:cNvPr>
          <p:cNvSpPr/>
          <p:nvPr/>
        </p:nvSpPr>
        <p:spPr>
          <a:xfrm>
            <a:off x="8322364" y="2029205"/>
            <a:ext cx="901148" cy="1251509"/>
          </a:xfrm>
          <a:prstGeom prst="diamond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6F23D3C-D5D9-4CC7-B91E-BEC9BB22F724}"/>
              </a:ext>
            </a:extLst>
          </p:cNvPr>
          <p:cNvGrpSpPr/>
          <p:nvPr/>
        </p:nvGrpSpPr>
        <p:grpSpPr>
          <a:xfrm>
            <a:off x="8845826" y="5080246"/>
            <a:ext cx="901148" cy="1251509"/>
            <a:chOff x="9087322" y="4679953"/>
            <a:chExt cx="901148" cy="1251509"/>
          </a:xfrm>
        </p:grpSpPr>
        <p:sp>
          <p:nvSpPr>
            <p:cNvPr id="19" name="Diamond 18">
              <a:extLst>
                <a:ext uri="{FF2B5EF4-FFF2-40B4-BE49-F238E27FC236}">
                  <a16:creationId xmlns:a16="http://schemas.microsoft.com/office/drawing/2014/main" id="{411AD318-C84D-4433-9B2A-5842A9AE1641}"/>
                </a:ext>
              </a:extLst>
            </p:cNvPr>
            <p:cNvSpPr/>
            <p:nvPr/>
          </p:nvSpPr>
          <p:spPr>
            <a:xfrm>
              <a:off x="9087322" y="4679953"/>
              <a:ext cx="901148" cy="1251509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l"/>
              <a:endParaRPr lang="en-GB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8F51C2A-4CF2-4C64-90E9-75B28AD63C52}"/>
                </a:ext>
              </a:extLst>
            </p:cNvPr>
            <p:cNvCxnSpPr>
              <a:stCxn id="19" idx="1"/>
              <a:endCxn id="19" idx="3"/>
            </p:cNvCxnSpPr>
            <p:nvPr/>
          </p:nvCxnSpPr>
          <p:spPr>
            <a:xfrm>
              <a:off x="9087322" y="5305708"/>
              <a:ext cx="90114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0BBC15-E2DE-442E-A65A-AB1741DAC986}"/>
                </a:ext>
              </a:extLst>
            </p:cNvPr>
            <p:cNvCxnSpPr>
              <a:cxnSpLocks/>
              <a:endCxn id="19" idx="2"/>
            </p:cNvCxnSpPr>
            <p:nvPr/>
          </p:nvCxnSpPr>
          <p:spPr>
            <a:xfrm>
              <a:off x="9537896" y="4679953"/>
              <a:ext cx="0" cy="12515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7F890976-7AAF-1941-A1E2-4F0BD3DE4482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996" y="5814515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8989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5817333" y="145774"/>
            <a:ext cx="5919551" cy="418384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3. Place each number below in the correct box in the diagram.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61431" y="4466620"/>
            <a:ext cx="4585252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1. 200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2. 645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3. 2, 11, 24, 33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18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9,675 ÷ 15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399 – 199 =</a:t>
              </a:r>
            </a:p>
          </p:txBody>
        </p:sp>
      </p:grpSp>
      <p:pic>
        <p:nvPicPr>
          <p:cNvPr id="5" name="Picture 4" descr="Screen Clipping">
            <a:extLst>
              <a:ext uri="{FF2B5EF4-FFF2-40B4-BE49-F238E27FC236}">
                <a16:creationId xmlns:a16="http://schemas.microsoft.com/office/drawing/2014/main" id="{5B6B765F-F56A-46A0-8560-29A4518CE2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223" y="1855113"/>
            <a:ext cx="5156395" cy="233785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4960B2A-0309-4776-9F49-E81B288200BB}"/>
              </a:ext>
            </a:extLst>
          </p:cNvPr>
          <p:cNvSpPr/>
          <p:nvPr/>
        </p:nvSpPr>
        <p:spPr>
          <a:xfrm>
            <a:off x="6353782" y="1039070"/>
            <a:ext cx="4292901" cy="52486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11           24           2            33</a:t>
            </a: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C17A2AB-DCD9-024F-9F37-B71A1639416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9850" y="5814515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428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141886" y="555444"/>
            <a:ext cx="5248886" cy="325559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Sketch the shape then colour (or label it) so the ratio of </a:t>
            </a:r>
            <a:r>
              <a:rPr lang="en-GB" sz="2800" dirty="0">
                <a:solidFill>
                  <a:srgbClr val="FF0000"/>
                </a:solidFill>
              </a:rPr>
              <a:t>red</a:t>
            </a:r>
            <a:r>
              <a:rPr lang="en-GB" sz="2800" dirty="0">
                <a:solidFill>
                  <a:schemeClr val="tx1"/>
                </a:solidFill>
              </a:rPr>
              <a:t> to </a:t>
            </a:r>
            <a:r>
              <a:rPr lang="en-GB" sz="2800" dirty="0">
                <a:solidFill>
                  <a:srgbClr val="00B050"/>
                </a:solidFill>
              </a:rPr>
              <a:t>green</a:t>
            </a:r>
            <a:r>
              <a:rPr lang="en-GB" sz="2800" dirty="0">
                <a:solidFill>
                  <a:schemeClr val="tx1"/>
                </a:solidFill>
              </a:rPr>
              <a:t> is 3:1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96000" y="4193087"/>
                <a:ext cx="4452257" cy="2087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2. 7.2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</a:t>
                </a:r>
                <a:r>
                  <a:rPr lang="en-GB" sz="2800" dirty="0">
                    <a:solidFill>
                      <a:srgbClr val="FF0000"/>
                    </a:solidFill>
                  </a:rPr>
                  <a:t>9 red </a:t>
                </a:r>
                <a:r>
                  <a:rPr lang="en-GB" sz="2800" dirty="0">
                    <a:solidFill>
                      <a:schemeClr val="tx1"/>
                    </a:solidFill>
                  </a:rPr>
                  <a:t>and </a:t>
                </a:r>
                <a:r>
                  <a:rPr lang="en-GB" sz="2800" dirty="0">
                    <a:solidFill>
                      <a:srgbClr val="00B050"/>
                    </a:solidFill>
                  </a:rPr>
                  <a:t>3 green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193087"/>
                <a:ext cx="4452257" cy="2087035"/>
              </a:xfrm>
              <a:prstGeom prst="roundRect">
                <a:avLst/>
              </a:prstGeom>
              <a:blipFill>
                <a:blip r:embed="rId2"/>
                <a:stretch>
                  <a:fillRect l="-568" b="-48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19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862195" y="795129"/>
            <a:ext cx="4868659" cy="5758526"/>
            <a:chOff x="795934" y="795129"/>
            <a:chExt cx="4868659" cy="575852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795129"/>
              <a:ext cx="4845211" cy="289896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15% of 48 =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743E422E-82C3-4702-B858-563EFF7FBE03}"/>
                    </a:ext>
                  </a:extLst>
                </p:cNvPr>
                <p:cNvSpPr/>
                <p:nvPr/>
              </p:nvSpPr>
              <p:spPr>
                <a:xfrm>
                  <a:off x="1095135" y="809772"/>
                  <a:ext cx="2146852" cy="56845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÷ 4 =</a:t>
                  </a:r>
                </a:p>
              </p:txBody>
            </p:sp>
          </mc:Choice>
          <mc:Fallback xmlns="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743E422E-82C3-4702-B858-563EFF7FBE0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95135" y="809772"/>
                  <a:ext cx="2146852" cy="568455"/>
                </a:xfrm>
                <a:prstGeom prst="rect">
                  <a:avLst/>
                </a:prstGeom>
                <a:blipFill>
                  <a:blip r:embed="rId6"/>
                  <a:stretch>
                    <a:fillRect b="-13684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84CF973-B143-4893-9436-5FF4CE487C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997416"/>
              </p:ext>
            </p:extLst>
          </p:nvPr>
        </p:nvGraphicFramePr>
        <p:xfrm>
          <a:off x="6706960" y="2316480"/>
          <a:ext cx="397429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3573">
                  <a:extLst>
                    <a:ext uri="{9D8B030D-6E8A-4147-A177-3AD203B41FA5}">
                      <a16:colId xmlns:a16="http://schemas.microsoft.com/office/drawing/2014/main" val="2376688273"/>
                    </a:ext>
                  </a:extLst>
                </a:gridCol>
                <a:gridCol w="993573">
                  <a:extLst>
                    <a:ext uri="{9D8B030D-6E8A-4147-A177-3AD203B41FA5}">
                      <a16:colId xmlns:a16="http://schemas.microsoft.com/office/drawing/2014/main" val="1816982435"/>
                    </a:ext>
                  </a:extLst>
                </a:gridCol>
                <a:gridCol w="993573">
                  <a:extLst>
                    <a:ext uri="{9D8B030D-6E8A-4147-A177-3AD203B41FA5}">
                      <a16:colId xmlns:a16="http://schemas.microsoft.com/office/drawing/2014/main" val="2753873772"/>
                    </a:ext>
                  </a:extLst>
                </a:gridCol>
                <a:gridCol w="993573">
                  <a:extLst>
                    <a:ext uri="{9D8B030D-6E8A-4147-A177-3AD203B41FA5}">
                      <a16:colId xmlns:a16="http://schemas.microsoft.com/office/drawing/2014/main" val="11741923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275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74164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351074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B02349BE-1393-DB44-8B05-292ED070AACB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88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5940346" y="1066963"/>
            <a:ext cx="5494857" cy="165513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Write the number that has six ones, 0 tenths and 5 hundredths.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056553"/>
            <a:ext cx="4419600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1. 128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2. 64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3. 6.05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20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4³ = 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32 x 4 =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0B12F187-26A8-964C-865F-9F402B2617D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832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263611"/>
            <a:ext cx="5494857" cy="389373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Complete the table.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96000" y="4405298"/>
                <a:ext cx="4373217" cy="2148357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2800" u="sng" dirty="0">
                  <a:solidFill>
                    <a:schemeClr val="tx1"/>
                  </a:solidFill>
                </a:endParaRPr>
              </a:p>
              <a:p>
                <a:endParaRPr lang="en-GB" sz="2800" u="sng" dirty="0">
                  <a:solidFill>
                    <a:schemeClr val="tx1"/>
                  </a:solidFill>
                </a:endParaRPr>
              </a:p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1. 44.9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56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and 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m:rPr>
                        <m:nor/>
                      </m:rPr>
                      <a:rPr lang="en-GB" sz="280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405298"/>
                <a:ext cx="4373217" cy="2148357"/>
              </a:xfrm>
              <a:prstGeom prst="roundRect">
                <a:avLst/>
              </a:prstGeom>
              <a:blipFill>
                <a:blip r:embed="rId2"/>
                <a:stretch>
                  <a:fillRect l="-580" t="-3509" b="-29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5934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3818591"/>
              <a:ext cx="4845211" cy="2735064"/>
            </a:xfrm>
            <a:prstGeom prst="rect">
              <a:avLst/>
            </a:prstGeom>
            <a:noFill/>
            <a:ln>
              <a:noFill/>
            </a:ln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/>
                <p:nvPr/>
              </p:nvSpPr>
              <p:spPr>
                <a:xfrm>
                  <a:off x="1134891" y="3829878"/>
                  <a:ext cx="2107096" cy="57541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–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m:rPr>
                          <m:nor/>
                        </m:rPr>
                        <a:rPr lang="en-GB" sz="240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=</a:t>
                  </a:r>
                </a:p>
              </p:txBody>
            </p:sp>
          </mc:Choice>
          <mc:Fallback xmlns=""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C08DFB53-9DEC-4F74-B82D-BCD99E3D8F5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4891" y="3829878"/>
                  <a:ext cx="2107096" cy="575419"/>
                </a:xfrm>
                <a:prstGeom prst="rect">
                  <a:avLst/>
                </a:prstGeom>
                <a:blipFill>
                  <a:blip r:embed="rId6"/>
                  <a:stretch>
                    <a:fillRect b="-12371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56.9 – 12 =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C00DEFF3-AEEC-40DF-99AE-475D0D5F2CF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7913992"/>
                  </p:ext>
                </p:extLst>
              </p:nvPr>
            </p:nvGraphicFramePr>
            <p:xfrm>
              <a:off x="6705599" y="1386183"/>
              <a:ext cx="3763618" cy="253992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81809">
                      <a:extLst>
                        <a:ext uri="{9D8B030D-6E8A-4147-A177-3AD203B41FA5}">
                          <a16:colId xmlns:a16="http://schemas.microsoft.com/office/drawing/2014/main" val="384920779"/>
                        </a:ext>
                      </a:extLst>
                    </a:gridCol>
                    <a:gridCol w="1881809">
                      <a:extLst>
                        <a:ext uri="{9D8B030D-6E8A-4147-A177-3AD203B41FA5}">
                          <a16:colId xmlns:a16="http://schemas.microsoft.com/office/drawing/2014/main" val="4039982485"/>
                        </a:ext>
                      </a:extLst>
                    </a:gridCol>
                  </a:tblGrid>
                  <a:tr h="9771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Improper Fraction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Mixed Number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91681842"/>
                      </a:ext>
                    </a:extLst>
                  </a:tr>
                  <a:tr h="615264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4000" dirty="0"/>
                            <a:t>2</a:t>
                          </a:r>
                          <a:r>
                            <a:rPr lang="en-GB" sz="3200" dirty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320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32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32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  <m:r>
                                <m:rPr>
                                  <m:nor/>
                                </m:rPr>
                                <a:rPr lang="en-GB" sz="320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oMath>
                          </a14:m>
                          <a:endParaRPr lang="en-GB" sz="3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161257425"/>
                      </a:ext>
                    </a:extLst>
                  </a:tr>
                  <a:tr h="61526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240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24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27</m:t>
                                    </m:r>
                                  </m:num>
                                  <m:den>
                                    <m:r>
                                      <a:rPr lang="en-GB" sz="2400" b="0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  <m:r>
                                  <m:rPr>
                                    <m:nor/>
                                  </m:rPr>
                                  <a:rPr lang="en-GB" sz="240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GB" sz="4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6913393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C00DEFF3-AEEC-40DF-99AE-475D0D5F2CF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97913992"/>
                  </p:ext>
                </p:extLst>
              </p:nvPr>
            </p:nvGraphicFramePr>
            <p:xfrm>
              <a:off x="6705599" y="1386183"/>
              <a:ext cx="3763618" cy="253992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81809">
                      <a:extLst>
                        <a:ext uri="{9D8B030D-6E8A-4147-A177-3AD203B41FA5}">
                          <a16:colId xmlns:a16="http://schemas.microsoft.com/office/drawing/2014/main" val="384920779"/>
                        </a:ext>
                      </a:extLst>
                    </a:gridCol>
                    <a:gridCol w="1881809">
                      <a:extLst>
                        <a:ext uri="{9D8B030D-6E8A-4147-A177-3AD203B41FA5}">
                          <a16:colId xmlns:a16="http://schemas.microsoft.com/office/drawing/2014/main" val="4039982485"/>
                        </a:ext>
                      </a:extLst>
                    </a:gridCol>
                  </a:tblGrid>
                  <a:tr h="9771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Improper Fraction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Mixed Number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91681842"/>
                      </a:ext>
                    </a:extLst>
                  </a:tr>
                  <a:tr h="784162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7"/>
                          <a:stretch>
                            <a:fillRect l="-100647" t="-131008" r="-1294" b="-10077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61257425"/>
                      </a:ext>
                    </a:extLst>
                  </a:tr>
                  <a:tr h="77857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7"/>
                          <a:stretch>
                            <a:fillRect l="-323" t="-232813" r="-100968" b="-15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6913393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C0B5B6B9-A45B-3848-BE37-2DFA8E599A78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090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19627"/>
            <a:ext cx="5494857" cy="23953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Write down the number that is closest to 60.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60.1    59.91     60.001     59.09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026786"/>
            <a:ext cx="4452257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1. 1,530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2. 100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3. 60.001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22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72485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771444" cy="2464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3.04 x             = 304 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            = 34 x 45 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4012CD13-8882-4585-A45E-895D90507DC0}"/>
              </a:ext>
            </a:extLst>
          </p:cNvPr>
          <p:cNvSpPr/>
          <p:nvPr/>
        </p:nvSpPr>
        <p:spPr>
          <a:xfrm>
            <a:off x="1258957" y="919627"/>
            <a:ext cx="649356" cy="23796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A97D49-6C72-4C91-AAE5-3A19D4A077B8}"/>
              </a:ext>
            </a:extLst>
          </p:cNvPr>
          <p:cNvSpPr/>
          <p:nvPr/>
        </p:nvSpPr>
        <p:spPr>
          <a:xfrm>
            <a:off x="2020957" y="4065042"/>
            <a:ext cx="649356" cy="23796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374D276-17E1-2A4E-B53A-E50192A88E4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7673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5849322" y="489693"/>
            <a:ext cx="6129329" cy="35668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Look at these numbers written in Roman numerals.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XIX    M     DCC    LXX      XV    DX    CCC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Write down all the numbers </a:t>
            </a:r>
            <a:r>
              <a:rPr lang="en-GB" sz="2800" b="1" dirty="0">
                <a:solidFill>
                  <a:schemeClr val="tx1"/>
                </a:solidFill>
              </a:rPr>
              <a:t>more than</a:t>
            </a:r>
            <a:r>
              <a:rPr lang="en-GB" sz="2800" dirty="0">
                <a:solidFill>
                  <a:schemeClr val="tx1"/>
                </a:solidFill>
              </a:rPr>
              <a:t> 500.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5976820" y="4466620"/>
            <a:ext cx="4585252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1. 0.72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2. 79.35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M, DCC, DX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23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72485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3.45 x 23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0.072 x 10 =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C4374A63-39BE-DF45-916F-EA511E4B785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672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435888"/>
            <a:ext cx="5494857" cy="339399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Calculate the missing angle B.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            B                24°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026786"/>
            <a:ext cx="4452257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1. 52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2. 6,888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156°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24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49038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96,432 ÷ 14 =  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 5² + 3³ = </a:t>
              </a:r>
            </a:p>
          </p:txBody>
        </p:sp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2938DDB-3160-4923-A969-66FCCCD840F7}"/>
              </a:ext>
            </a:extLst>
          </p:cNvPr>
          <p:cNvCxnSpPr/>
          <p:nvPr/>
        </p:nvCxnSpPr>
        <p:spPr>
          <a:xfrm>
            <a:off x="7036904" y="2703443"/>
            <a:ext cx="386084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DAA6D03-C539-41B7-96C2-2036566AF151}"/>
              </a:ext>
            </a:extLst>
          </p:cNvPr>
          <p:cNvCxnSpPr>
            <a:cxnSpLocks/>
          </p:cNvCxnSpPr>
          <p:nvPr/>
        </p:nvCxnSpPr>
        <p:spPr>
          <a:xfrm flipV="1">
            <a:off x="8600661" y="2014330"/>
            <a:ext cx="2297088" cy="6891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91C36A01-0D63-6046-AAF2-18CAA685286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310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435888"/>
            <a:ext cx="5494857" cy="339399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3. Insert the missing numbers.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96000" y="4026786"/>
                <a:ext cx="4419600" cy="2087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60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2. 122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0.4, 400; 0.06, 6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026786"/>
                <a:ext cx="4419600" cy="2087035"/>
              </a:xfrm>
              <a:prstGeom prst="roundRect">
                <a:avLst/>
              </a:prstGeom>
              <a:blipFill>
                <a:blip r:embed="rId2"/>
                <a:stretch>
                  <a:fillRect l="-573" t="-602" b="-54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25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72485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128 – 36 ÷ 6 =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743E422E-82C3-4702-B858-563EFF7FBE03}"/>
                    </a:ext>
                  </a:extLst>
                </p:cNvPr>
                <p:cNvSpPr/>
                <p:nvPr/>
              </p:nvSpPr>
              <p:spPr>
                <a:xfrm>
                  <a:off x="1095135" y="902536"/>
                  <a:ext cx="2146852" cy="55659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x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a14:m>
                  <a:r>
                    <a:rPr lang="en-GB" sz="2400" dirty="0">
                      <a:solidFill>
                        <a:schemeClr val="tx1"/>
                      </a:solidFill>
                    </a:rPr>
                    <a:t>  =</a:t>
                  </a:r>
                </a:p>
              </p:txBody>
            </p:sp>
          </mc:Choice>
          <mc:Fallback xmlns=""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743E422E-82C3-4702-B858-563EFF7FBE0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95135" y="902536"/>
                  <a:ext cx="2146852" cy="556591"/>
                </a:xfrm>
                <a:prstGeom prst="rect">
                  <a:avLst/>
                </a:prstGeom>
                <a:blipFill>
                  <a:blip r:embed="rId6"/>
                  <a:stretch>
                    <a:fillRect b="-15054"/>
                  </a:stretch>
                </a:blipFill>
                <a:ln>
                  <a:solidFill>
                    <a:schemeClr val="bg2">
                      <a:lumMod val="1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9473B8A-73C0-4BE2-B7A7-90C3C0F2A0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396339"/>
              </p:ext>
            </p:extLst>
          </p:nvPr>
        </p:nvGraphicFramePr>
        <p:xfrm>
          <a:off x="6400800" y="1576623"/>
          <a:ext cx="4837042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9371">
                  <a:extLst>
                    <a:ext uri="{9D8B030D-6E8A-4147-A177-3AD203B41FA5}">
                      <a16:colId xmlns:a16="http://schemas.microsoft.com/office/drawing/2014/main" val="4286526321"/>
                    </a:ext>
                  </a:extLst>
                </a:gridCol>
                <a:gridCol w="1292557">
                  <a:extLst>
                    <a:ext uri="{9D8B030D-6E8A-4147-A177-3AD203B41FA5}">
                      <a16:colId xmlns:a16="http://schemas.microsoft.com/office/drawing/2014/main" val="3202037869"/>
                    </a:ext>
                  </a:extLst>
                </a:gridCol>
                <a:gridCol w="1292557">
                  <a:extLst>
                    <a:ext uri="{9D8B030D-6E8A-4147-A177-3AD203B41FA5}">
                      <a16:colId xmlns:a16="http://schemas.microsoft.com/office/drawing/2014/main" val="423773963"/>
                    </a:ext>
                  </a:extLst>
                </a:gridCol>
                <a:gridCol w="1292557">
                  <a:extLst>
                    <a:ext uri="{9D8B030D-6E8A-4147-A177-3AD203B41FA5}">
                      <a16:colId xmlns:a16="http://schemas.microsoft.com/office/drawing/2014/main" val="153565148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x 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x 100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x 1,000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3884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28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0.6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503753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4194025D-2988-4D48-8051-1779898D7F4E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0353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435888"/>
            <a:ext cx="5494857" cy="339399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The perimeter of a </a:t>
            </a:r>
            <a:r>
              <a:rPr lang="en-GB" sz="2800" b="1" dirty="0">
                <a:solidFill>
                  <a:schemeClr val="tx1"/>
                </a:solidFill>
              </a:rPr>
              <a:t>regular</a:t>
            </a:r>
            <a:r>
              <a:rPr lang="en-GB" sz="2800" dirty="0">
                <a:solidFill>
                  <a:schemeClr val="tx1"/>
                </a:solidFill>
              </a:rPr>
              <a:t> hexagon is 120cm. What is the length of each side?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026786"/>
            <a:ext cx="4419600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1. 208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2. 177.1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20cm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72485" y="186107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26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72485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234 – 56.9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52 x 4 = </a:t>
              </a:r>
            </a:p>
          </p:txBody>
        </p:sp>
      </p:grpSp>
      <p:sp>
        <p:nvSpPr>
          <p:cNvPr id="2" name="Hexagon 1">
            <a:extLst>
              <a:ext uri="{FF2B5EF4-FFF2-40B4-BE49-F238E27FC236}">
                <a16:creationId xmlns:a16="http://schemas.microsoft.com/office/drawing/2014/main" id="{2B809C7F-B4BA-45E1-B87E-E2BFC74FABC6}"/>
              </a:ext>
            </a:extLst>
          </p:cNvPr>
          <p:cNvSpPr/>
          <p:nvPr/>
        </p:nvSpPr>
        <p:spPr>
          <a:xfrm>
            <a:off x="8719930" y="2133601"/>
            <a:ext cx="1577009" cy="1414720"/>
          </a:xfrm>
          <a:prstGeom prst="hexagon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473858E-2B9E-4541-8AA8-9B3E0904AEA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674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C7800345-06D1-4C43-9C85-F16F553AD094}"/>
                  </a:ext>
                </a:extLst>
              </p:cNvPr>
              <p:cNvSpPr/>
              <p:nvPr/>
            </p:nvSpPr>
            <p:spPr>
              <a:xfrm>
                <a:off x="6096000" y="1175605"/>
                <a:ext cx="5494857" cy="2521752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Rewrite these numbers in </a:t>
                </a:r>
                <a:r>
                  <a:rPr lang="en-GB" sz="2800" b="1" dirty="0">
                    <a:solidFill>
                      <a:schemeClr val="tx1"/>
                    </a:solidFill>
                  </a:rPr>
                  <a:t>ascending order.</a:t>
                </a: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    </a:t>
                </a:r>
                <a:r>
                  <a:rPr lang="en-GB" sz="2800" dirty="0">
                    <a:solidFill>
                      <a:schemeClr val="tx1"/>
                    </a:solidFill>
                  </a:rPr>
                  <a:t>25%     60%     </a:t>
                </a:r>
                <a:r>
                  <a:rPr lang="en-GB" sz="32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    </a:t>
                </a:r>
                <a:r>
                  <a:rPr lang="en-GB" sz="2800" dirty="0">
                    <a:solidFill>
                      <a:schemeClr val="tx1"/>
                    </a:solidFill>
                  </a:rPr>
                  <a:t>0.2   </a:t>
                </a:r>
              </a:p>
              <a:p>
                <a:endParaRPr lang="en-GB" sz="2000" dirty="0">
                  <a:solidFill>
                    <a:schemeClr val="tx1"/>
                  </a:solidFill>
                </a:endParaRPr>
              </a:p>
              <a:p>
                <a:endParaRPr lang="en-GB" sz="2000" dirty="0">
                  <a:solidFill>
                    <a:schemeClr val="tx1"/>
                  </a:solidFill>
                </a:endParaRPr>
              </a:p>
              <a:p>
                <a:pPr marL="514350" indent="-514350">
                  <a:buAutoNum type="arabicPlain" startAt="456"/>
                </a:pPr>
                <a:endParaRPr lang="en-GB" sz="2800" dirty="0">
                  <a:solidFill>
                    <a:schemeClr val="tx1"/>
                  </a:solidFill>
                </a:endParaRP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	 </a:t>
                </a: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C7800345-06D1-4C43-9C85-F16F553AD0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1175605"/>
                <a:ext cx="5494857" cy="2521752"/>
              </a:xfrm>
              <a:prstGeom prst="roundRect">
                <a:avLst/>
              </a:prstGeom>
              <a:blipFill>
                <a:blip r:embed="rId3"/>
                <a:stretch>
                  <a:fillRect t="-21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96000" y="4026786"/>
                <a:ext cx="4484914" cy="208703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1. 6,210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2. 30,000</a:t>
                </a:r>
              </a:p>
              <a:p>
                <a:r>
                  <a:rPr lang="en-GB" sz="2800" dirty="0">
                    <a:solidFill>
                      <a:schemeClr val="tx1"/>
                    </a:solidFill>
                  </a:rPr>
                  <a:t>3.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, 0.2, 25%,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, 60%</a:t>
                </a: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026786"/>
                <a:ext cx="4484914" cy="2087035"/>
              </a:xfrm>
              <a:prstGeom prst="roundRect">
                <a:avLst/>
              </a:prstGeom>
              <a:blipFill>
                <a:blip r:embed="rId4"/>
                <a:stretch>
                  <a:fillRect l="-565" b="-6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27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72485" y="919627"/>
            <a:ext cx="4868659" cy="5634028"/>
            <a:chOff x="795934" y="919627"/>
            <a:chExt cx="4868659" cy="563402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619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50 x 600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19627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345 x 18 = 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974308AF-C62F-2B42-B2E5-DB19B03EDB7F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666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435888"/>
            <a:ext cx="5494857" cy="339399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Identify the missing numbers in these sequences.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pPr marL="514350" indent="-514350">
              <a:buAutoNum type="alphaLcParenR"/>
            </a:pPr>
            <a:r>
              <a:rPr lang="en-GB" sz="2800" dirty="0">
                <a:solidFill>
                  <a:schemeClr val="tx1"/>
                </a:solidFill>
              </a:rPr>
              <a:t>4, 9, 15,        ,         ,39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b)   12, 7,  2,        ,         , - 13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5999" y="4026785"/>
            <a:ext cx="4801750" cy="252686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1. 4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2. 48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a) 22, 30 </a:t>
            </a:r>
            <a:r>
              <a:rPr lang="en-GB" dirty="0">
                <a:solidFill>
                  <a:schemeClr val="tx1"/>
                </a:solidFill>
              </a:rPr>
              <a:t>(difference increases by 1 each time)  </a:t>
            </a:r>
            <a:r>
              <a:rPr lang="en-GB" sz="2800" dirty="0">
                <a:solidFill>
                  <a:schemeClr val="tx1"/>
                </a:solidFill>
              </a:rPr>
              <a:t>b) -3, -8 </a:t>
            </a:r>
            <a:r>
              <a:rPr lang="en-GB" dirty="0">
                <a:solidFill>
                  <a:schemeClr val="tx1"/>
                </a:solidFill>
              </a:rPr>
              <a:t>(subtract 5 each time)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28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72485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          = 864 ÷ 18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0.004 x 1,000 = 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F1E53E90-E48F-4A80-9B90-2EED08B1A76D}"/>
              </a:ext>
            </a:extLst>
          </p:cNvPr>
          <p:cNvSpPr/>
          <p:nvPr/>
        </p:nvSpPr>
        <p:spPr>
          <a:xfrm>
            <a:off x="1133939" y="4067885"/>
            <a:ext cx="662608" cy="25040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209C3E9-8E39-4811-94CC-2AC040B3B869}"/>
              </a:ext>
            </a:extLst>
          </p:cNvPr>
          <p:cNvCxnSpPr>
            <a:cxnSpLocks/>
          </p:cNvCxnSpPr>
          <p:nvPr/>
        </p:nvCxnSpPr>
        <p:spPr>
          <a:xfrm>
            <a:off x="8050695" y="2213113"/>
            <a:ext cx="5035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F0278D3-6776-4671-8CCC-2AC5BC82CCB8}"/>
              </a:ext>
            </a:extLst>
          </p:cNvPr>
          <p:cNvCxnSpPr/>
          <p:nvPr/>
        </p:nvCxnSpPr>
        <p:spPr>
          <a:xfrm>
            <a:off x="8845826" y="2199861"/>
            <a:ext cx="5035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FD1FD44-14B9-4EED-82C3-619AD674FAD7}"/>
              </a:ext>
            </a:extLst>
          </p:cNvPr>
          <p:cNvCxnSpPr/>
          <p:nvPr/>
        </p:nvCxnSpPr>
        <p:spPr>
          <a:xfrm>
            <a:off x="8169964" y="3041374"/>
            <a:ext cx="5035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A9CBCA1-3941-4E09-875C-77B6A81667C3}"/>
              </a:ext>
            </a:extLst>
          </p:cNvPr>
          <p:cNvCxnSpPr/>
          <p:nvPr/>
        </p:nvCxnSpPr>
        <p:spPr>
          <a:xfrm>
            <a:off x="8978347" y="3074504"/>
            <a:ext cx="5035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853852BF-E531-C849-AD64-9AF6FDCE45C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8089" y="5814514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755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435888"/>
            <a:ext cx="5494857" cy="339399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If n = 7, match the answers to the correct expression.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pPr marL="514350" indent="-514350">
              <a:buAutoNum type="arabicPlain" startAt="456"/>
            </a:pPr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026786"/>
            <a:ext cx="4452258" cy="22282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1. 6,398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2. 187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n² = 49; n -12 = -5; </a:t>
            </a:r>
          </a:p>
          <a:p>
            <a:r>
              <a:rPr lang="en-GB" sz="2800" dirty="0">
                <a:solidFill>
                  <a:schemeClr val="tx1"/>
                </a:solidFill>
              </a:rPr>
              <a:t>n ÷ 2 = 3.5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29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93203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546 - 359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6,098 + 300 = </a:t>
              </a: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4CBEC88-69DA-4690-BB3A-4E86FC7DC069}"/>
              </a:ext>
            </a:extLst>
          </p:cNvPr>
          <p:cNvSpPr/>
          <p:nvPr/>
        </p:nvSpPr>
        <p:spPr>
          <a:xfrm>
            <a:off x="9163366" y="1515968"/>
            <a:ext cx="702365" cy="60369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en-GB" sz="3200" dirty="0">
                <a:solidFill>
                  <a:schemeClr val="tx1"/>
                </a:solidFill>
              </a:rPr>
              <a:t>3.5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754DA2-B977-4941-88FD-6B68AA85D5E8}"/>
              </a:ext>
            </a:extLst>
          </p:cNvPr>
          <p:cNvSpPr/>
          <p:nvPr/>
        </p:nvSpPr>
        <p:spPr>
          <a:xfrm>
            <a:off x="9163365" y="2279816"/>
            <a:ext cx="702365" cy="60369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en-GB" sz="3200" dirty="0">
                <a:solidFill>
                  <a:schemeClr val="tx1"/>
                </a:solidFill>
              </a:rPr>
              <a:t>49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79D6ED0-97D0-4B5A-A26F-5ECF1295E8CA}"/>
              </a:ext>
            </a:extLst>
          </p:cNvPr>
          <p:cNvSpPr/>
          <p:nvPr/>
        </p:nvSpPr>
        <p:spPr>
          <a:xfrm>
            <a:off x="9163365" y="3021515"/>
            <a:ext cx="702365" cy="60369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en-GB" sz="3200" dirty="0">
                <a:solidFill>
                  <a:schemeClr val="tx1"/>
                </a:solidFill>
              </a:rPr>
              <a:t>-5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714E80-75E1-4713-8970-084D22C70AB1}"/>
              </a:ext>
            </a:extLst>
          </p:cNvPr>
          <p:cNvSpPr/>
          <p:nvPr/>
        </p:nvSpPr>
        <p:spPr>
          <a:xfrm>
            <a:off x="6964275" y="1556442"/>
            <a:ext cx="728356" cy="6036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en-GB" sz="3200" dirty="0">
                <a:solidFill>
                  <a:schemeClr val="tx1"/>
                </a:solidFill>
              </a:rPr>
              <a:t>n²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F523421-3AC9-4C3D-9C53-A32E81ABD909}"/>
              </a:ext>
            </a:extLst>
          </p:cNvPr>
          <p:cNvSpPr/>
          <p:nvPr/>
        </p:nvSpPr>
        <p:spPr>
          <a:xfrm>
            <a:off x="6964275" y="2279816"/>
            <a:ext cx="1056939" cy="55175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en-GB" sz="3200" dirty="0">
                <a:solidFill>
                  <a:schemeClr val="tx1"/>
                </a:solidFill>
              </a:rPr>
              <a:t>n -12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CE371D4-CF53-42CF-A1E1-41C62BFD8E1C}"/>
              </a:ext>
            </a:extLst>
          </p:cNvPr>
          <p:cNvSpPr/>
          <p:nvPr/>
        </p:nvSpPr>
        <p:spPr>
          <a:xfrm>
            <a:off x="6964275" y="3021515"/>
            <a:ext cx="1056939" cy="551752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3200" dirty="0">
                <a:solidFill>
                  <a:schemeClr val="tx1"/>
                </a:solidFill>
              </a:rPr>
              <a:t>n ÷ 2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112D428-188E-6141-92D3-23791EED59E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559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435887"/>
            <a:ext cx="5494857" cy="376505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3. The volume of this </a:t>
            </a:r>
            <a:r>
              <a:rPr lang="en-GB" sz="2800" b="1" dirty="0">
                <a:solidFill>
                  <a:schemeClr val="tx1"/>
                </a:solidFill>
              </a:rPr>
              <a:t>cube</a:t>
            </a:r>
            <a:r>
              <a:rPr lang="en-GB" sz="2800" dirty="0">
                <a:solidFill>
                  <a:schemeClr val="tx1"/>
                </a:solidFill>
              </a:rPr>
              <a:t> is 27cm ³. What is the length of one edge? What is the area of one face?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                                         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    </a:t>
            </a:r>
          </a:p>
          <a:p>
            <a:r>
              <a:rPr lang="en-GB" sz="2800" dirty="0">
                <a:solidFill>
                  <a:schemeClr val="tx1"/>
                </a:solidFill>
              </a:rPr>
              <a:t>	 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4353957"/>
            <a:ext cx="4199388" cy="208703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r>
              <a:rPr lang="en-GB" sz="2800" dirty="0">
                <a:solidFill>
                  <a:schemeClr val="tx1"/>
                </a:solidFill>
              </a:rPr>
              <a:t>1. 144</a:t>
            </a:r>
          </a:p>
          <a:p>
            <a:r>
              <a:rPr lang="en-GB" sz="2800" dirty="0">
                <a:solidFill>
                  <a:schemeClr val="tx1"/>
                </a:solidFill>
              </a:rPr>
              <a:t>2. 144</a:t>
            </a:r>
          </a:p>
          <a:p>
            <a:r>
              <a:rPr lang="en-GB" sz="2800" dirty="0">
                <a:solidFill>
                  <a:schemeClr val="tx1"/>
                </a:solidFill>
              </a:rPr>
              <a:t>3. Length of edge= 3cm</a:t>
            </a:r>
          </a:p>
          <a:p>
            <a:r>
              <a:rPr lang="en-GB" sz="2800" dirty="0">
                <a:solidFill>
                  <a:schemeClr val="tx1"/>
                </a:solidFill>
              </a:rPr>
              <a:t>    Area of a face = 9cm²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795934" y="145774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en-GB" sz="4000" dirty="0">
                <a:solidFill>
                  <a:schemeClr val="accent2"/>
                </a:solidFill>
              </a:rPr>
              <a:t> 30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05130D-7E40-49B2-81F3-87BA809F8EFF}"/>
              </a:ext>
            </a:extLst>
          </p:cNvPr>
          <p:cNvGrpSpPr/>
          <p:nvPr/>
        </p:nvGrpSpPr>
        <p:grpSpPr>
          <a:xfrm>
            <a:off x="749038" y="902536"/>
            <a:ext cx="4868659" cy="5651119"/>
            <a:chOff x="795934" y="902536"/>
            <a:chExt cx="4868659" cy="5651119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1809ADE-1CA5-4F8C-ABAC-C20E71819394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934" y="919627"/>
              <a:ext cx="4845211" cy="268170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A52079D-AADE-4646-AAAD-CAAE307461F9}"/>
                </a:ext>
              </a:extLst>
            </p:cNvPr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382" y="4056553"/>
              <a:ext cx="4845211" cy="2497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08DFB53-9DEC-4F74-B82D-BCD99E3D8F54}"/>
                </a:ext>
              </a:extLst>
            </p:cNvPr>
            <p:cNvSpPr/>
            <p:nvPr/>
          </p:nvSpPr>
          <p:spPr>
            <a:xfrm>
              <a:off x="1095135" y="4056553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32 x 4.5 =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422E-82C3-4702-B858-563EFF7FBE03}"/>
                </a:ext>
              </a:extLst>
            </p:cNvPr>
            <p:cNvSpPr/>
            <p:nvPr/>
          </p:nvSpPr>
          <p:spPr>
            <a:xfrm>
              <a:off x="1095135" y="902536"/>
              <a:ext cx="2146852" cy="27306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2400" dirty="0">
                  <a:solidFill>
                    <a:schemeClr val="tx1"/>
                  </a:solidFill>
                </a:rPr>
                <a:t>40% of 360 = </a:t>
              </a:r>
            </a:p>
          </p:txBody>
        </p:sp>
      </p:grpSp>
      <p:sp>
        <p:nvSpPr>
          <p:cNvPr id="2" name="Cube 1">
            <a:extLst>
              <a:ext uri="{FF2B5EF4-FFF2-40B4-BE49-F238E27FC236}">
                <a16:creationId xmlns:a16="http://schemas.microsoft.com/office/drawing/2014/main" id="{D87D3882-F1DE-44ED-A272-2324A5A26BB4}"/>
              </a:ext>
            </a:extLst>
          </p:cNvPr>
          <p:cNvSpPr/>
          <p:nvPr/>
        </p:nvSpPr>
        <p:spPr>
          <a:xfrm>
            <a:off x="7948649" y="2024578"/>
            <a:ext cx="1789558" cy="1772478"/>
          </a:xfrm>
          <a:prstGeom prst="cube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C262E9-C9D7-8149-8771-0830183926C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032" y="5807393"/>
            <a:ext cx="1105535" cy="739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128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bg2">
              <a:lumMod val="10000"/>
            </a:schemeClr>
          </a:solidFill>
        </a:ln>
      </a:spPr>
      <a:bodyPr rtlCol="0" anchor="ctr"/>
      <a:lstStyle>
        <a:defPPr algn="l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1730</Words>
  <Application>Microsoft Office PowerPoint</Application>
  <PresentationFormat>Widescreen</PresentationFormat>
  <Paragraphs>520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Cambria Math</vt:lpstr>
      <vt:lpstr>Times New Roman</vt:lpstr>
      <vt:lpstr>Office Theme</vt:lpstr>
      <vt:lpstr>   30 days of 3 in 3 Mathematics </vt:lpstr>
      <vt:lpstr>Teachers’ Notes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Meadows</dc:creator>
  <cp:lastModifiedBy>Emma Harris (TGS-NOR)</cp:lastModifiedBy>
  <cp:revision>74</cp:revision>
  <dcterms:created xsi:type="dcterms:W3CDTF">2018-01-02T19:54:05Z</dcterms:created>
  <dcterms:modified xsi:type="dcterms:W3CDTF">2025-07-29T09:34:56Z</dcterms:modified>
</cp:coreProperties>
</file>