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63" r:id="rId4"/>
    <p:sldId id="266" r:id="rId5"/>
    <p:sldId id="265"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68" autoAdjust="0"/>
  </p:normalViewPr>
  <p:slideViewPr>
    <p:cSldViewPr>
      <p:cViewPr varScale="1">
        <p:scale>
          <a:sx n="111" d="100"/>
          <a:sy n="111" d="100"/>
        </p:scale>
        <p:origin x="1650" y="1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15/06/2026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821850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927694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596828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15/06/2026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youtube.com/watch?v=52LIC1VtgRc" TargetMode="External"/><Relationship Id="rId4" Type="http://schemas.openxmlformats.org/officeDocument/2006/relationships/hyperlink" Target="https://www.youtube.com/watch?v=IcC1Bp13n_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hyperlink" Target="http://www.christianity.com/bible/bible.php?ver=niv&amp;q=matthew+21:22" TargetMode="External"/><Relationship Id="rId4" Type="http://schemas.openxmlformats.org/officeDocument/2006/relationships/image" Target="cid:3D266C2A-4316-49C3-982D-B0A25D0D055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Inline image">
            <a:extLst>
              <a:ext uri="{FF2B5EF4-FFF2-40B4-BE49-F238E27FC236}">
                <a16:creationId xmlns:a16="http://schemas.microsoft.com/office/drawing/2014/main" id="{4506EE88-7F86-D753-1016-A3B2AA75C5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334" y="1782459"/>
            <a:ext cx="7488832" cy="445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6" name="Rectangle 5"/>
          <p:cNvSpPr/>
          <p:nvPr/>
        </p:nvSpPr>
        <p:spPr>
          <a:xfrm>
            <a:off x="1043608" y="373770"/>
            <a:ext cx="6953546" cy="963790"/>
          </a:xfrm>
          <a:prstGeom prst="rect">
            <a:avLst/>
          </a:prstGeom>
        </p:spPr>
        <p:txBody>
          <a:bodyPr wrap="square">
            <a:spAutoFit/>
          </a:bodyPr>
          <a:lstStyle/>
          <a:p>
            <a:pPr lvl="0" algn="ctr">
              <a:lnSpc>
                <a:spcPct val="107000"/>
              </a:lnSpc>
              <a:spcAft>
                <a:spcPts val="800"/>
              </a:spcAft>
            </a:pP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The 11th Sunday of Ordinary time</a:t>
            </a:r>
          </a:p>
          <a:p>
            <a:pPr lvl="0" algn="ctr">
              <a:lnSpc>
                <a:spcPct val="107000"/>
              </a:lnSpc>
              <a:spcAft>
                <a:spcPts val="800"/>
              </a:spcAft>
            </a:pPr>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Matthew 9:36-10:8 </a:t>
            </a:r>
            <a:r>
              <a:rPr lang="en-GB" sz="24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Year A</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Rectangle 13"/>
          <p:cNvSpPr/>
          <p:nvPr/>
        </p:nvSpPr>
        <p:spPr>
          <a:xfrm>
            <a:off x="155575" y="5589240"/>
            <a:ext cx="3624337" cy="646331"/>
          </a:xfrm>
          <a:prstGeom prst="rect">
            <a:avLst/>
          </a:prstGeom>
        </p:spPr>
        <p:txBody>
          <a:bodyPr wrap="square">
            <a:spAutoFit/>
          </a:bodyPr>
          <a:lstStyle/>
          <a:p>
            <a:endParaRPr lang="en-GB" dirty="0">
              <a:hlinkClick r:id="rId4"/>
            </a:endParaRPr>
          </a:p>
          <a:p>
            <a:endParaRPr lang="en-GB" dirty="0">
              <a:hlinkClick r:id="rId4"/>
            </a:endParaRPr>
          </a:p>
        </p:txBody>
      </p:sp>
      <p:sp>
        <p:nvSpPr>
          <p:cNvPr id="8" name="TextBox 7">
            <a:extLst>
              <a:ext uri="{FF2B5EF4-FFF2-40B4-BE49-F238E27FC236}">
                <a16:creationId xmlns:a16="http://schemas.microsoft.com/office/drawing/2014/main" id="{14C1001B-4729-40CD-A332-B38C2969FE4B}"/>
              </a:ext>
            </a:extLst>
          </p:cNvPr>
          <p:cNvSpPr txBox="1"/>
          <p:nvPr/>
        </p:nvSpPr>
        <p:spPr>
          <a:xfrm>
            <a:off x="827584" y="4546980"/>
            <a:ext cx="7488832" cy="461665"/>
          </a:xfrm>
          <a:prstGeom prst="rect">
            <a:avLst/>
          </a:prstGeom>
          <a:noFill/>
        </p:spPr>
        <p:txBody>
          <a:bodyPr wrap="square" rtlCol="0">
            <a:spAutoFit/>
          </a:bodyPr>
          <a:lstStyle/>
          <a:p>
            <a:r>
              <a:rPr lang="en-GB" sz="2400" dirty="0">
                <a:latin typeface="Comic Sans MS" panose="030F0702030302020204" pitchFamily="66" charset="0"/>
              </a:rPr>
              <a:t>‘</a:t>
            </a:r>
            <a:r>
              <a:rPr lang="en-GB" sz="2400" b="1" dirty="0">
                <a:latin typeface="Comic Sans MS" panose="030F0702030302020204" pitchFamily="66" charset="0"/>
              </a:rPr>
              <a:t>The Harvest is rich, but the labourers are few’</a:t>
            </a:r>
          </a:p>
        </p:txBody>
      </p:sp>
      <p:sp>
        <p:nvSpPr>
          <p:cNvPr id="3" name="TextBox 2">
            <a:extLst>
              <a:ext uri="{FF2B5EF4-FFF2-40B4-BE49-F238E27FC236}">
                <a16:creationId xmlns:a16="http://schemas.microsoft.com/office/drawing/2014/main" id="{EC35BD01-200F-4FFB-AB0E-1C9248739B5C}"/>
              </a:ext>
            </a:extLst>
          </p:cNvPr>
          <p:cNvSpPr txBox="1"/>
          <p:nvPr/>
        </p:nvSpPr>
        <p:spPr>
          <a:xfrm>
            <a:off x="2354311" y="6348094"/>
            <a:ext cx="4902248" cy="375552"/>
          </a:xfrm>
          <a:prstGeom prst="rect">
            <a:avLst/>
          </a:prstGeom>
          <a:noFill/>
        </p:spPr>
        <p:txBody>
          <a:bodyPr wrap="square" rtlCol="0">
            <a:spAutoFit/>
          </a:bodyPr>
          <a:lstStyle/>
          <a:p>
            <a:pPr lvl="0">
              <a:lnSpc>
                <a:spcPct val="107000"/>
              </a:lnSpc>
              <a:spcAft>
                <a:spcPts val="800"/>
              </a:spcAft>
            </a:pPr>
            <a:r>
              <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https://www.youtube.com/watch?v=52LIC1VtgRc</a:t>
            </a:r>
            <a:endPar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 y="134702"/>
            <a:ext cx="8920559" cy="469167"/>
          </a:xfrm>
          <a:prstGeom prst="rect">
            <a:avLst/>
          </a:prstGeom>
        </p:spPr>
        <p:txBody>
          <a:bodyPr wrap="square">
            <a:spAutoFit/>
          </a:bodyPr>
          <a:lstStyle/>
          <a:p>
            <a:pPr algn="ctr">
              <a:lnSpc>
                <a:spcPct val="107000"/>
              </a:lnSpc>
              <a:spcAft>
                <a:spcPts val="800"/>
              </a:spcAft>
            </a:pPr>
            <a:r>
              <a:rPr lang="en-GB" sz="2400" b="1" dirty="0">
                <a:solidFill>
                  <a:srgbClr val="00CC0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Matthew</a:t>
            </a:r>
            <a:endParaRPr lang="en-GB" sz="2400" dirty="0">
              <a:solidFill>
                <a:srgbClr val="00CC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1390280654"/>
              </p:ext>
            </p:extLst>
          </p:nvPr>
        </p:nvGraphicFramePr>
        <p:xfrm>
          <a:off x="172160" y="909459"/>
          <a:ext cx="8840204" cy="2955160"/>
        </p:xfrm>
        <a:graphic>
          <a:graphicData uri="http://schemas.openxmlformats.org/drawingml/2006/table">
            <a:tbl>
              <a:tblPr/>
              <a:tblGrid>
                <a:gridCol w="8840204">
                  <a:extLst>
                    <a:ext uri="{9D8B030D-6E8A-4147-A177-3AD203B41FA5}">
                      <a16:colId xmlns:a16="http://schemas.microsoft.com/office/drawing/2014/main" val="2113154556"/>
                    </a:ext>
                  </a:extLst>
                </a:gridCol>
              </a:tblGrid>
              <a:tr h="2955160">
                <a:tc>
                  <a:txBody>
                    <a:bodyPr/>
                    <a:lstStyle/>
                    <a:p>
                      <a:pPr algn="l">
                        <a:spcAft>
                          <a:spcPts val="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When Jesus saw the crowds, he felt sorry for them because they were harassed and dejected, like sheep without a shepherd. Then he said to his disciples, ‘The harvest is rich, but the labourers are few, so ask the Lord of the harvest to send labourers to his harvest.’ …</a:t>
                      </a: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pic>
        <p:nvPicPr>
          <p:cNvPr id="4" name="Picture 3" descr="A cartoon of a sheep&#10;&#10;Description automatically generated with medium confidence">
            <a:extLst>
              <a:ext uri="{FF2B5EF4-FFF2-40B4-BE49-F238E27FC236}">
                <a16:creationId xmlns:a16="http://schemas.microsoft.com/office/drawing/2014/main" id="{907C2445-0A06-365A-F133-A6DF3F29B438}"/>
              </a:ext>
            </a:extLst>
          </p:cNvPr>
          <p:cNvPicPr>
            <a:picLocks noChangeAspect="1"/>
          </p:cNvPicPr>
          <p:nvPr/>
        </p:nvPicPr>
        <p:blipFill>
          <a:blip r:embed="rId3"/>
          <a:stretch>
            <a:fillRect/>
          </a:stretch>
        </p:blipFill>
        <p:spPr>
          <a:xfrm>
            <a:off x="5612920" y="3864619"/>
            <a:ext cx="2974301" cy="2858679"/>
          </a:xfrm>
          <a:prstGeom prst="rect">
            <a:avLst/>
          </a:prstGeom>
        </p:spPr>
      </p:pic>
      <p:sp>
        <p:nvSpPr>
          <p:cNvPr id="5" name="TextBox 4">
            <a:extLst>
              <a:ext uri="{FF2B5EF4-FFF2-40B4-BE49-F238E27FC236}">
                <a16:creationId xmlns:a16="http://schemas.microsoft.com/office/drawing/2014/main" id="{A927B0C1-7911-5816-290C-ED1A491D952E}"/>
              </a:ext>
            </a:extLst>
          </p:cNvPr>
          <p:cNvSpPr txBox="1"/>
          <p:nvPr/>
        </p:nvSpPr>
        <p:spPr>
          <a:xfrm>
            <a:off x="263966" y="3807376"/>
            <a:ext cx="489654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CC00"/>
                </a:solidFill>
                <a:effectLst/>
                <a:uLnTx/>
                <a:uFillTx/>
                <a:latin typeface="Comic Sans MS" panose="030F0702030302020204" pitchFamily="66" charset="0"/>
                <a:ea typeface="Calibri" panose="020F0502020204030204" pitchFamily="34" charset="0"/>
                <a:cs typeface="Times New Roman" panose="02020603050405020304" pitchFamily="18" charset="0"/>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CC00"/>
                </a:solidFill>
                <a:effectLst/>
                <a:uLnTx/>
                <a:uFillTx/>
                <a:latin typeface="Comic Sans MS" panose="030F0702030302020204" pitchFamily="66" charset="0"/>
                <a:ea typeface="Calibri" panose="020F0502020204030204" pitchFamily="34" charset="0"/>
                <a:cs typeface="Times New Roman" panose="02020603050405020304" pitchFamily="18" charset="0"/>
              </a:rPr>
              <a:t>Praise to you Lord Jesus Christ</a:t>
            </a:r>
          </a:p>
        </p:txBody>
      </p:sp>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715111"/>
            <a:ext cx="1715746"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3453351211"/>
              </p:ext>
            </p:extLst>
          </p:nvPr>
        </p:nvGraphicFramePr>
        <p:xfrm>
          <a:off x="343333" y="515380"/>
          <a:ext cx="8536700" cy="6342620"/>
        </p:xfrm>
        <a:graphic>
          <a:graphicData uri="http://schemas.openxmlformats.org/drawingml/2006/table">
            <a:tbl>
              <a:tblPr/>
              <a:tblGrid>
                <a:gridCol w="8536700">
                  <a:extLst>
                    <a:ext uri="{9D8B030D-6E8A-4147-A177-3AD203B41FA5}">
                      <a16:colId xmlns:a16="http://schemas.microsoft.com/office/drawing/2014/main" val="2113154556"/>
                    </a:ext>
                  </a:extLst>
                </a:gridCol>
              </a:tblGrid>
              <a:tr h="6342620">
                <a:tc>
                  <a:txBody>
                    <a:bodyPr/>
                    <a:lstStyle/>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Arial" panose="020B0604020202020204" pitchFamily="34" charset="0"/>
                        </a:rPr>
                        <a:t>Today’s Gospel tells us that Jesus shares his mission to proclaim the kingdom of heaven with his disciples. He can see that the people are stressed, that they are struggling and that they are looking for help. He is filled with compassion </a:t>
                      </a:r>
                      <a:r>
                        <a:rPr lang="en-GB" sz="1600">
                          <a:effectLst/>
                          <a:latin typeface="Comic Sans MS" panose="030F0702030302020204" pitchFamily="66" charset="0"/>
                          <a:ea typeface="Calibri" panose="020F0502020204030204" pitchFamily="34" charset="0"/>
                          <a:cs typeface="Arial" panose="020B0604020202020204" pitchFamily="34" charset="0"/>
                        </a:rPr>
                        <a:t>and love for </a:t>
                      </a:r>
                      <a:r>
                        <a:rPr lang="en-GB" sz="1600" dirty="0">
                          <a:effectLst/>
                          <a:latin typeface="Comic Sans MS" panose="030F0702030302020204" pitchFamily="66" charset="0"/>
                          <a:ea typeface="Calibri" panose="020F0502020204030204" pitchFamily="34" charset="0"/>
                          <a:cs typeface="Arial" panose="020B0604020202020204" pitchFamily="34" charset="0"/>
                        </a:rPr>
                        <a:t>them; however, he doesn’t just feel sorry for them, he also wants to take action to help them.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Arial" panose="020B0604020202020204" pitchFamily="34" charset="0"/>
                        </a:rPr>
                        <a:t>Jesus gathers his twelve disciples, his closest friends, and sends them out with instructions, not only to teach and share his message of love with the people, but also to care for them. Jesus asks them to offer help, support and to heal the people. Jesus asks them to do it all for free, without asking for anything in return.  </a:t>
                      </a:r>
                      <a:endParaRPr lang="en-GB" sz="1600" dirty="0">
                        <a:effectLst/>
                        <a:latin typeface="Calibri" panose="020F0502020204030204" pitchFamily="34" charset="0"/>
                        <a:ea typeface="Calibri" panose="020F0502020204030204" pitchFamily="34" charset="0"/>
                        <a:cs typeface="Arial" panose="020B0604020202020204" pitchFamily="34" charset="0"/>
                      </a:endParaRPr>
                    </a:p>
                    <a:p>
                      <a:r>
                        <a:rPr lang="en-GB" sz="1600" dirty="0">
                          <a:effectLst/>
                          <a:latin typeface="Comic Sans MS" panose="030F0702030302020204" pitchFamily="66" charset="0"/>
                          <a:ea typeface="Times New Roman" panose="02020603050405020304" pitchFamily="18" charset="0"/>
                          <a:cs typeface="Times New Roman" panose="02020603050405020304" pitchFamily="18" charset="0"/>
                        </a:rPr>
                        <a:t>Just as Jesus sent his disciples to continue his work and mission, we are also sent by Jesus to play our part in this mission to bring the kingdom of heaven to earth with our love, our care and our compassion for others.</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
        <p:nvSpPr>
          <p:cNvPr id="8" name="TextBox 7">
            <a:extLst>
              <a:ext uri="{FF2B5EF4-FFF2-40B4-BE49-F238E27FC236}">
                <a16:creationId xmlns:a16="http://schemas.microsoft.com/office/drawing/2014/main" id="{B3EE5273-3101-4108-8EB9-1B0ED05E8689}"/>
              </a:ext>
            </a:extLst>
          </p:cNvPr>
          <p:cNvSpPr txBox="1"/>
          <p:nvPr/>
        </p:nvSpPr>
        <p:spPr>
          <a:xfrm>
            <a:off x="107504" y="71081"/>
            <a:ext cx="2345109" cy="469167"/>
          </a:xfrm>
          <a:prstGeom prst="rect">
            <a:avLst/>
          </a:prstGeom>
          <a:noFill/>
        </p:spPr>
        <p:txBody>
          <a:bodyPr wrap="square" rtlCol="0">
            <a:spAutoFit/>
          </a:bodyPr>
          <a:lstStyle/>
          <a:p>
            <a:pPr lvl="0"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Reflection:</a:t>
            </a:r>
            <a:endParaRPr lang="en-GB" sz="2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descr="... to His children, tender and compassionate to those who fear Him">
            <a:extLst>
              <a:ext uri="{FF2B5EF4-FFF2-40B4-BE49-F238E27FC236}">
                <a16:creationId xmlns:a16="http://schemas.microsoft.com/office/drawing/2014/main" id="{1430799B-4C19-C02D-A600-998F24E8E5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8463" y="3669010"/>
            <a:ext cx="4042658" cy="2908169"/>
          </a:xfrm>
          <a:prstGeom prst="rect">
            <a:avLst/>
          </a:prstGeom>
          <a:noFill/>
          <a:ln>
            <a:noFill/>
          </a:ln>
        </p:spPr>
      </p:pic>
      <p:pic>
        <p:nvPicPr>
          <p:cNvPr id="4" name="Picture 3">
            <a:extLst>
              <a:ext uri="{FF2B5EF4-FFF2-40B4-BE49-F238E27FC236}">
                <a16:creationId xmlns:a16="http://schemas.microsoft.com/office/drawing/2014/main" id="{CF462F61-C54F-4E4E-7887-8EF224200309}"/>
              </a:ext>
            </a:extLst>
          </p:cNvPr>
          <p:cNvPicPr>
            <a:picLocks noChangeAspect="1"/>
          </p:cNvPicPr>
          <p:nvPr/>
        </p:nvPicPr>
        <p:blipFill>
          <a:blip r:embed="rId4"/>
          <a:stretch>
            <a:fillRect/>
          </a:stretch>
        </p:blipFill>
        <p:spPr>
          <a:xfrm>
            <a:off x="372879" y="3638652"/>
            <a:ext cx="4326037" cy="2938527"/>
          </a:xfrm>
          <a:prstGeom prst="rect">
            <a:avLst/>
          </a:prstGeom>
        </p:spPr>
      </p:pic>
    </p:spTree>
    <p:extLst>
      <p:ext uri="{BB962C8B-B14F-4D97-AF65-F5344CB8AC3E}">
        <p14:creationId xmlns:p14="http://schemas.microsoft.com/office/powerpoint/2010/main" val="1051035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715111"/>
            <a:ext cx="4841720"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80250" y="524930"/>
            <a:ext cx="713824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3419873" y="198043"/>
            <a:ext cx="2016224" cy="469167"/>
          </a:xfrm>
          <a:prstGeom prst="rect">
            <a:avLst/>
          </a:prstGeom>
        </p:spPr>
        <p:txBody>
          <a:bodyPr wrap="square">
            <a:spAutoFit/>
          </a:bodyPr>
          <a:lstStyle/>
          <a:p>
            <a:pPr algn="ctr">
              <a:lnSpc>
                <a:spcPct val="107000"/>
              </a:lnSpc>
              <a:spcAft>
                <a:spcPts val="800"/>
              </a:spcAft>
            </a:pPr>
            <a:r>
              <a:rPr lang="en-GB" sz="2400" b="1" dirty="0">
                <a:solidFill>
                  <a:srgbClr val="0070C0"/>
                </a:solidFill>
                <a:latin typeface="Comic Sans MS" panose="030F0702030302020204" pitchFamily="66" charset="0"/>
                <a:ea typeface="Times New Roman" panose="02020603050405020304" pitchFamily="18" charset="0"/>
                <a:cs typeface="Calibri" panose="020F0502020204030204" pitchFamily="34" charset="0"/>
              </a:rPr>
              <a:t>Challenge</a:t>
            </a:r>
            <a:endParaRPr lang="en-GB" sz="2400"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2843808" y="2819659"/>
            <a:ext cx="3672408" cy="369332"/>
          </a:xfrm>
          <a:prstGeom prst="rect">
            <a:avLst/>
          </a:prstGeom>
          <a:noFill/>
        </p:spPr>
        <p:txBody>
          <a:bodyPr wrap="square" rtlCol="0">
            <a:spAutoFit/>
          </a:bodyPr>
          <a:lstStyle/>
          <a:p>
            <a:endParaRPr lang="en-GB"/>
          </a:p>
        </p:txBody>
      </p:sp>
      <p:sp>
        <p:nvSpPr>
          <p:cNvPr id="15" name="TextBox 14">
            <a:extLst>
              <a:ext uri="{FF2B5EF4-FFF2-40B4-BE49-F238E27FC236}">
                <a16:creationId xmlns:a16="http://schemas.microsoft.com/office/drawing/2014/main" id="{2E38249B-D748-FD0C-4577-02A1971E4CBB}"/>
              </a:ext>
            </a:extLst>
          </p:cNvPr>
          <p:cNvSpPr txBox="1"/>
          <p:nvPr/>
        </p:nvSpPr>
        <p:spPr>
          <a:xfrm>
            <a:off x="467546" y="3996726"/>
            <a:ext cx="3960439" cy="2677656"/>
          </a:xfrm>
          <a:prstGeom prst="rect">
            <a:avLst/>
          </a:prstGeom>
          <a:noFill/>
          <a:ln w="38100">
            <a:solidFill>
              <a:srgbClr val="0070C0"/>
            </a:solidFill>
          </a:ln>
        </p:spPr>
        <p:txBody>
          <a:bodyPr wrap="square">
            <a:spAutoFit/>
          </a:bodyPr>
          <a:lstStyle/>
          <a:p>
            <a:pPr algn="ctr"/>
            <a:r>
              <a:rPr lang="en-GB" sz="24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What will you do this week to share God’s love and to show compassion to those around you? How will you show kindness to others?</a:t>
            </a:r>
          </a:p>
          <a:p>
            <a:endParaRPr lang="en-GB" sz="2400" b="1"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B0C0F274-F0AD-EED4-5224-7FF37FC885ED}"/>
              </a:ext>
            </a:extLst>
          </p:cNvPr>
          <p:cNvSpPr txBox="1"/>
          <p:nvPr/>
        </p:nvSpPr>
        <p:spPr>
          <a:xfrm>
            <a:off x="522824" y="915265"/>
            <a:ext cx="8153631" cy="2855397"/>
          </a:xfrm>
          <a:prstGeom prst="rect">
            <a:avLst/>
          </a:prstGeom>
          <a:noFill/>
          <a:ln w="38100">
            <a:solidFill>
              <a:srgbClr val="0070C0"/>
            </a:solidFill>
          </a:ln>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rial" panose="020B0604020202020204" pitchFamily="34" charset="0"/>
              </a:rPr>
              <a:t>Sometimes we are the people who need help.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rial" panose="020B0604020202020204" pitchFamily="34" charset="0"/>
              </a:rPr>
              <a:t>Sometimes we are the people who can help others. </a:t>
            </a:r>
            <a:endParaRPr kumimoji="0" lang="en-GB" sz="3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rial" panose="020B0604020202020204" pitchFamily="34" charset="0"/>
              </a:rPr>
              <a:t>Can you think of a time when you saw that someone needed your help or was worried about something?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rial" panose="020B0604020202020204" pitchFamily="34" charset="0"/>
              </a:rPr>
              <a:t>How did you feel?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Arial" panose="020B0604020202020204" pitchFamily="34" charset="0"/>
              </a:rPr>
              <a:t>What did you do?</a:t>
            </a:r>
            <a:endParaRPr kumimoji="0" lang="en-GB" sz="3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ED68F31D-738C-95BC-C576-DB8AEBB4CCE1}"/>
              </a:ext>
            </a:extLst>
          </p:cNvPr>
          <p:cNvPicPr>
            <a:picLocks noChangeAspect="1"/>
          </p:cNvPicPr>
          <p:nvPr/>
        </p:nvPicPr>
        <p:blipFill>
          <a:blip r:embed="rId3"/>
          <a:stretch>
            <a:fillRect/>
          </a:stretch>
        </p:blipFill>
        <p:spPr>
          <a:xfrm>
            <a:off x="4571999" y="3959195"/>
            <a:ext cx="4104455" cy="2715187"/>
          </a:xfrm>
          <a:prstGeom prst="rect">
            <a:avLst/>
          </a:prstGeom>
        </p:spPr>
      </p:pic>
    </p:spTree>
    <p:extLst>
      <p:ext uri="{BB962C8B-B14F-4D97-AF65-F5344CB8AC3E}">
        <p14:creationId xmlns:p14="http://schemas.microsoft.com/office/powerpoint/2010/main" val="1591136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nline image">
            <a:extLst>
              <a:ext uri="{FF2B5EF4-FFF2-40B4-BE49-F238E27FC236}">
                <a16:creationId xmlns:a16="http://schemas.microsoft.com/office/drawing/2014/main" id="{467A71E5-1313-604B-579A-1DB34D81AC36}"/>
              </a:ext>
            </a:extLst>
          </p:cNvPr>
          <p:cNvPicPr>
            <a:picLocks noChangeAspect="1"/>
          </p:cNvPicPr>
          <p:nvPr/>
        </p:nvPicPr>
        <p:blipFill rotWithShape="1">
          <a:blip r:embed="rId3" r:link="rId4" cstate="print">
            <a:extLst>
              <a:ext uri="{28A0092B-C50C-407E-A947-70E740481C1C}">
                <a14:useLocalDpi xmlns:a14="http://schemas.microsoft.com/office/drawing/2010/main" val="0"/>
              </a:ext>
            </a:extLst>
          </a:blip>
          <a:srcRect l="1462" t="1595" r="1884" b="2485"/>
          <a:stretch>
            <a:fillRect/>
          </a:stretch>
        </p:blipFill>
        <p:spPr bwMode="auto">
          <a:xfrm>
            <a:off x="4773394" y="1408204"/>
            <a:ext cx="4176465" cy="4951761"/>
          </a:xfrm>
          <a:prstGeom prst="rect">
            <a:avLst/>
          </a:prstGeom>
          <a:noFill/>
          <a:ln>
            <a:noFill/>
          </a:ln>
          <a:extLst>
            <a:ext uri="{53640926-AAD7-44D8-BBD7-CCE9431645EC}">
              <a14:shadowObscured xmlns:a14="http://schemas.microsoft.com/office/drawing/2010/main"/>
            </a:ext>
          </a:extLst>
        </p:spPr>
      </p:pic>
      <p:sp>
        <p:nvSpPr>
          <p:cNvPr id="7" name="Rectangle 6"/>
          <p:cNvSpPr/>
          <p:nvPr/>
        </p:nvSpPr>
        <p:spPr>
          <a:xfrm>
            <a:off x="263967" y="715111"/>
            <a:ext cx="4841720"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9" name="Table 18"/>
          <p:cNvGraphicFramePr>
            <a:graphicFrameLocks noGrp="1"/>
          </p:cNvGraphicFramePr>
          <p:nvPr>
            <p:extLst>
              <p:ext uri="{D42A27DB-BD31-4B8C-83A1-F6EECF244321}">
                <p14:modId xmlns:p14="http://schemas.microsoft.com/office/powerpoint/2010/main" val="1537633138"/>
              </p:ext>
            </p:extLst>
          </p:nvPr>
        </p:nvGraphicFramePr>
        <p:xfrm>
          <a:off x="512647" y="418701"/>
          <a:ext cx="7488832" cy="720080"/>
        </p:xfrm>
        <a:graphic>
          <a:graphicData uri="http://schemas.openxmlformats.org/drawingml/2006/table">
            <a:tbl>
              <a:tblPr/>
              <a:tblGrid>
                <a:gridCol w="7488832">
                  <a:extLst>
                    <a:ext uri="{9D8B030D-6E8A-4147-A177-3AD203B41FA5}">
                      <a16:colId xmlns:a16="http://schemas.microsoft.com/office/drawing/2014/main" val="2113154556"/>
                    </a:ext>
                  </a:extLst>
                </a:gridCol>
              </a:tblGrid>
              <a:tr h="720080">
                <a:tc>
                  <a:txBody>
                    <a:bodyPr/>
                    <a:lstStyle/>
                    <a:p>
                      <a:pPr algn="ctr">
                        <a:lnSpc>
                          <a:spcPct val="107000"/>
                        </a:lnSpc>
                        <a:spcAft>
                          <a:spcPts val="800"/>
                        </a:spcAft>
                      </a:pPr>
                      <a:r>
                        <a:rPr lang="en-GB" sz="1800" b="0" i="0" dirty="0">
                          <a:effectLst/>
                          <a:latin typeface="Lucida Calligraphy" panose="03010101010101010101" pitchFamily="66" charset="0"/>
                          <a:ea typeface="Calibri" panose="020F0502020204030204" pitchFamily="34" charset="0"/>
                          <a:cs typeface="Segoe UI" panose="020B0502040204020203" pitchFamily="34" charset="0"/>
                        </a:rPr>
                        <a:t>“And whatever you ask in prayer, you will receive, if you have faith.” ~ </a:t>
                      </a:r>
                      <a:r>
                        <a:rPr lang="en-GB" sz="1800" b="1" i="0" u="sng" dirty="0">
                          <a:solidFill>
                            <a:srgbClr val="0563C1"/>
                          </a:solidFill>
                          <a:effectLst/>
                          <a:latin typeface="Lucida Calligraphy" panose="03010101010101010101" pitchFamily="66" charset="0"/>
                          <a:ea typeface="Calibri" panose="020F0502020204030204" pitchFamily="34" charset="0"/>
                          <a:cs typeface="Segoe UI" panose="020B0502040204020203" pitchFamily="34" charset="0"/>
                          <a:hlinkClick r:id="rId5">
                            <a:extLst>
                              <a:ext uri="{A12FA001-AC4F-418D-AE19-62706E023703}">
                                <ahyp:hlinkClr xmlns:ahyp="http://schemas.microsoft.com/office/drawing/2018/hyperlinkcolor" val="tx"/>
                              </a:ext>
                            </a:extLst>
                          </a:hlinkClick>
                        </a:rPr>
                        <a:t>Matthew 21:22</a:t>
                      </a:r>
                      <a:endParaRPr lang="en-GB" sz="1800" b="1" i="0" dirty="0">
                        <a:effectLst/>
                        <a:latin typeface="Lucida Calligraphy" panose="03010101010101010101"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330277153"/>
                  </a:ext>
                </a:extLst>
              </a:tr>
            </a:tbl>
          </a:graphicData>
        </a:graphic>
      </p:graphicFrame>
      <p:sp>
        <p:nvSpPr>
          <p:cNvPr id="10" name="Rectangle 9"/>
          <p:cNvSpPr/>
          <p:nvPr/>
        </p:nvSpPr>
        <p:spPr>
          <a:xfrm>
            <a:off x="115140" y="149277"/>
            <a:ext cx="8959513" cy="65594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 name="Rectangle 3">
            <a:extLst>
              <a:ext uri="{FF2B5EF4-FFF2-40B4-BE49-F238E27FC236}">
                <a16:creationId xmlns:a16="http://schemas.microsoft.com/office/drawing/2014/main" id="{D6E4524F-0810-492C-B704-9AFFB34D2D62}"/>
              </a:ext>
            </a:extLst>
          </p:cNvPr>
          <p:cNvSpPr/>
          <p:nvPr/>
        </p:nvSpPr>
        <p:spPr>
          <a:xfrm>
            <a:off x="323528" y="1019509"/>
            <a:ext cx="5853673" cy="470000"/>
          </a:xfrm>
          <a:prstGeom prst="rect">
            <a:avLst/>
          </a:prstGeom>
        </p:spPr>
        <p:txBody>
          <a:bodyPr wrap="square">
            <a:spAutoFit/>
          </a:bodyPr>
          <a:lstStyle/>
          <a:p>
            <a:pPr lvl="0" algn="ctr">
              <a:lnSpc>
                <a:spcPct val="107000"/>
              </a:lnSpc>
              <a:spcAft>
                <a:spcPts val="800"/>
              </a:spcAft>
            </a:pPr>
            <a:endParaRPr lang="en-GB" sz="2400"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6" name="Table 15">
            <a:extLst>
              <a:ext uri="{FF2B5EF4-FFF2-40B4-BE49-F238E27FC236}">
                <a16:creationId xmlns:a16="http://schemas.microsoft.com/office/drawing/2014/main" id="{F5E1200A-A345-4F3D-93D8-C45615B0198D}"/>
              </a:ext>
            </a:extLst>
          </p:cNvPr>
          <p:cNvGraphicFramePr>
            <a:graphicFrameLocks noGrp="1"/>
          </p:cNvGraphicFramePr>
          <p:nvPr>
            <p:extLst>
              <p:ext uri="{D42A27DB-BD31-4B8C-83A1-F6EECF244321}">
                <p14:modId xmlns:p14="http://schemas.microsoft.com/office/powerpoint/2010/main" val="366245401"/>
              </p:ext>
            </p:extLst>
          </p:nvPr>
        </p:nvGraphicFramePr>
        <p:xfrm>
          <a:off x="263967" y="1456365"/>
          <a:ext cx="4531000" cy="2468372"/>
        </p:xfrm>
        <a:graphic>
          <a:graphicData uri="http://schemas.openxmlformats.org/drawingml/2006/table">
            <a:tbl>
              <a:tblPr/>
              <a:tblGrid>
                <a:gridCol w="4531000">
                  <a:extLst>
                    <a:ext uri="{9D8B030D-6E8A-4147-A177-3AD203B41FA5}">
                      <a16:colId xmlns:a16="http://schemas.microsoft.com/office/drawing/2014/main" val="594533446"/>
                    </a:ext>
                  </a:extLst>
                </a:gridCol>
              </a:tblGrid>
              <a:tr h="2313024">
                <a:tc>
                  <a:txBody>
                    <a:bodyPr/>
                    <a:lstStyle/>
                    <a:p>
                      <a:pPr algn="l">
                        <a:lnSpc>
                          <a:spcPct val="107000"/>
                        </a:lnSpc>
                        <a:spcAft>
                          <a:spcPts val="800"/>
                        </a:spcAft>
                      </a:pPr>
                      <a:r>
                        <a:rPr lang="en-GB" sz="2000" dirty="0">
                          <a:solidFill>
                            <a:srgbClr val="040C28"/>
                          </a:solidFill>
                          <a:effectLst/>
                          <a:latin typeface="Comic Sans MS" panose="030F0702030302020204" pitchFamily="66" charset="0"/>
                          <a:ea typeface="Calibri" panose="020F0502020204030204" pitchFamily="34" charset="0"/>
                          <a:cs typeface="Arial" panose="020B0604020202020204" pitchFamily="34" charset="0"/>
                        </a:rPr>
                        <a:t>Lord God,</a:t>
                      </a:r>
                      <a:r>
                        <a:rPr lang="en-GB" sz="2000" dirty="0">
                          <a:solidFill>
                            <a:srgbClr val="202124"/>
                          </a:solidFill>
                          <a:effectLst/>
                          <a:latin typeface="Comic Sans MS" panose="030F0702030302020204" pitchFamily="66" charset="0"/>
                          <a:ea typeface="Calibri" panose="020F0502020204030204" pitchFamily="34" charset="0"/>
                          <a:cs typeface="Arial" panose="020B0604020202020204" pitchFamily="34" charset="0"/>
                        </a:rPr>
                        <a:t> </a:t>
                      </a:r>
                    </a:p>
                    <a:p>
                      <a:pPr algn="l">
                        <a:lnSpc>
                          <a:spcPct val="107000"/>
                        </a:lnSpc>
                        <a:spcAft>
                          <a:spcPts val="800"/>
                        </a:spcAft>
                      </a:pPr>
                      <a:r>
                        <a:rPr lang="en-GB" sz="2000" dirty="0">
                          <a:solidFill>
                            <a:srgbClr val="040C28"/>
                          </a:solidFill>
                          <a:effectLst/>
                          <a:latin typeface="Comic Sans MS" panose="030F0702030302020204" pitchFamily="66" charset="0"/>
                          <a:ea typeface="Calibri" panose="020F0502020204030204" pitchFamily="34" charset="0"/>
                          <a:cs typeface="Arial" panose="020B0604020202020204" pitchFamily="34" charset="0"/>
                        </a:rPr>
                        <a:t>You are full of compassion and love for us, your children.</a:t>
                      </a:r>
                      <a:r>
                        <a:rPr lang="en-GB" sz="2000" dirty="0">
                          <a:solidFill>
                            <a:srgbClr val="202124"/>
                          </a:solidFill>
                          <a:effectLst/>
                          <a:latin typeface="Comic Sans MS" panose="030F0702030302020204" pitchFamily="66" charset="0"/>
                          <a:ea typeface="Calibri" panose="020F0502020204030204" pitchFamily="34" charset="0"/>
                          <a:cs typeface="Arial" panose="020B0604020202020204" pitchFamily="34" charset="0"/>
                        </a:rPr>
                        <a:t>  Please give us the strength we need to reach out to those around us, showing kindness in all that we do, Amen.</a:t>
                      </a:r>
                    </a:p>
                    <a:p>
                      <a:pPr algn="l">
                        <a:lnSpc>
                          <a:spcPct val="107000"/>
                        </a:lnSpc>
                        <a:spcAft>
                          <a:spcPts val="800"/>
                        </a:spcAft>
                      </a:pPr>
                      <a:endParaRPr lang="en-GB" sz="2000" dirty="0">
                        <a:solidFill>
                          <a:srgbClr val="202124"/>
                        </a:solidFill>
                        <a:effectLst/>
                        <a:latin typeface="Comic Sans MS" panose="030F0702030302020204" pitchFamily="66" charset="0"/>
                        <a:ea typeface="Calibri" panose="020F0502020204030204" pitchFamily="34" charset="0"/>
                        <a:cs typeface="Arial" panose="020B0604020202020204" pitchFamily="34" charset="0"/>
                      </a:endParaRPr>
                    </a:p>
                  </a:txBody>
                  <a:tcPr marL="114300" marR="114300" marT="0" marB="0">
                    <a:lnL>
                      <a:noFill/>
                    </a:lnL>
                    <a:lnR>
                      <a:noFill/>
                    </a:lnR>
                    <a:lnT>
                      <a:noFill/>
                    </a:lnT>
                    <a:lnB>
                      <a:noFill/>
                    </a:lnB>
                  </a:tcPr>
                </a:tc>
                <a:extLst>
                  <a:ext uri="{0D108BD9-81ED-4DB2-BD59-A6C34878D82A}">
                    <a16:rowId xmlns:a16="http://schemas.microsoft.com/office/drawing/2014/main" val="3827928037"/>
                  </a:ext>
                </a:extLst>
              </a:tr>
            </a:tbl>
          </a:graphicData>
        </a:graphic>
      </p:graphicFrame>
      <p:sp>
        <p:nvSpPr>
          <p:cNvPr id="26" name="TextBox 25">
            <a:extLst>
              <a:ext uri="{FF2B5EF4-FFF2-40B4-BE49-F238E27FC236}">
                <a16:creationId xmlns:a16="http://schemas.microsoft.com/office/drawing/2014/main" id="{C4F8AE1F-A901-42BA-AA1C-58311A7723B4}"/>
              </a:ext>
            </a:extLst>
          </p:cNvPr>
          <p:cNvSpPr txBox="1"/>
          <p:nvPr/>
        </p:nvSpPr>
        <p:spPr>
          <a:xfrm>
            <a:off x="4868869" y="3302185"/>
            <a:ext cx="3993895" cy="2985433"/>
          </a:xfrm>
          <a:prstGeom prst="rect">
            <a:avLst/>
          </a:prstGeom>
          <a:noFill/>
        </p:spPr>
        <p:txBody>
          <a:bodyPr wrap="square" rtlCol="0">
            <a:spAutoFit/>
          </a:bodyPr>
          <a:lstStyle/>
          <a:p>
            <a:pPr algn="ctr"/>
            <a:endParaRPr lang="en-GB" dirty="0">
              <a:solidFill>
                <a:srgbClr val="00B050"/>
              </a:solidFill>
              <a:latin typeface="Comic Sans MS" panose="030F0702030302020204" pitchFamily="66" charset="0"/>
              <a:ea typeface="Calibri" panose="020F0502020204030204" pitchFamily="34" charset="0"/>
              <a:cs typeface="Segoe UI" panose="020B0502040204020203" pitchFamily="34" charset="0"/>
            </a:endParaRPr>
          </a:p>
          <a:p>
            <a:pPr algn="ctr"/>
            <a:r>
              <a:rPr lang="en-GB" dirty="0">
                <a:solidFill>
                  <a:srgbClr val="00B050"/>
                </a:solidFill>
                <a:latin typeface="Comic Sans MS" panose="030F0702030302020204" pitchFamily="66" charset="0"/>
                <a:ea typeface="Calibri" panose="020F0502020204030204" pitchFamily="34" charset="0"/>
                <a:cs typeface="Segoe UI" panose="020B0502040204020203" pitchFamily="34" charset="0"/>
              </a:rPr>
              <a:t>Blessing</a:t>
            </a:r>
          </a:p>
          <a:p>
            <a:pPr algn="ctr"/>
            <a:r>
              <a:rPr lang="en-GB" dirty="0">
                <a:latin typeface="Comic Sans MS" panose="030F0702030302020204" pitchFamily="66" charset="0"/>
                <a:ea typeface="Calibri" panose="020F0502020204030204" pitchFamily="34" charset="0"/>
                <a:cs typeface="Segoe UI" panose="020B0502040204020203" pitchFamily="34" charset="0"/>
              </a:rPr>
              <a:t>The </a:t>
            </a:r>
            <a:r>
              <a:rPr lang="en-GB" cap="small" dirty="0">
                <a:latin typeface="Comic Sans MS" panose="030F0702030302020204" pitchFamily="66" charset="0"/>
                <a:ea typeface="Calibri" panose="020F0502020204030204" pitchFamily="34" charset="0"/>
                <a:cs typeface="Segoe UI" panose="020B0502040204020203" pitchFamily="34" charset="0"/>
              </a:rPr>
              <a:t>Lord </a:t>
            </a:r>
            <a:r>
              <a:rPr lang="en-GB" dirty="0">
                <a:latin typeface="Comic Sans MS" panose="030F0702030302020204" pitchFamily="66" charset="0"/>
                <a:ea typeface="Calibri" panose="020F0502020204030204" pitchFamily="34" charset="0"/>
                <a:cs typeface="Segoe UI" panose="020B0502040204020203" pitchFamily="34" charset="0"/>
              </a:rPr>
              <a:t>bless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Courier New" panose="02070309020205020404" pitchFamily="49" charset="0"/>
              </a:rPr>
              <a:t>    </a:t>
            </a:r>
            <a:r>
              <a:rPr lang="en-GB" dirty="0">
                <a:latin typeface="Comic Sans MS" panose="030F0702030302020204" pitchFamily="66" charset="0"/>
                <a:ea typeface="Calibri" panose="020F0502020204030204" pitchFamily="34" charset="0"/>
                <a:cs typeface="Segoe UI" panose="020B0502040204020203" pitchFamily="34" charset="0"/>
              </a:rPr>
              <a:t>and keep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Segoe UI" panose="020B0502040204020203" pitchFamily="34" charset="0"/>
              </a:rPr>
              <a:t>The </a:t>
            </a:r>
            <a:r>
              <a:rPr lang="en-GB" cap="small" dirty="0">
                <a:latin typeface="Comic Sans MS" panose="030F0702030302020204" pitchFamily="66" charset="0"/>
                <a:ea typeface="Calibri" panose="020F0502020204030204" pitchFamily="34" charset="0"/>
                <a:cs typeface="Segoe UI" panose="020B0502040204020203" pitchFamily="34" charset="0"/>
              </a:rPr>
              <a:t>Lord</a:t>
            </a:r>
            <a:r>
              <a:rPr lang="en-GB" dirty="0">
                <a:latin typeface="Comic Sans MS" panose="030F0702030302020204" pitchFamily="66" charset="0"/>
                <a:ea typeface="Calibri" panose="020F0502020204030204" pitchFamily="34" charset="0"/>
                <a:cs typeface="Segoe UI" panose="020B0502040204020203" pitchFamily="34" charset="0"/>
              </a:rPr>
              <a:t> make his face shine on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alibri" panose="020F0502020204030204" pitchFamily="34" charset="0"/>
                <a:ea typeface="Calibri" panose="020F0502020204030204" pitchFamily="34" charset="0"/>
                <a:cs typeface="Times New Roman" panose="02020603050405020304" pitchFamily="18" charset="0"/>
              </a:rPr>
              <a:t> </a:t>
            </a:r>
            <a:r>
              <a:rPr lang="en-GB" dirty="0">
                <a:latin typeface="Comic Sans MS" panose="030F0702030302020204" pitchFamily="66" charset="0"/>
                <a:ea typeface="Calibri" panose="020F0502020204030204" pitchFamily="34" charset="0"/>
                <a:cs typeface="Courier New" panose="02070309020205020404" pitchFamily="49" charset="0"/>
              </a:rPr>
              <a:t>    </a:t>
            </a:r>
            <a:r>
              <a:rPr lang="en-GB" dirty="0">
                <a:latin typeface="Comic Sans MS" panose="030F0702030302020204" pitchFamily="66" charset="0"/>
                <a:ea typeface="Calibri" panose="020F0502020204030204" pitchFamily="34" charset="0"/>
                <a:cs typeface="Segoe UI" panose="020B0502040204020203" pitchFamily="34" charset="0"/>
              </a:rPr>
              <a:t>and be gracious to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Segoe UI" panose="020B0502040204020203" pitchFamily="34" charset="0"/>
              </a:rPr>
              <a:t>The </a:t>
            </a:r>
            <a:r>
              <a:rPr lang="en-GB" cap="small" dirty="0">
                <a:latin typeface="Comic Sans MS" panose="030F0702030302020204" pitchFamily="66" charset="0"/>
                <a:ea typeface="Calibri" panose="020F0502020204030204" pitchFamily="34" charset="0"/>
                <a:cs typeface="Segoe UI" panose="020B0502040204020203" pitchFamily="34" charset="0"/>
              </a:rPr>
              <a:t>Lord</a:t>
            </a:r>
            <a:r>
              <a:rPr lang="en-GB" dirty="0">
                <a:latin typeface="Comic Sans MS" panose="030F0702030302020204" pitchFamily="66" charset="0"/>
                <a:ea typeface="Calibri" panose="020F0502020204030204" pitchFamily="34" charset="0"/>
                <a:cs typeface="Segoe UI" panose="020B0502040204020203" pitchFamily="34" charset="0"/>
              </a:rPr>
              <a:t> turn his face toward you</a:t>
            </a:r>
            <a:br>
              <a:rPr lang="en-GB" dirty="0">
                <a:latin typeface="Comic Sans MS" panose="030F0702030302020204" pitchFamily="66" charset="0"/>
                <a:ea typeface="Calibri" panose="020F0502020204030204" pitchFamily="34" charset="0"/>
                <a:cs typeface="Segoe UI" panose="020B0502040204020203" pitchFamily="34" charset="0"/>
              </a:rPr>
            </a:br>
            <a:r>
              <a:rPr lang="en-GB" dirty="0">
                <a:latin typeface="Comic Sans MS" panose="030F0702030302020204" pitchFamily="66" charset="0"/>
                <a:ea typeface="Calibri" panose="020F0502020204030204" pitchFamily="34" charset="0"/>
                <a:cs typeface="Courier New" panose="02070309020205020404" pitchFamily="49" charset="0"/>
              </a:rPr>
              <a:t>    </a:t>
            </a:r>
            <a:r>
              <a:rPr lang="en-GB" dirty="0">
                <a:latin typeface="Comic Sans MS" panose="030F0702030302020204" pitchFamily="66" charset="0"/>
                <a:ea typeface="Calibri" panose="020F0502020204030204" pitchFamily="34" charset="0"/>
                <a:cs typeface="Segoe UI" panose="020B0502040204020203" pitchFamily="34" charset="0"/>
              </a:rPr>
              <a:t>and give you peace. </a:t>
            </a:r>
          </a:p>
          <a:p>
            <a:pPr algn="ctr"/>
            <a:r>
              <a:rPr lang="en-GB" sz="1200" dirty="0">
                <a:solidFill>
                  <a:srgbClr val="00B050"/>
                </a:solidFill>
                <a:latin typeface="Comic Sans MS" panose="030F0702030302020204" pitchFamily="66" charset="0"/>
                <a:ea typeface="Calibri" panose="020F0502020204030204" pitchFamily="34" charset="0"/>
                <a:cs typeface="Segoe UI" panose="020B0502040204020203" pitchFamily="34" charset="0"/>
              </a:rPr>
              <a:t>Numbers 6:24-26</a:t>
            </a:r>
          </a:p>
          <a:p>
            <a:pPr algn="ctr"/>
            <a:endParaRPr lang="en-GB" sz="1400" dirty="0"/>
          </a:p>
        </p:txBody>
      </p:sp>
      <p:pic>
        <p:nvPicPr>
          <p:cNvPr id="5" name="Picture 4">
            <a:extLst>
              <a:ext uri="{FF2B5EF4-FFF2-40B4-BE49-F238E27FC236}">
                <a16:creationId xmlns:a16="http://schemas.microsoft.com/office/drawing/2014/main" id="{7EF39D66-AE99-D1B8-ABE9-CD5B5DACFBE7}"/>
              </a:ext>
            </a:extLst>
          </p:cNvPr>
          <p:cNvPicPr>
            <a:picLocks noChangeAspect="1"/>
          </p:cNvPicPr>
          <p:nvPr/>
        </p:nvPicPr>
        <p:blipFill>
          <a:blip r:embed="rId6"/>
          <a:stretch>
            <a:fillRect/>
          </a:stretch>
        </p:blipFill>
        <p:spPr>
          <a:xfrm>
            <a:off x="611560" y="3628799"/>
            <a:ext cx="3627434" cy="2731166"/>
          </a:xfrm>
          <a:prstGeom prst="rect">
            <a:avLst/>
          </a:prstGeom>
        </p:spPr>
      </p:pic>
    </p:spTree>
    <p:extLst>
      <p:ext uri="{BB962C8B-B14F-4D97-AF65-F5344CB8AC3E}">
        <p14:creationId xmlns:p14="http://schemas.microsoft.com/office/powerpoint/2010/main" val="2627441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11640</TotalTime>
  <Words>493</Words>
  <Application>Microsoft Office PowerPoint</Application>
  <PresentationFormat>On-screen Show (4:3)</PresentationFormat>
  <Paragraphs>50</Paragraphs>
  <Slides>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Comic Sans MS</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356</cp:revision>
  <dcterms:created xsi:type="dcterms:W3CDTF">2018-06-04T06:48:49Z</dcterms:created>
  <dcterms:modified xsi:type="dcterms:W3CDTF">2026-06-15T11:13:58Z</dcterms:modified>
</cp:coreProperties>
</file>