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59" r:id="rId4"/>
    <p:sldId id="260" r:id="rId5"/>
    <p:sldId id="261" r:id="rId6"/>
    <p:sldId id="263"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CCFFFF"/>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24E2E5-742C-45A3-88BA-6B7BF2B7D7E4}" v="5" dt="2026-09-02T10:05:58.8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91" autoAdjust="0"/>
    <p:restoredTop sz="94660"/>
  </p:normalViewPr>
  <p:slideViewPr>
    <p:cSldViewPr>
      <p:cViewPr varScale="1">
        <p:scale>
          <a:sx n="114" d="100"/>
          <a:sy n="114" d="100"/>
        </p:scale>
        <p:origin x="16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10/09/2026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10/09/2026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52LIC1VtgRc"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p:cNvSpPr/>
          <p:nvPr/>
        </p:nvSpPr>
        <p:spPr>
          <a:xfrm>
            <a:off x="2555777" y="441412"/>
            <a:ext cx="4464496" cy="1278299"/>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23</a:t>
            </a:r>
            <a:r>
              <a:rPr lang="en-GB" sz="2000" b="1" baseline="30000" dirty="0">
                <a:solidFill>
                  <a:srgbClr val="00B050"/>
                </a:solidFill>
                <a:latin typeface="Comic Sans MS" panose="030F0702030302020204" pitchFamily="66" charset="0"/>
                <a:ea typeface="Calibri" panose="020F0502020204030204" pitchFamily="34" charset="0"/>
                <a:cs typeface="Calibri" panose="020F0502020204030204" pitchFamily="34" charset="0"/>
              </a:rPr>
              <a:t>rd</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Sunday of Ordinary time</a:t>
            </a:r>
          </a:p>
          <a:p>
            <a:pPr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Matthew 18:15-20 </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pPr lvl="0" algn="ctr">
              <a:lnSpc>
                <a:spcPct val="107000"/>
              </a:lnSpc>
              <a:spcAft>
                <a:spcPts val="80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Year A</a:t>
            </a:r>
            <a:endParaRPr lang="en-GB" b="1" dirty="0">
              <a:solidFill>
                <a:srgbClr val="00B050"/>
              </a:solidFill>
              <a:latin typeface="Comic Sans MS" panose="030F0702030302020204" pitchFamily="66" charset="0"/>
              <a:ea typeface="Calibri" panose="020F0502020204030204" pitchFamily="34" charset="0"/>
              <a:cs typeface="Calibri" panose="020F0502020204030204" pitchFamily="34" charset="0"/>
            </a:endParaRPr>
          </a:p>
        </p:txBody>
      </p:sp>
      <p:sp>
        <p:nvSpPr>
          <p:cNvPr id="11" name="TextBox 10"/>
          <p:cNvSpPr txBox="1"/>
          <p:nvPr/>
        </p:nvSpPr>
        <p:spPr>
          <a:xfrm>
            <a:off x="2123728" y="6378020"/>
            <a:ext cx="4968552" cy="646331"/>
          </a:xfrm>
          <a:prstGeom prst="rect">
            <a:avLst/>
          </a:prstGeom>
          <a:noFill/>
        </p:spPr>
        <p:txBody>
          <a:bodyPr wrap="square" rtlCol="0">
            <a:spAutoFit/>
          </a:bodyPr>
          <a:lstStyle/>
          <a:p>
            <a:r>
              <a:rPr lang="en-GB" dirty="0">
                <a:hlinkClick r:id="rId3"/>
              </a:rPr>
              <a:t>https://www.youtube.com/watch?v</a:t>
            </a:r>
            <a:r>
              <a:rPr lang="en-GB">
                <a:hlinkClick r:id="rId3"/>
              </a:rPr>
              <a:t>=52LIC1VtgRc</a:t>
            </a:r>
            <a:endParaRPr lang="en-GB"/>
          </a:p>
          <a:p>
            <a:endParaRPr lang="en-GB" dirty="0"/>
          </a:p>
        </p:txBody>
      </p:sp>
      <p:pic>
        <p:nvPicPr>
          <p:cNvPr id="1026" name="Picture 2" descr="Instagram | Night prayer, Bible study scripture, Prayers for healing">
            <a:extLst>
              <a:ext uri="{FF2B5EF4-FFF2-40B4-BE49-F238E27FC236}">
                <a16:creationId xmlns:a16="http://schemas.microsoft.com/office/drawing/2014/main" id="{9AE2B0F3-F64C-412B-99B7-AF981FE3EC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1855710"/>
            <a:ext cx="6768752" cy="4285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463" y="725369"/>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323528" y="1589514"/>
            <a:ext cx="8424936" cy="4626779"/>
          </a:xfrm>
          <a:prstGeom prst="rect">
            <a:avLst/>
          </a:prstGeom>
        </p:spPr>
        <p:txBody>
          <a:bodyPr wrap="square">
            <a:spAutoFit/>
          </a:bodyPr>
          <a:lstStyle/>
          <a:p>
            <a:pPr>
              <a:lnSpc>
                <a:spcPct val="107000"/>
              </a:lnSpc>
              <a:spcAft>
                <a:spcPts val="800"/>
              </a:spcAft>
            </a:pP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Jesus said to his disciples: ‘If your brother does something wrong, go and have it out with him alone, between your two selves. If he listens to you, you have won back your brother. If he does not listen, take one or two others along with you: the evidence of two or three witnesses is required to sustain any charge. But if he refuses to listen to these, report it to the community; and if he refuses to listen to the community, treat him like a pagan or a tax collector.</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indent="152400" algn="ctr">
              <a:lnSpc>
                <a:spcPct val="107000"/>
              </a:lnSpc>
              <a:spcAft>
                <a:spcPts val="800"/>
              </a:spcAft>
            </a:pPr>
            <a:r>
              <a:rPr lang="en-GB"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 tell you solemnly, whatever you bind on earth shall be considered bound in heaven; whatever you loose on earth shall be considered loosed in heaven.</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000000"/>
                </a:solidFill>
                <a:latin typeface="Comic Sans MS" panose="030F0702030302020204" pitchFamily="66" charset="0"/>
                <a:ea typeface="Times New Roman" panose="02020603050405020304" pitchFamily="18" charset="0"/>
              </a:rPr>
              <a:t>‘I tell you solemnly once again, if two of you on earth agree to ask anything at all, it will be granted to you by my Father in heaven. For </a:t>
            </a:r>
            <a:r>
              <a:rPr lang="en-GB" b="1" dirty="0">
                <a:solidFill>
                  <a:srgbClr val="000000"/>
                </a:solidFill>
                <a:latin typeface="Comic Sans MS" panose="030F0702030302020204" pitchFamily="66" charset="0"/>
                <a:ea typeface="Times New Roman" panose="02020603050405020304" pitchFamily="18" charset="0"/>
              </a:rPr>
              <a:t>where two or three are gathered in my name, I shall be there with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srgbClr val="000000"/>
              </a:solidFill>
              <a:latin typeface="Comic Sans MS" panose="030F0702030302020204" pitchFamily="66"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effectLst/>
                <a:uLnTx/>
                <a:uFillTx/>
                <a:latin typeface="Comic Sans MS" panose="030F0702030302020204" pitchFamily="66" charset="0"/>
                <a:cs typeface="Times New Roman" panose="02020603050405020304" pitchFamily="18" charset="0"/>
              </a:rPr>
              <a:t>The Gospel of the Lord.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rgbClr val="00B050"/>
                </a:solidFill>
                <a:latin typeface="Comic Sans MS" panose="030F0702030302020204" pitchFamily="66" charset="0"/>
                <a:cs typeface="Times New Roman" panose="02020603050405020304" pitchFamily="18" charset="0"/>
              </a:rPr>
              <a:t>Praise to you Lord Jesus Christ</a:t>
            </a:r>
            <a:endPar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cs typeface="Times New Roman" panose="02020603050405020304" pitchFamily="18"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072637" y="568395"/>
            <a:ext cx="5279709" cy="838243"/>
          </a:xfrm>
          <a:prstGeom prst="rect">
            <a:avLst/>
          </a:prstGeom>
        </p:spPr>
        <p:txBody>
          <a:bodyPr wrap="square">
            <a:spAutoFit/>
          </a:bodyPr>
          <a:lstStyle/>
          <a:p>
            <a:pPr algn="ctr">
              <a:lnSpc>
                <a:spcPct val="107000"/>
              </a:lnSpc>
              <a:spcAft>
                <a:spcPts val="800"/>
              </a:spcAft>
            </a:pPr>
            <a:r>
              <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Gospel According to</a:t>
            </a:r>
          </a:p>
          <a:p>
            <a:pPr algn="ctr">
              <a:lnSpc>
                <a:spcPct val="107000"/>
              </a:lnSpc>
              <a:spcAft>
                <a:spcPts val="800"/>
              </a:spcAft>
            </a:pPr>
            <a:r>
              <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 Matthew18:15-20           </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755576" y="176084"/>
            <a:ext cx="7515548" cy="3447098"/>
          </a:xfrm>
          <a:prstGeom prst="rect">
            <a:avLst/>
          </a:prstGeom>
          <a:ln w="28575">
            <a:solidFill>
              <a:srgbClr val="00CC00"/>
            </a:solidFill>
          </a:ln>
        </p:spPr>
        <p:txBody>
          <a:bodyPr wrap="square">
            <a:spAutoFit/>
          </a:bodyPr>
          <a:lstStyle/>
          <a:p>
            <a:pPr lvl="0"/>
            <a:r>
              <a:rPr lang="en-GB"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a:p>
            <a:pPr>
              <a:spcAft>
                <a:spcPts val="0"/>
              </a:spcAft>
            </a:pPr>
            <a:r>
              <a:rPr lang="en-US" sz="2000" dirty="0">
                <a:latin typeface="Comic Sans MS" panose="030F0702030302020204" pitchFamily="66" charset="0"/>
                <a:ea typeface="Calibri" panose="020F0502020204030204" pitchFamily="34" charset="0"/>
                <a:cs typeface="Calibri" panose="020F0502020204030204" pitchFamily="34" charset="0"/>
              </a:rPr>
              <a:t>The Gospel message this week is very much about </a:t>
            </a:r>
            <a:r>
              <a:rPr lang="en-US" sz="2000" b="1" dirty="0">
                <a:latin typeface="Comic Sans MS" panose="030F0702030302020204" pitchFamily="66" charset="0"/>
                <a:ea typeface="Calibri" panose="020F0502020204030204" pitchFamily="34" charset="0"/>
                <a:cs typeface="Calibri" panose="020F0502020204030204" pitchFamily="34" charset="0"/>
              </a:rPr>
              <a:t>listening and healing relationships.</a:t>
            </a:r>
            <a:r>
              <a:rPr lang="en-US" sz="2000" dirty="0">
                <a:latin typeface="Comic Sans MS" panose="030F0702030302020204" pitchFamily="66" charset="0"/>
                <a:ea typeface="Calibri" panose="020F0502020204030204" pitchFamily="34" charset="0"/>
                <a:cs typeface="Calibri" panose="020F0502020204030204" pitchFamily="34" charset="0"/>
              </a:rPr>
              <a:t> </a:t>
            </a:r>
            <a:r>
              <a:rPr lang="en-GB" sz="2000" dirty="0">
                <a:latin typeface="Comic Sans MS" panose="030F0702030302020204" pitchFamily="66" charset="0"/>
                <a:ea typeface="Calibri" panose="020F0502020204030204" pitchFamily="34" charset="0"/>
                <a:cs typeface="Calibri" panose="020F0502020204030204" pitchFamily="34" charset="0"/>
              </a:rPr>
              <a:t>Amid crises that have recently shaken our world, we have been awakened to the urgent need to heal our relationships, not just with each other, but with creation.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US" sz="2000" dirty="0">
                <a:latin typeface="Comic Sans MS" panose="030F0702030302020204" pitchFamily="66" charset="0"/>
                <a:ea typeface="Calibri" panose="020F0502020204030204" pitchFamily="34" charset="0"/>
                <a:cs typeface="Calibri" panose="020F0502020204030204" pitchFamily="34" charset="0"/>
              </a:rPr>
              <a:t>The next five weeks are known in the Church as the ‘Season of Creation’, marking the fifth anniversary of </a:t>
            </a:r>
            <a:r>
              <a:rPr lang="en-US" sz="2000" b="1" dirty="0">
                <a:latin typeface="Comic Sans MS" panose="030F0702030302020204" pitchFamily="66" charset="0"/>
                <a:ea typeface="Calibri" panose="020F0502020204030204" pitchFamily="34" charset="0"/>
                <a:cs typeface="Calibri" panose="020F0502020204030204" pitchFamily="34" charset="0"/>
              </a:rPr>
              <a:t>‘Laudato Si’</a:t>
            </a:r>
            <a:r>
              <a:rPr lang="en-US" sz="2000" dirty="0">
                <a:latin typeface="Comic Sans MS" panose="030F0702030302020204" pitchFamily="66" charset="0"/>
                <a:ea typeface="Calibri" panose="020F0502020204030204" pitchFamily="34" charset="0"/>
                <a:cs typeface="Calibri" panose="020F0502020204030204" pitchFamily="34" charset="0"/>
              </a:rPr>
              <a:t>, a letter written by Pope Francis</a:t>
            </a:r>
            <a:r>
              <a:rPr lang="en-GB" sz="2000" dirty="0">
                <a:solidFill>
                  <a:srgbClr val="000000"/>
                </a:solidFill>
                <a:latin typeface="Comic Sans MS" panose="030F0702030302020204" pitchFamily="66" charset="0"/>
                <a:ea typeface="Calibri" panose="020F0502020204030204" pitchFamily="34" charset="0"/>
                <a:cs typeface="Calibri" panose="020F0502020204030204" pitchFamily="34" charset="0"/>
              </a:rPr>
              <a:t>. This letter is addressed to every person on the planet, asking us all to </a:t>
            </a:r>
            <a:r>
              <a:rPr lang="en-GB" sz="2000" b="1" dirty="0">
                <a:solidFill>
                  <a:srgbClr val="000000"/>
                </a:solidFill>
                <a:latin typeface="Comic Sans MS" panose="030F0702030302020204" pitchFamily="66" charset="0"/>
                <a:ea typeface="Calibri" panose="020F0502020204030204" pitchFamily="34" charset="0"/>
                <a:cs typeface="Calibri" panose="020F0502020204030204" pitchFamily="34" charset="0"/>
              </a:rPr>
              <a:t>listen</a:t>
            </a:r>
            <a:r>
              <a:rPr lang="en-GB" sz="2000" dirty="0">
                <a:solidFill>
                  <a:srgbClr val="000000"/>
                </a:solidFill>
                <a:latin typeface="Comic Sans MS" panose="030F0702030302020204" pitchFamily="66" charset="0"/>
                <a:ea typeface="Calibri" panose="020F0502020204030204" pitchFamily="34" charset="0"/>
                <a:cs typeface="Calibri" panose="020F0502020204030204" pitchFamily="34" charset="0"/>
              </a:rPr>
              <a:t> to the cry </a:t>
            </a:r>
            <a:r>
              <a:rPr lang="en-GB" sz="2000" dirty="0">
                <a:solidFill>
                  <a:srgbClr val="000000"/>
                </a:solidFill>
                <a:latin typeface="Calibri" panose="020F0502020204030204" pitchFamily="34" charset="0"/>
                <a:ea typeface="Calibri" panose="020F0502020204030204" pitchFamily="34" charset="0"/>
                <a:cs typeface="Calibri" panose="020F0502020204030204" pitchFamily="34" charset="0"/>
              </a:rPr>
              <a:t>of the earth.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13" descr="The Scream, 1893 by Edvard Munch">
            <a:extLst>
              <a:ext uri="{FF2B5EF4-FFF2-40B4-BE49-F238E27FC236}">
                <a16:creationId xmlns:a16="http://schemas.microsoft.com/office/drawing/2014/main" id="{FE7D95CD-71C4-4A0C-863E-40F705508DC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5364088" y="3753533"/>
            <a:ext cx="2907036" cy="2554545"/>
          </a:xfrm>
          <a:prstGeom prst="rect">
            <a:avLst/>
          </a:prstGeom>
          <a:noFill/>
          <a:ln w="28575">
            <a:solidFill>
              <a:srgbClr val="00CC00"/>
            </a:solidFill>
          </a:ln>
        </p:spPr>
      </p:pic>
      <p:sp>
        <p:nvSpPr>
          <p:cNvPr id="11" name="TextBox 10">
            <a:extLst>
              <a:ext uri="{FF2B5EF4-FFF2-40B4-BE49-F238E27FC236}">
                <a16:creationId xmlns:a16="http://schemas.microsoft.com/office/drawing/2014/main" id="{8B5E04BD-D7B4-4EF0-B511-7BA46BE1FD3A}"/>
              </a:ext>
            </a:extLst>
          </p:cNvPr>
          <p:cNvSpPr txBox="1"/>
          <p:nvPr/>
        </p:nvSpPr>
        <p:spPr>
          <a:xfrm>
            <a:off x="755576" y="3753533"/>
            <a:ext cx="4429048" cy="2554545"/>
          </a:xfrm>
          <a:prstGeom prst="rect">
            <a:avLst/>
          </a:prstGeom>
          <a:noFill/>
          <a:ln w="28575">
            <a:solidFill>
              <a:srgbClr val="00B050"/>
            </a:solidFill>
          </a:ln>
        </p:spPr>
        <p:txBody>
          <a:bodyPr wrap="square" rtlCol="0">
            <a:spAutoFit/>
          </a:bodyPr>
          <a:lstStyle/>
          <a:p>
            <a:pPr lvl="0"/>
            <a:r>
              <a:rPr lang="en-US" sz="2000" dirty="0">
                <a:solidFill>
                  <a:prstClr val="black"/>
                </a:solidFill>
                <a:latin typeface="Comic Sans MS" panose="030F0702030302020204" pitchFamily="66" charset="0"/>
                <a:ea typeface="Calibri" panose="020F0502020204030204" pitchFamily="34" charset="0"/>
              </a:rPr>
              <a:t>A famous painting, ‘The Scream’ by the artist, Edvard Munch has recently been in the news.  A note from the artist was found on the back of one of his lithographs, explaining that this painting was of someone blocking out the sounds of the screams of nature! </a:t>
            </a:r>
          </a:p>
        </p:txBody>
      </p:sp>
      <p:sp>
        <p:nvSpPr>
          <p:cNvPr id="18" name="TextBox 17">
            <a:extLst>
              <a:ext uri="{FF2B5EF4-FFF2-40B4-BE49-F238E27FC236}">
                <a16:creationId xmlns:a16="http://schemas.microsoft.com/office/drawing/2014/main" id="{840C4EC0-E91A-40EE-A961-3573DC3974AE}"/>
              </a:ext>
            </a:extLst>
          </p:cNvPr>
          <p:cNvSpPr txBox="1"/>
          <p:nvPr/>
        </p:nvSpPr>
        <p:spPr>
          <a:xfrm>
            <a:off x="358976" y="6488668"/>
            <a:ext cx="1201007" cy="369332"/>
          </a:xfrm>
          <a:prstGeom prst="rect">
            <a:avLst/>
          </a:prstGeom>
          <a:noFill/>
        </p:spPr>
        <p:txBody>
          <a:bodyPr wrap="square" rtlCol="0">
            <a:spAutoFit/>
          </a:bodyPr>
          <a:lstStyle/>
          <a:p>
            <a:r>
              <a:rPr lang="en-GB" b="1" dirty="0">
                <a:solidFill>
                  <a:srgbClr val="00B050"/>
                </a:solidFill>
              </a:rPr>
              <a:t>Cont…</a:t>
            </a:r>
          </a:p>
        </p:txBody>
      </p:sp>
    </p:spTree>
    <p:extLst>
      <p:ext uri="{BB962C8B-B14F-4D97-AF65-F5344CB8AC3E}">
        <p14:creationId xmlns:p14="http://schemas.microsoft.com/office/powerpoint/2010/main" val="362126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48232" y="912010"/>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55932" y="855981"/>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Rectangle 10"/>
          <p:cNvSpPr/>
          <p:nvPr/>
        </p:nvSpPr>
        <p:spPr>
          <a:xfrm>
            <a:off x="639237" y="1268795"/>
            <a:ext cx="7726763" cy="4893647"/>
          </a:xfrm>
          <a:prstGeom prst="rect">
            <a:avLst/>
          </a:prstGeom>
        </p:spPr>
        <p:txBody>
          <a:bodyPr wrap="square">
            <a:spAutoFit/>
          </a:bodyPr>
          <a:lstStyle/>
          <a:p>
            <a:r>
              <a:rPr lang="en-US" sz="2400" dirty="0">
                <a:latin typeface="Comic Sans MS" panose="030F0702030302020204" pitchFamily="66" charset="0"/>
                <a:ea typeface="Calibri" panose="020F0502020204030204" pitchFamily="34" charset="0"/>
              </a:rPr>
              <a:t>God speaks to us through nature. When we see a beautiful sunrise or sunset, or notice the beauty of the changing seasons, or new life, this is when God is speaking to us through his creation, and we are asked to listen to His voice. God’s creation is under huge pressure from humanity – from the carbon fuels, melting icecaps, destruction of trees, plastics, pollution…the list is immense! Pope Francis reminds us that nature is speaking to us and we need to listen now! We must show respect for the beauty of our world and teach others to do so. We can campaign for change - we can pray for change – we can be the change! </a:t>
            </a:r>
            <a:endParaRPr lang="en-GB" sz="2400" dirty="0">
              <a:latin typeface="Comic Sans MS" panose="030F0702030302020204" pitchFamily="66" charset="0"/>
            </a:endParaRPr>
          </a:p>
        </p:txBody>
      </p:sp>
      <p:sp>
        <p:nvSpPr>
          <p:cNvPr id="5" name="TextBox 4">
            <a:extLst>
              <a:ext uri="{FF2B5EF4-FFF2-40B4-BE49-F238E27FC236}">
                <a16:creationId xmlns:a16="http://schemas.microsoft.com/office/drawing/2014/main" id="{C669B125-C744-1862-216A-98B8B84226F2}"/>
              </a:ext>
            </a:extLst>
          </p:cNvPr>
          <p:cNvSpPr txBox="1"/>
          <p:nvPr/>
        </p:nvSpPr>
        <p:spPr>
          <a:xfrm>
            <a:off x="651367" y="581997"/>
            <a:ext cx="2495230" cy="369332"/>
          </a:xfrm>
          <a:prstGeom prst="rect">
            <a:avLst/>
          </a:prstGeom>
          <a:noFill/>
        </p:spPr>
        <p:txBody>
          <a:bodyPr wrap="square" rtlCol="0">
            <a:spAutoFit/>
          </a:bodyPr>
          <a:lstStyle/>
          <a:p>
            <a:r>
              <a:rPr lang="en-GB" b="1" dirty="0">
                <a:solidFill>
                  <a:srgbClr val="00CC00"/>
                </a:solidFill>
              </a:rPr>
              <a:t>Reflection continued …</a:t>
            </a:r>
          </a:p>
        </p:txBody>
      </p:sp>
    </p:spTree>
    <p:extLst>
      <p:ext uri="{BB962C8B-B14F-4D97-AF65-F5344CB8AC3E}">
        <p14:creationId xmlns:p14="http://schemas.microsoft.com/office/powerpoint/2010/main" val="2713734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7727" y="778150"/>
            <a:ext cx="3304153" cy="380682"/>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505413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63968" y="683177"/>
            <a:ext cx="4660956"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80154" y="271326"/>
            <a:ext cx="1771158" cy="342723"/>
          </a:xfrm>
          <a:prstGeom prst="rect">
            <a:avLst/>
          </a:prstGeom>
        </p:spPr>
        <p:txBody>
          <a:bodyPr wrap="square">
            <a:spAutoFit/>
          </a:bodyPr>
          <a:lstStyle/>
          <a:p>
            <a:pPr lvl="0">
              <a:lnSpc>
                <a:spcPts val="1800"/>
              </a:lnSpc>
              <a:spcAft>
                <a:spcPts val="75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Challenge</a:t>
            </a:r>
          </a:p>
        </p:txBody>
      </p:sp>
      <p:sp>
        <p:nvSpPr>
          <p:cNvPr id="21" name="Rectangle 20"/>
          <p:cNvSpPr/>
          <p:nvPr/>
        </p:nvSpPr>
        <p:spPr>
          <a:xfrm>
            <a:off x="4915798" y="2087954"/>
            <a:ext cx="3544634" cy="810478"/>
          </a:xfrm>
          <a:prstGeom prst="rect">
            <a:avLst/>
          </a:prstGeom>
        </p:spPr>
        <p:txBody>
          <a:bodyPr wrap="square">
            <a:spAutoFit/>
          </a:bodyPr>
          <a:lstStyle/>
          <a:p>
            <a:pPr lvl="0" algn="just">
              <a:spcAft>
                <a:spcPts val="750"/>
              </a:spcAft>
            </a:pPr>
            <a:endParaRPr lang="en-GB" sz="2000" b="1" dirty="0">
              <a:solidFill>
                <a:prstClr val="black"/>
              </a:solidFill>
              <a:latin typeface="Calibri" panose="020F0502020204030204" pitchFamily="34" charset="0"/>
              <a:ea typeface="Times New Roman" panose="02020603050405020304" pitchFamily="18" charset="0"/>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pic>
        <p:nvPicPr>
          <p:cNvPr id="17" name="Picture 16" descr="Pin on Bible Verses, Prayers &amp; Encouragements Sayings for His glory.">
            <a:extLst>
              <a:ext uri="{FF2B5EF4-FFF2-40B4-BE49-F238E27FC236}">
                <a16:creationId xmlns:a16="http://schemas.microsoft.com/office/drawing/2014/main" id="{4DCA198A-1573-42F7-986B-6B5783625F5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311" y="736772"/>
            <a:ext cx="2596521" cy="2766160"/>
          </a:xfrm>
          <a:prstGeom prst="rect">
            <a:avLst/>
          </a:prstGeom>
          <a:noFill/>
          <a:ln>
            <a:noFill/>
          </a:ln>
        </p:spPr>
      </p:pic>
      <p:sp>
        <p:nvSpPr>
          <p:cNvPr id="11" name="Rectangle 10">
            <a:extLst>
              <a:ext uri="{FF2B5EF4-FFF2-40B4-BE49-F238E27FC236}">
                <a16:creationId xmlns:a16="http://schemas.microsoft.com/office/drawing/2014/main" id="{DDE31356-D1A1-4E26-A7DF-75EB4955047A}"/>
              </a:ext>
            </a:extLst>
          </p:cNvPr>
          <p:cNvSpPr/>
          <p:nvPr/>
        </p:nvSpPr>
        <p:spPr>
          <a:xfrm>
            <a:off x="3130541" y="753278"/>
            <a:ext cx="3075476" cy="2719334"/>
          </a:xfrm>
          <a:prstGeom prst="rect">
            <a:avLst/>
          </a:prstGeom>
        </p:spPr>
        <p:txBody>
          <a:bodyPr wrap="square">
            <a:spAutoFit/>
          </a:bodyPr>
          <a:lstStyle/>
          <a:p>
            <a:pPr marL="800100" indent="-342900">
              <a:lnSpc>
                <a:spcPct val="106000"/>
              </a:lnSpc>
              <a:spcAft>
                <a:spcPts val="0"/>
              </a:spcAft>
              <a:buFont typeface="Wingdings" panose="05000000000000000000" pitchFamily="2" charset="2"/>
              <a:buChar char="§"/>
            </a:pPr>
            <a:r>
              <a:rPr lang="en-GB" dirty="0">
                <a:latin typeface="Comic Sans MS" panose="030F0702030302020204" pitchFamily="66" charset="0"/>
                <a:ea typeface="Calibri" panose="020F0502020204030204" pitchFamily="34" charset="0"/>
                <a:cs typeface="Calibri" panose="020F0502020204030204" pitchFamily="34" charset="0"/>
              </a:rPr>
              <a:t>Think of five things in nature for which you are grateful.</a:t>
            </a:r>
          </a:p>
          <a:p>
            <a:pPr marL="457200">
              <a:lnSpc>
                <a:spcPct val="106000"/>
              </a:lnSpc>
              <a:spcAft>
                <a:spcPts val="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800100" indent="-342900">
              <a:lnSpc>
                <a:spcPct val="106000"/>
              </a:lnSpc>
              <a:spcAft>
                <a:spcPts val="800"/>
              </a:spcAft>
              <a:buFont typeface="Wingdings" panose="05000000000000000000" pitchFamily="2" charset="2"/>
              <a:buChar char="§"/>
            </a:pPr>
            <a:r>
              <a:rPr lang="en-US" dirty="0">
                <a:latin typeface="Comic Sans MS" panose="030F0702030302020204" pitchFamily="66" charset="0"/>
                <a:ea typeface="Calibri" panose="020F0502020204030204" pitchFamily="34" charset="0"/>
                <a:cs typeface="Calibri" panose="020F0502020204030204" pitchFamily="34" charset="0"/>
              </a:rPr>
              <a:t>If we can hear the voice of nature, what is it saying to us?</a:t>
            </a: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4CBAE8C0-8A87-4006-92F3-05B3463C4EFE}"/>
              </a:ext>
            </a:extLst>
          </p:cNvPr>
          <p:cNvSpPr txBox="1"/>
          <p:nvPr/>
        </p:nvSpPr>
        <p:spPr>
          <a:xfrm>
            <a:off x="539552" y="3839835"/>
            <a:ext cx="2950454" cy="2052934"/>
          </a:xfrm>
          <a:prstGeom prst="rect">
            <a:avLst/>
          </a:prstGeom>
          <a:noFill/>
        </p:spPr>
        <p:txBody>
          <a:bodyPr wrap="square" rtlCol="0">
            <a:spAutoFit/>
          </a:bodyPr>
          <a:lstStyle/>
          <a:p>
            <a:pPr marL="228600">
              <a:lnSpc>
                <a:spcPct val="107000"/>
              </a:lnSpc>
              <a:spcAft>
                <a:spcPts val="800"/>
              </a:spcAft>
            </a:pPr>
            <a:r>
              <a:rPr lang="en-US" sz="2000" b="1" dirty="0">
                <a:latin typeface="Comic Sans MS" panose="030F0702030302020204" pitchFamily="66" charset="0"/>
                <a:ea typeface="Calibri" panose="020F0502020204030204" pitchFamily="34" charset="0"/>
                <a:cs typeface="Calibri" panose="020F0502020204030204" pitchFamily="34" charset="0"/>
              </a:rPr>
              <a:t>Watch the animation of ‘Laudate Si’:</a:t>
            </a:r>
            <a:r>
              <a:rPr lang="en-US" sz="2000" dirty="0">
                <a:latin typeface="Comic Sans MS" panose="030F0702030302020204" pitchFamily="66" charset="0"/>
                <a:ea typeface="Calibri" panose="020F0502020204030204" pitchFamily="34" charset="0"/>
                <a:cs typeface="Calibri" panose="020F0502020204030204" pitchFamily="34" charset="0"/>
              </a:rPr>
              <a:t>       </a:t>
            </a:r>
            <a:r>
              <a:rPr lang="en-US" sz="2000" b="1" dirty="0">
                <a:solidFill>
                  <a:srgbClr val="00B0F0"/>
                </a:solidFill>
                <a:latin typeface="Comic Sans MS" panose="030F0702030302020204" pitchFamily="66" charset="0"/>
                <a:ea typeface="Calibri" panose="020F0502020204030204" pitchFamily="34" charset="0"/>
                <a:cs typeface="Calibri" panose="020F0502020204030204" pitchFamily="34" charset="0"/>
              </a:rPr>
              <a:t>https://www.youtube.com/watch?v=o3Lz7dmn1eM</a:t>
            </a:r>
            <a:r>
              <a:rPr lang="en-US" sz="2000" dirty="0">
                <a:latin typeface="Calibri" panose="020F0502020204030204" pitchFamily="34" charset="0"/>
                <a:ea typeface="Calibri" panose="020F0502020204030204" pitchFamily="34" charset="0"/>
                <a:cs typeface="Calibri" panose="020F0502020204030204" pitchFamily="34"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20" name="Picture 19" descr="Let nothing dim the light that shines from within - Jacqueline Lasahn">
            <a:extLst>
              <a:ext uri="{FF2B5EF4-FFF2-40B4-BE49-F238E27FC236}">
                <a16:creationId xmlns:a16="http://schemas.microsoft.com/office/drawing/2014/main" id="{260A8D2F-2333-4174-A5EE-23DBAD5AC4AB}"/>
              </a:ext>
            </a:extLst>
          </p:cNvPr>
          <p:cNvPicPr/>
          <p:nvPr/>
        </p:nvPicPr>
        <p:blipFill rotWithShape="1">
          <a:blip r:embed="rId4" cstate="print">
            <a:extLst>
              <a:ext uri="{28A0092B-C50C-407E-A947-70E740481C1C}">
                <a14:useLocalDpi xmlns:a14="http://schemas.microsoft.com/office/drawing/2010/main" val="0"/>
              </a:ext>
            </a:extLst>
          </a:blip>
          <a:srcRect t="12482" b="11689"/>
          <a:stretch/>
        </p:blipFill>
        <p:spPr bwMode="auto">
          <a:xfrm>
            <a:off x="6276727" y="757686"/>
            <a:ext cx="2636083" cy="2745246"/>
          </a:xfrm>
          <a:prstGeom prst="rect">
            <a:avLst/>
          </a:prstGeom>
          <a:noFill/>
          <a:ln>
            <a:noFill/>
          </a:ln>
          <a:extLst>
            <a:ext uri="{53640926-AAD7-44D8-BBD7-CCE9431645EC}">
              <a14:shadowObscured xmlns:a14="http://schemas.microsoft.com/office/drawing/2010/main"/>
            </a:ext>
          </a:extLst>
        </p:spPr>
      </p:pic>
      <p:sp>
        <p:nvSpPr>
          <p:cNvPr id="15" name="TextBox 14">
            <a:extLst>
              <a:ext uri="{FF2B5EF4-FFF2-40B4-BE49-F238E27FC236}">
                <a16:creationId xmlns:a16="http://schemas.microsoft.com/office/drawing/2014/main" id="{163F1AF0-B27E-4AFA-ADFD-F754407C8FA5}"/>
              </a:ext>
            </a:extLst>
          </p:cNvPr>
          <p:cNvSpPr txBox="1"/>
          <p:nvPr/>
        </p:nvSpPr>
        <p:spPr>
          <a:xfrm>
            <a:off x="3565325" y="3910438"/>
            <a:ext cx="5422804" cy="1941109"/>
          </a:xfrm>
          <a:prstGeom prst="rect">
            <a:avLst/>
          </a:prstGeom>
          <a:noFill/>
        </p:spPr>
        <p:txBody>
          <a:bodyPr wrap="square" rtlCol="0">
            <a:spAutoFit/>
          </a:bodyPr>
          <a:lstStyle/>
          <a:p>
            <a:pPr marL="742950" indent="-285750" fontAlgn="base">
              <a:lnSpc>
                <a:spcPct val="106000"/>
              </a:lnSpc>
              <a:spcAft>
                <a:spcPts val="800"/>
              </a:spcAft>
              <a:buFont typeface="Wingdings" panose="05000000000000000000" pitchFamily="2" charset="2"/>
              <a:buChar char="§"/>
            </a:pPr>
            <a:r>
              <a:rPr lang="en-US" dirty="0">
                <a:latin typeface="Comic Sans MS" panose="030F0702030302020204" pitchFamily="66" charset="0"/>
                <a:ea typeface="Times New Roman" panose="02020603050405020304" pitchFamily="18" charset="0"/>
                <a:cs typeface="Calibri" panose="020F0502020204030204" pitchFamily="34" charset="0"/>
              </a:rPr>
              <a:t>Think of one thing you might change which will make a difference in the world. </a:t>
            </a:r>
            <a:r>
              <a:rPr lang="en-GB" dirty="0">
                <a:latin typeface="Comic Sans MS" panose="030F0702030302020204" pitchFamily="66" charset="0"/>
                <a:ea typeface="Times New Roman" panose="02020603050405020304" pitchFamily="18" charset="0"/>
                <a:cs typeface="Calibri" panose="020F0502020204030204" pitchFamily="34" charset="0"/>
              </a:rPr>
              <a:t>How will you action this change?</a:t>
            </a:r>
          </a:p>
          <a:p>
            <a:pPr marL="742950" indent="-285750" fontAlgn="base">
              <a:lnSpc>
                <a:spcPct val="106000"/>
              </a:lnSpc>
              <a:spcAft>
                <a:spcPts val="800"/>
              </a:spcAft>
              <a:buFont typeface="Wingdings" panose="05000000000000000000" pitchFamily="2" charset="2"/>
              <a:buChar char="§"/>
            </a:pPr>
            <a:r>
              <a:rPr lang="en-GB" dirty="0">
                <a:latin typeface="Comic Sans MS" panose="030F0702030302020204" pitchFamily="66" charset="0"/>
                <a:ea typeface="Times New Roman" panose="02020603050405020304" pitchFamily="18" charset="0"/>
                <a:cs typeface="Calibri" panose="020F0502020204030204" pitchFamily="34" charset="0"/>
              </a:rPr>
              <a:t>For a few moments in silence, think about why you might find this difficult and ask for God's help.</a:t>
            </a: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2" name="TextBox 21">
            <a:extLst>
              <a:ext uri="{FF2B5EF4-FFF2-40B4-BE49-F238E27FC236}">
                <a16:creationId xmlns:a16="http://schemas.microsoft.com/office/drawing/2014/main" id="{9AFAE655-B9E2-4770-AC4F-857C1911AE1F}"/>
              </a:ext>
            </a:extLst>
          </p:cNvPr>
          <p:cNvSpPr txBox="1"/>
          <p:nvPr/>
        </p:nvSpPr>
        <p:spPr>
          <a:xfrm>
            <a:off x="1043608" y="6073603"/>
            <a:ext cx="6726226" cy="646331"/>
          </a:xfrm>
          <a:prstGeom prst="rect">
            <a:avLst/>
          </a:prstGeom>
          <a:noFill/>
        </p:spPr>
        <p:txBody>
          <a:bodyPr wrap="square" rtlCol="0">
            <a:spAutoFit/>
          </a:bodyPr>
          <a:lstStyle/>
          <a:p>
            <a:pPr lvl="0" algn="ctr"/>
            <a:r>
              <a:rPr lang="en-GB" b="1" dirty="0">
                <a:solidFill>
                  <a:srgbClr val="00B050"/>
                </a:solidFill>
                <a:latin typeface="Comic Sans MS" panose="030F0702030302020204" pitchFamily="66" charset="0"/>
                <a:ea typeface="Times New Roman" panose="02020603050405020304" pitchFamily="18" charset="0"/>
              </a:rPr>
              <a:t>Now, be still and in the silence, pray for the earth and for each other.</a:t>
            </a:r>
            <a:endParaRPr lang="en-GB"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921191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63967" y="530899"/>
            <a:ext cx="4368010" cy="5402697"/>
          </a:xfrm>
          <a:prstGeom prst="rect">
            <a:avLst/>
          </a:prstGeom>
        </p:spPr>
        <p:txBody>
          <a:bodyPr wrap="square">
            <a:spAutoFit/>
          </a:bodyPr>
          <a:lstStyle/>
          <a:p>
            <a:pPr lvl="0">
              <a:lnSpc>
                <a:spcPct val="107000"/>
              </a:lnSpc>
            </a:pPr>
            <a:r>
              <a:rPr lang="en-GB" sz="2000" dirty="0">
                <a:solidFill>
                  <a:srgbClr val="00B050"/>
                </a:solidFill>
                <a:latin typeface="Comic Sans MS" panose="030F0702030302020204" pitchFamily="66" charset="0"/>
                <a:ea typeface="Times New Roman" panose="02020603050405020304" pitchFamily="18" charset="0"/>
                <a:cs typeface="Arial" panose="020B0604020202020204" pitchFamily="34" charset="0"/>
              </a:rPr>
              <a:t>Let us pray:</a:t>
            </a:r>
          </a:p>
          <a:p>
            <a:pPr fontAlgn="base">
              <a:lnSpc>
                <a:spcPct val="107000"/>
              </a:lnSpc>
              <a:spcAft>
                <a:spcPts val="800"/>
              </a:spcAft>
            </a:pPr>
            <a:r>
              <a:rPr lang="en-GB" sz="2000" dirty="0">
                <a:solidFill>
                  <a:srgbClr val="333333"/>
                </a:solidFill>
                <a:latin typeface="Comic Sans MS" panose="030F0702030302020204" pitchFamily="66" charset="0"/>
                <a:ea typeface="Calibri" panose="020F0502020204030204" pitchFamily="34" charset="0"/>
                <a:cs typeface="Calibri" panose="020F0502020204030204" pitchFamily="34" charset="0"/>
              </a:rPr>
              <a:t>Creator God,</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2000" dirty="0">
                <a:solidFill>
                  <a:srgbClr val="333333"/>
                </a:solidFill>
                <a:latin typeface="Comic Sans MS" panose="030F0702030302020204" pitchFamily="66" charset="0"/>
                <a:ea typeface="Calibri" panose="020F0502020204030204" pitchFamily="34" charset="0"/>
                <a:cs typeface="Calibri" panose="020F0502020204030204" pitchFamily="34" charset="0"/>
              </a:rPr>
              <a:t>Thank you for our beautiful world and for appointing us as its guardians. </a:t>
            </a:r>
          </a:p>
          <a:p>
            <a:pPr fontAlgn="base">
              <a:lnSpc>
                <a:spcPct val="107000"/>
              </a:lnSpc>
              <a:spcAft>
                <a:spcPts val="800"/>
              </a:spcAft>
            </a:pPr>
            <a:r>
              <a:rPr lang="en-GB" sz="2000" dirty="0">
                <a:solidFill>
                  <a:srgbClr val="333333"/>
                </a:solidFill>
                <a:latin typeface="Comic Sans MS" panose="030F0702030302020204" pitchFamily="66" charset="0"/>
                <a:ea typeface="Calibri" panose="020F0502020204030204" pitchFamily="34" charset="0"/>
                <a:cs typeface="Calibri" panose="020F0502020204030204" pitchFamily="34" charset="0"/>
              </a:rPr>
              <a:t>Inspire us to care for the environment,</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2000" dirty="0">
                <a:solidFill>
                  <a:srgbClr val="333333"/>
                </a:solidFill>
                <a:latin typeface="Comic Sans MS" panose="030F0702030302020204" pitchFamily="66" charset="0"/>
                <a:ea typeface="Calibri" panose="020F0502020204030204" pitchFamily="34" charset="0"/>
                <a:cs typeface="Calibri" panose="020F0502020204030204" pitchFamily="34" charset="0"/>
              </a:rPr>
              <a:t>Help us to rebuild lives and communities; to share in the griefs and anxieties, joys and hopes of all your people.</a:t>
            </a:r>
          </a:p>
          <a:p>
            <a:pPr fontAlgn="base">
              <a:lnSpc>
                <a:spcPct val="107000"/>
              </a:lnSpc>
              <a:spcAft>
                <a:spcPts val="800"/>
              </a:spcAft>
            </a:pPr>
            <a:r>
              <a:rPr lang="en-GB" sz="2000" dirty="0">
                <a:solidFill>
                  <a:srgbClr val="333333"/>
                </a:solidFill>
                <a:latin typeface="Comic Sans MS" panose="030F0702030302020204" pitchFamily="66" charset="0"/>
                <a:ea typeface="Calibri" panose="020F0502020204030204" pitchFamily="34" charset="0"/>
                <a:cs typeface="Calibri" panose="020F0502020204030204" pitchFamily="34" charset="0"/>
              </a:rPr>
              <a:t>Let us listen to the cries of nature so that your creation may flourish. Amen.</a:t>
            </a:r>
            <a:r>
              <a:rPr lang="en-GB" sz="1400" dirty="0">
                <a:solidFill>
                  <a:srgbClr val="333333"/>
                </a:solidFill>
                <a:latin typeface="Comic Sans MS" panose="030F0702030302020204" pitchFamily="66" charset="0"/>
                <a:ea typeface="Calibri" panose="020F0502020204030204" pitchFamily="34" charset="0"/>
              </a:rPr>
              <a:t> </a:t>
            </a:r>
          </a:p>
          <a:p>
            <a:pPr fontAlgn="base">
              <a:lnSpc>
                <a:spcPct val="107000"/>
              </a:lnSpc>
              <a:spcAft>
                <a:spcPts val="800"/>
              </a:spcAft>
            </a:pPr>
            <a:r>
              <a:rPr lang="en-GB" sz="1200" dirty="0">
                <a:solidFill>
                  <a:srgbClr val="333333"/>
                </a:solidFill>
                <a:latin typeface="Comic Sans MS" panose="030F0702030302020204" pitchFamily="66" charset="0"/>
                <a:ea typeface="Calibri" panose="020F0502020204030204" pitchFamily="34" charset="0"/>
              </a:rPr>
              <a:t>(</a:t>
            </a:r>
            <a:r>
              <a:rPr lang="en-GB" sz="1050" dirty="0">
                <a:solidFill>
                  <a:srgbClr val="333333"/>
                </a:solidFill>
                <a:latin typeface="Comic Sans MS" panose="030F0702030302020204" pitchFamily="66" charset="0"/>
                <a:ea typeface="Calibri" panose="020F0502020204030204" pitchFamily="34" charset="0"/>
              </a:rPr>
              <a:t>Adapted from CAFOD prayer for our world.)</a:t>
            </a:r>
          </a:p>
        </p:txBody>
      </p:sp>
      <p:pic>
        <p:nvPicPr>
          <p:cNvPr id="16" name="Picture 15">
            <a:extLst>
              <a:ext uri="{FF2B5EF4-FFF2-40B4-BE49-F238E27FC236}">
                <a16:creationId xmlns:a16="http://schemas.microsoft.com/office/drawing/2014/main" id="{54597BAF-05C5-47BF-9591-580C4712941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984084" y="2888874"/>
            <a:ext cx="3782022" cy="2988398"/>
          </a:xfrm>
          <a:prstGeom prst="rect">
            <a:avLst/>
          </a:prstGeom>
        </p:spPr>
      </p:pic>
      <p:pic>
        <p:nvPicPr>
          <p:cNvPr id="2050" name="Picture 2" descr="12 Bible verses about Two Or Three">
            <a:extLst>
              <a:ext uri="{FF2B5EF4-FFF2-40B4-BE49-F238E27FC236}">
                <a16:creationId xmlns:a16="http://schemas.microsoft.com/office/drawing/2014/main" id="{010163E4-53C9-4046-9AAC-50D70D1D59C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160"/>
          <a:stretch/>
        </p:blipFill>
        <p:spPr bwMode="auto">
          <a:xfrm>
            <a:off x="5006316" y="548680"/>
            <a:ext cx="3782022" cy="2021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103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7667</TotalTime>
  <Words>730</Words>
  <Application>Microsoft Office PowerPoint</Application>
  <PresentationFormat>On-screen Show (4:3)</PresentationFormat>
  <Paragraphs>81</Paragraphs>
  <Slides>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Comic Sans MS</vt:lpstr>
      <vt:lpstr>Kristen ITC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cp:lastModifiedBy>
  <cp:revision>208</cp:revision>
  <dcterms:created xsi:type="dcterms:W3CDTF">2018-06-04T06:48:49Z</dcterms:created>
  <dcterms:modified xsi:type="dcterms:W3CDTF">2026-09-10T09:30:58Z</dcterms:modified>
</cp:coreProperties>
</file>