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03" r:id="rId14"/>
    <p:sldId id="299" r:id="rId15"/>
    <p:sldId id="300" r:id="rId16"/>
    <p:sldId id="304" r:id="rId17"/>
    <p:sldId id="306" r:id="rId18"/>
    <p:sldId id="312" r:id="rId19"/>
    <p:sldId id="308" r:id="rId20"/>
    <p:sldId id="310" r:id="rId21"/>
    <p:sldId id="31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97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0.png"/><Relationship Id="rId4" Type="http://schemas.openxmlformats.org/officeDocument/2006/relationships/image" Target="../media/image8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3.m4a"/><Relationship Id="rId7" Type="http://schemas.openxmlformats.org/officeDocument/2006/relationships/image" Target="../media/image12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810.png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4.m4a"/><Relationship Id="rId7" Type="http://schemas.openxmlformats.org/officeDocument/2006/relationships/image" Target="../media/image19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8.png"/><Relationship Id="rId5" Type="http://schemas.openxmlformats.org/officeDocument/2006/relationships/image" Target="../media/image17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media5.m4a"/><Relationship Id="rId7" Type="http://schemas.openxmlformats.org/officeDocument/2006/relationships/image" Target="../media/image22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11" Type="http://schemas.openxmlformats.org/officeDocument/2006/relationships/image" Target="../media/image8.png"/><Relationship Id="rId5" Type="http://schemas.openxmlformats.org/officeDocument/2006/relationships/image" Target="../media/image16.png"/><Relationship Id="rId10" Type="http://schemas.openxmlformats.org/officeDocument/2006/relationships/image" Target="../media/image2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26" Type="http://schemas.openxmlformats.org/officeDocument/2006/relationships/image" Target="../media/image50.png"/><Relationship Id="rId3" Type="http://schemas.openxmlformats.org/officeDocument/2006/relationships/audio" Target="../media/media6.m4a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5" Type="http://schemas.openxmlformats.org/officeDocument/2006/relationships/image" Target="../media/image49.png"/><Relationship Id="rId2" Type="http://schemas.microsoft.com/office/2007/relationships/media" Target="../media/media6.m4a"/><Relationship Id="rId16" Type="http://schemas.openxmlformats.org/officeDocument/2006/relationships/image" Target="../media/image28.png"/><Relationship Id="rId20" Type="http://schemas.openxmlformats.org/officeDocument/2006/relationships/image" Target="../media/image44.png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48.png"/><Relationship Id="rId5" Type="http://schemas.openxmlformats.org/officeDocument/2006/relationships/image" Target="../media/image27.png"/><Relationship Id="rId15" Type="http://schemas.openxmlformats.org/officeDocument/2006/relationships/image" Target="../media/image39.png"/><Relationship Id="rId23" Type="http://schemas.openxmlformats.org/officeDocument/2006/relationships/image" Target="../media/image47.png"/><Relationship Id="rId28" Type="http://schemas.openxmlformats.org/officeDocument/2006/relationships/image" Target="../media/image8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46.png"/><Relationship Id="rId27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18" Type="http://schemas.openxmlformats.org/officeDocument/2006/relationships/image" Target="../media/image84.png"/><Relationship Id="rId26" Type="http://schemas.openxmlformats.org/officeDocument/2006/relationships/image" Target="../media/image92.png"/><Relationship Id="rId3" Type="http://schemas.openxmlformats.org/officeDocument/2006/relationships/audio" Target="../media/media7.m4a"/><Relationship Id="rId21" Type="http://schemas.openxmlformats.org/officeDocument/2006/relationships/image" Target="../media/image87.png"/><Relationship Id="rId7" Type="http://schemas.openxmlformats.org/officeDocument/2006/relationships/image" Target="../media/image730.png"/><Relationship Id="rId12" Type="http://schemas.openxmlformats.org/officeDocument/2006/relationships/image" Target="../media/image78.png"/><Relationship Id="rId17" Type="http://schemas.openxmlformats.org/officeDocument/2006/relationships/image" Target="../media/image83.png"/><Relationship Id="rId25" Type="http://schemas.openxmlformats.org/officeDocument/2006/relationships/image" Target="../media/image91.png"/><Relationship Id="rId2" Type="http://schemas.microsoft.com/office/2007/relationships/media" Target="../media/media7.m4a"/><Relationship Id="rId16" Type="http://schemas.openxmlformats.org/officeDocument/2006/relationships/image" Target="../media/image82.png"/><Relationship Id="rId20" Type="http://schemas.openxmlformats.org/officeDocument/2006/relationships/image" Target="../media/image86.png"/><Relationship Id="rId29" Type="http://schemas.openxmlformats.org/officeDocument/2006/relationships/image" Target="../media/image750.png"/><Relationship Id="rId1" Type="http://schemas.openxmlformats.org/officeDocument/2006/relationships/tags" Target="../tags/tag5.xml"/><Relationship Id="rId6" Type="http://schemas.openxmlformats.org/officeDocument/2006/relationships/image" Target="../media/image40.png"/><Relationship Id="rId11" Type="http://schemas.openxmlformats.org/officeDocument/2006/relationships/image" Target="../media/image77.png"/><Relationship Id="rId24" Type="http://schemas.openxmlformats.org/officeDocument/2006/relationships/image" Target="../media/image90.png"/><Relationship Id="rId5" Type="http://schemas.openxmlformats.org/officeDocument/2006/relationships/image" Target="../media/image29.png"/><Relationship Id="rId15" Type="http://schemas.openxmlformats.org/officeDocument/2006/relationships/image" Target="../media/image81.png"/><Relationship Id="rId23" Type="http://schemas.openxmlformats.org/officeDocument/2006/relationships/image" Target="../media/image89.png"/><Relationship Id="rId10" Type="http://schemas.openxmlformats.org/officeDocument/2006/relationships/image" Target="../media/image76.png"/><Relationship Id="rId19" Type="http://schemas.openxmlformats.org/officeDocument/2006/relationships/image" Target="../media/image8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75.png"/><Relationship Id="rId14" Type="http://schemas.openxmlformats.org/officeDocument/2006/relationships/image" Target="../media/image80.png"/><Relationship Id="rId22" Type="http://schemas.openxmlformats.org/officeDocument/2006/relationships/image" Target="../media/image88.png"/><Relationship Id="rId27" Type="http://schemas.openxmlformats.org/officeDocument/2006/relationships/image" Target="../media/image740.png"/><Relationship Id="rId30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18" Type="http://schemas.openxmlformats.org/officeDocument/2006/relationships/image" Target="../media/image8.png"/><Relationship Id="rId3" Type="http://schemas.openxmlformats.org/officeDocument/2006/relationships/audio" Target="../media/media8.m4a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17" Type="http://schemas.openxmlformats.org/officeDocument/2006/relationships/image" Target="../media/image104.png"/><Relationship Id="rId2" Type="http://schemas.microsoft.com/office/2007/relationships/media" Target="../media/media8.m4a"/><Relationship Id="rId16" Type="http://schemas.openxmlformats.org/officeDocument/2006/relationships/image" Target="../media/image103.png"/><Relationship Id="rId1" Type="http://schemas.openxmlformats.org/officeDocument/2006/relationships/tags" Target="../tags/tag6.xml"/><Relationship Id="rId6" Type="http://schemas.openxmlformats.org/officeDocument/2006/relationships/image" Target="../media/image770.png"/><Relationship Id="rId11" Type="http://schemas.openxmlformats.org/officeDocument/2006/relationships/image" Target="../media/image98.png"/><Relationship Id="rId5" Type="http://schemas.openxmlformats.org/officeDocument/2006/relationships/image" Target="../media/image93.png"/><Relationship Id="rId15" Type="http://schemas.openxmlformats.org/officeDocument/2006/relationships/image" Target="../media/image102.png"/><Relationship Id="rId10" Type="http://schemas.openxmlformats.org/officeDocument/2006/relationships/image" Target="../media/image9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audio" Target="../media/media9.m4a"/><Relationship Id="rId7" Type="http://schemas.openxmlformats.org/officeDocument/2006/relationships/image" Target="../media/image540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51.png"/><Relationship Id="rId5" Type="http://schemas.openxmlformats.org/officeDocument/2006/relationships/image" Target="../media/image9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0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8.png"/><Relationship Id="rId5" Type="http://schemas.openxmlformats.org/officeDocument/2006/relationships/image" Target="../media/image52.png"/><Relationship Id="rId4" Type="http://schemas.openxmlformats.org/officeDocument/2006/relationships/hyperlink" Target="https://en.wikipedia.org/wiki/List_of_countries_by_average_yearly_tempera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NEGATIVE NUMBERS (IN CONTEXT)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B0083CC-99F4-406C-A3E6-BAFAE3BBEE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7662"/>
    </mc:Choice>
    <mc:Fallback>
      <p:transition advTm="7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number line: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What is 3 less than 1?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4 more than negative 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0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2324809" y="1647105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3169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4719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9820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31233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97747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6426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077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173951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7745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612896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7C1A6621-4110-4AC8-A0FA-7D47F89537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957"/>
    </mc:Choice>
    <mc:Fallback>
      <p:transition advTm="12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number line: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What is 3 less than 1?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4 more than negative 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0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2324809" y="1647105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169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4719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9820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1233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7747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6426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077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73951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7745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12896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20208" y="1901160"/>
            <a:ext cx="580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</a:t>
            </a:r>
            <a:endParaRPr lang="en-GB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706024" y="1901160"/>
                <a:ext cx="58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2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6024" y="1901160"/>
                <a:ext cx="580293" cy="461665"/>
              </a:xfrm>
              <a:prstGeom prst="rect">
                <a:avLst/>
              </a:prstGeom>
              <a:blipFill>
                <a:blip r:embed="rId7"/>
                <a:stretch>
                  <a:fillRect t="-10526" r="-315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987544" y="1901160"/>
                <a:ext cx="58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544" y="1901160"/>
                <a:ext cx="580293" cy="461665"/>
              </a:xfrm>
              <a:prstGeom prst="rect">
                <a:avLst/>
              </a:prstGeom>
              <a:blipFill>
                <a:blip r:embed="rId8"/>
                <a:stretch>
                  <a:fillRect t="-10526" r="-421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359180" y="2272836"/>
                <a:ext cx="8753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1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9180" y="2272836"/>
                <a:ext cx="875336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347525" y="3561707"/>
                <a:ext cx="9068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7525" y="3561707"/>
                <a:ext cx="906864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965188" y="4842703"/>
            <a:ext cx="580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EC55A8F-1024-4CC2-83DC-22B06544B0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68"/>
    </mc:Choice>
    <mc:Fallback>
      <p:transition advTm="8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/>
      <p:bldP spid="22" grpId="0"/>
      <p:bldP spid="23" grpId="0"/>
      <p:bldP spid="24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994529" y="3122710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98663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65177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38040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1691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64719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98205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31233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97747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64261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30775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97289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3283" y="3522301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76926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055873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07206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78261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040730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0730" y="3522301"/>
                <a:ext cx="1216885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276398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398" y="3522301"/>
                <a:ext cx="1216885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658961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961" y="3522301"/>
                <a:ext cx="1216885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992250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250" y="3522301"/>
                <a:ext cx="1216885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25723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23" y="3522301"/>
                <a:ext cx="1216885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43402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67512" y="4656385"/>
            <a:ext cx="751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Where have you seen negative numbers before?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D9675B1-F746-4C00-A01E-9FDB20868C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556"/>
    </mc:Choice>
    <mc:Fallback>
      <p:transition advTm="10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5" grpId="1"/>
      <p:bldP spid="26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290" y="426406"/>
            <a:ext cx="1651975" cy="13538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0" y="1709457"/>
                <a:ext cx="3299533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Eva has £10 in her bank account and buys a coat for £15</a:t>
                </a:r>
              </a:p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She now has £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0" y="1709457"/>
                <a:ext cx="3299533" cy="1569660"/>
              </a:xfrm>
              <a:prstGeom prst="rect">
                <a:avLst/>
              </a:prstGeom>
              <a:blipFill>
                <a:blip r:embed="rId6"/>
                <a:stretch>
                  <a:fillRect l="-738" t="-3101" r="-2583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268" y="1369378"/>
            <a:ext cx="1287799" cy="18193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423662" y="967683"/>
                <a:ext cx="2769362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Temperature - </a:t>
                </a:r>
              </a:p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when the temperature is below freezing (0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), it is shown as a negative number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3662" y="967683"/>
                <a:ext cx="2769362" cy="2308324"/>
              </a:xfrm>
              <a:prstGeom prst="rect">
                <a:avLst/>
              </a:prstGeom>
              <a:blipFill>
                <a:blip r:embed="rId8"/>
                <a:stretch>
                  <a:fillRect l="-3304" t="-2116" r="-5727" b="-52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2663" y="3702925"/>
            <a:ext cx="1649186" cy="20660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01212" y="5802072"/>
            <a:ext cx="1268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Lift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77833" y="3910283"/>
            <a:ext cx="4415192" cy="11906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76526" y="5098741"/>
            <a:ext cx="42164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Negative numbers can be used to measure under sea level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826F2B5B-CC5E-4848-A97C-19F9546147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5358"/>
    </mc:Choice>
    <mc:Fallback>
      <p:transition advTm="25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4138" y="867868"/>
            <a:ext cx="1419225" cy="4762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503274" y="4681554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8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4681554"/>
                <a:ext cx="1119188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503274" y="4309883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4309883"/>
                <a:ext cx="1119188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503274" y="3963572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3963572"/>
                <a:ext cx="111918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503274" y="3604581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3604581"/>
                <a:ext cx="1119188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503274" y="3215695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0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3215695"/>
                <a:ext cx="844189" cy="461665"/>
              </a:xfrm>
              <a:prstGeom prst="rect">
                <a:avLst/>
              </a:prstGeom>
              <a:blipFill>
                <a:blip r:embed="rId10"/>
                <a:stretch>
                  <a:fillRect t="-10667" r="-144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503274" y="2869384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2869384"/>
                <a:ext cx="844189" cy="461665"/>
              </a:xfrm>
              <a:prstGeom prst="rect">
                <a:avLst/>
              </a:prstGeom>
              <a:blipFill>
                <a:blip r:embed="rId11"/>
                <a:stretch>
                  <a:fillRect t="-10667" r="-144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503274" y="2517878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2517878"/>
                <a:ext cx="844189" cy="461665"/>
              </a:xfrm>
              <a:prstGeom prst="rect">
                <a:avLst/>
              </a:prstGeom>
              <a:blipFill>
                <a:blip r:embed="rId12"/>
                <a:stretch>
                  <a:fillRect t="-10526" r="-144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503274" y="2190392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2190392"/>
                <a:ext cx="844189" cy="461665"/>
              </a:xfrm>
              <a:prstGeom prst="rect">
                <a:avLst/>
              </a:prstGeom>
              <a:blipFill>
                <a:blip r:embed="rId13"/>
                <a:stretch>
                  <a:fillRect t="-10526" r="-144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2503274" y="1812576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8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1812576"/>
                <a:ext cx="844189" cy="461665"/>
              </a:xfrm>
              <a:prstGeom prst="rect">
                <a:avLst/>
              </a:prstGeom>
              <a:blipFill>
                <a:blip r:embed="rId14"/>
                <a:stretch>
                  <a:fillRect t="-10526" r="-144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503274" y="1448955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10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1448955"/>
                <a:ext cx="844189" cy="461665"/>
              </a:xfrm>
              <a:prstGeom prst="rect">
                <a:avLst/>
              </a:prstGeom>
              <a:blipFill>
                <a:blip r:embed="rId15"/>
                <a:stretch>
                  <a:fillRect l="-2174" t="-10667" r="-144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694658" y="923337"/>
            <a:ext cx="1257300" cy="46767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624797" y="4702270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25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4797" y="4702270"/>
                <a:ext cx="1119188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624797" y="4347647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15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4797" y="4347647"/>
                <a:ext cx="1119188" cy="461665"/>
              </a:xfrm>
              <a:prstGeom prst="rect">
                <a:avLst/>
              </a:prstGeom>
              <a:blipFill>
                <a:blip r:embed="rId1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790052" y="3984431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0052" y="3984431"/>
                <a:ext cx="1119188" cy="461665"/>
              </a:xfrm>
              <a:prstGeom prst="rect">
                <a:avLst/>
              </a:prstGeom>
              <a:blipFill>
                <a:blip r:embed="rId1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779035" y="3633784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/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3633784"/>
                <a:ext cx="857063" cy="461665"/>
              </a:xfrm>
              <a:prstGeom prst="rect">
                <a:avLst/>
              </a:prstGeom>
              <a:blipFill>
                <a:blip r:embed="rId20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6779035" y="3282512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15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3282512"/>
                <a:ext cx="857063" cy="461665"/>
              </a:xfrm>
              <a:prstGeom prst="rect">
                <a:avLst/>
              </a:prstGeom>
              <a:blipFill>
                <a:blip r:embed="rId21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6779035" y="2927838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2927838"/>
                <a:ext cx="857063" cy="461665"/>
              </a:xfrm>
              <a:prstGeom prst="rect">
                <a:avLst/>
              </a:prstGeom>
              <a:blipFill>
                <a:blip r:embed="rId22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6779035" y="2553941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35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2553941"/>
                <a:ext cx="857063" cy="461665"/>
              </a:xfrm>
              <a:prstGeom prst="rect">
                <a:avLst/>
              </a:prstGeom>
              <a:blipFill>
                <a:blip r:embed="rId23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779035" y="2203684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4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2203684"/>
                <a:ext cx="857063" cy="461665"/>
              </a:xfrm>
              <a:prstGeom prst="rect">
                <a:avLst/>
              </a:prstGeom>
              <a:blipFill>
                <a:blip r:embed="rId24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6779035" y="1834534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55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1834534"/>
                <a:ext cx="857063" cy="461665"/>
              </a:xfrm>
              <a:prstGeom prst="rect">
                <a:avLst/>
              </a:prstGeom>
              <a:blipFill>
                <a:blip r:embed="rId25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6779035" y="1480467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6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1480467"/>
                <a:ext cx="857063" cy="461665"/>
              </a:xfrm>
              <a:prstGeom prst="rect">
                <a:avLst/>
              </a:prstGeom>
              <a:blipFill>
                <a:blip r:embed="rId26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Straight Connector 66"/>
          <p:cNvCxnSpPr/>
          <p:nvPr/>
        </p:nvCxnSpPr>
        <p:spPr>
          <a:xfrm>
            <a:off x="1428720" y="3459841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67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67512" y="574978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 and what’s different?</a:t>
            </a:r>
          </a:p>
        </p:txBody>
      </p:sp>
      <p:sp>
        <p:nvSpPr>
          <p:cNvPr id="31" name="Oval 30"/>
          <p:cNvSpPr/>
          <p:nvPr/>
        </p:nvSpPr>
        <p:spPr>
          <a:xfrm rot="16353513">
            <a:off x="2041916" y="2154179"/>
            <a:ext cx="274161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D7A4066-C419-4EC5-AE99-406962B558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170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4119"/>
    </mc:Choice>
    <mc:Fallback>
      <p:transition advTm="14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63" grpId="0"/>
      <p:bldP spid="64" grpId="0"/>
      <p:bldP spid="69" grpId="0"/>
      <p:bldP spid="70" grpId="0"/>
      <p:bldP spid="31" grpId="0" animBg="1"/>
      <p:bldP spid="3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9159" y="997424"/>
            <a:ext cx="1219200" cy="46196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0224" y="997424"/>
            <a:ext cx="1095375" cy="466725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203355" y="1448955"/>
            <a:ext cx="1119562" cy="3694264"/>
            <a:chOff x="2203355" y="1448955"/>
            <a:chExt cx="1119562" cy="369426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TextBox 36"/>
                <p:cNvSpPr txBox="1"/>
                <p:nvPr/>
              </p:nvSpPr>
              <p:spPr>
                <a:xfrm>
                  <a:off x="2203542" y="4681554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/>
                    <a:t>8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7" name="TextBox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4681554"/>
                  <a:ext cx="1119188" cy="461665"/>
                </a:xfrm>
                <a:prstGeom prst="rect">
                  <a:avLst/>
                </a:prstGeom>
                <a:blipFill>
                  <a:blip r:embed="rId7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2203542" y="4309883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dirty="0"/>
                    <a:t>6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4309883"/>
                  <a:ext cx="1119188" cy="461665"/>
                </a:xfrm>
                <a:prstGeom prst="rect">
                  <a:avLst/>
                </a:prstGeom>
                <a:blipFill>
                  <a:blip r:embed="rId8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2203542" y="3963572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dirty="0">
                      <a:ea typeface="Cambria Math" panose="02040503050406030204" pitchFamily="18" charset="0"/>
                    </a:rPr>
                    <a:t>4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3963572"/>
                  <a:ext cx="1119188" cy="461665"/>
                </a:xfrm>
                <a:prstGeom prst="rect">
                  <a:avLst/>
                </a:prstGeom>
                <a:blipFill>
                  <a:blip r:embed="rId9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TextBox 39"/>
                <p:cNvSpPr txBox="1"/>
                <p:nvPr/>
              </p:nvSpPr>
              <p:spPr>
                <a:xfrm>
                  <a:off x="2203542" y="3604581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dirty="0">
                      <a:ea typeface="Cambria Math" panose="02040503050406030204" pitchFamily="18" charset="0"/>
                    </a:rPr>
                    <a:t>2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0" name="TextBox 3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3604581"/>
                  <a:ext cx="1119188" cy="461665"/>
                </a:xfrm>
                <a:prstGeom prst="rect">
                  <a:avLst/>
                </a:prstGeom>
                <a:blipFill>
                  <a:blip r:embed="rId10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40"/>
                <p:cNvSpPr txBox="1"/>
                <p:nvPr/>
              </p:nvSpPr>
              <p:spPr>
                <a:xfrm>
                  <a:off x="2203542" y="3215695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1" name="TextBox 4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3215695"/>
                  <a:ext cx="1119188" cy="461665"/>
                </a:xfrm>
                <a:prstGeom prst="rect">
                  <a:avLst/>
                </a:prstGeom>
                <a:blipFill>
                  <a:blip r:embed="rId11"/>
                  <a:stretch>
                    <a:fillRect t="-10667" r="-108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/>
                <p:cNvSpPr txBox="1"/>
                <p:nvPr/>
              </p:nvSpPr>
              <p:spPr>
                <a:xfrm>
                  <a:off x="2203542" y="2869384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2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2" name="TextBox 4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2869384"/>
                  <a:ext cx="1119188" cy="461665"/>
                </a:xfrm>
                <a:prstGeom prst="rect">
                  <a:avLst/>
                </a:prstGeom>
                <a:blipFill>
                  <a:blip r:embed="rId12"/>
                  <a:stretch>
                    <a:fillRect t="-10667" r="-108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2203542" y="2517878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b="0" i="0" dirty="0">
                      <a:ea typeface="Cambria Math" panose="02040503050406030204" pitchFamily="18" charset="0"/>
                    </a:rPr>
                    <a:t>4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2517878"/>
                  <a:ext cx="1119188" cy="461665"/>
                </a:xfrm>
                <a:prstGeom prst="rect">
                  <a:avLst/>
                </a:prstGeom>
                <a:blipFill>
                  <a:blip r:embed="rId13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2203542" y="2190392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6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2190392"/>
                  <a:ext cx="1119188" cy="461665"/>
                </a:xfrm>
                <a:prstGeom prst="rect">
                  <a:avLst/>
                </a:prstGeom>
                <a:blipFill>
                  <a:blip r:embed="rId14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/>
                <p:cNvSpPr txBox="1"/>
                <p:nvPr/>
              </p:nvSpPr>
              <p:spPr>
                <a:xfrm>
                  <a:off x="2203355" y="1812576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8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5" name="TextBox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355" y="1812576"/>
                  <a:ext cx="1119188" cy="461665"/>
                </a:xfrm>
                <a:prstGeom prst="rect">
                  <a:avLst/>
                </a:prstGeom>
                <a:blipFill>
                  <a:blip r:embed="rId15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Box 45"/>
                <p:cNvSpPr txBox="1"/>
                <p:nvPr/>
              </p:nvSpPr>
              <p:spPr>
                <a:xfrm>
                  <a:off x="2203729" y="1448955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b="0" i="0" dirty="0">
                      <a:ea typeface="Cambria Math" panose="02040503050406030204" pitchFamily="18" charset="0"/>
                    </a:rPr>
                    <a:t>10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6" name="TextBox 4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729" y="1448955"/>
                  <a:ext cx="1119188" cy="461665"/>
                </a:xfrm>
                <a:prstGeom prst="rect">
                  <a:avLst/>
                </a:prstGeom>
                <a:blipFill>
                  <a:blip r:embed="rId16"/>
                  <a:stretch>
                    <a:fillRect t="-10667" r="-1093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7" name="TextBox 26"/>
          <p:cNvSpPr txBox="1"/>
          <p:nvPr/>
        </p:nvSpPr>
        <p:spPr>
          <a:xfrm>
            <a:off x="5684825" y="725439"/>
            <a:ext cx="111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Milan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77486" y="725439"/>
            <a:ext cx="111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Paris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6463022" y="1470989"/>
            <a:ext cx="1405630" cy="3694264"/>
            <a:chOff x="2247423" y="1470989"/>
            <a:chExt cx="1405630" cy="369426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Box 30"/>
                <p:cNvSpPr txBox="1"/>
                <p:nvPr/>
              </p:nvSpPr>
              <p:spPr>
                <a:xfrm>
                  <a:off x="2368610" y="4703588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/>
                    <a:t>20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1" name="TextBox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68610" y="4703588"/>
                  <a:ext cx="1119188" cy="461665"/>
                </a:xfrm>
                <a:prstGeom prst="rect">
                  <a:avLst/>
                </a:prstGeom>
                <a:blipFill>
                  <a:blip r:embed="rId17"/>
                  <a:stretch>
                    <a:fillRect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Box 31"/>
                <p:cNvSpPr txBox="1"/>
                <p:nvPr/>
              </p:nvSpPr>
              <p:spPr>
                <a:xfrm>
                  <a:off x="2368610" y="4331917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/>
                    <a:t>15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2" name="TextBox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68610" y="4331917"/>
                  <a:ext cx="1119188" cy="461665"/>
                </a:xfrm>
                <a:prstGeom prst="rect">
                  <a:avLst/>
                </a:prstGeom>
                <a:blipFill>
                  <a:blip r:embed="rId18"/>
                  <a:stretch>
                    <a:fillRect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2368610" y="3985606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>
                      <a:ea typeface="Cambria Math" panose="02040503050406030204" pitchFamily="18" charset="0"/>
                    </a:rPr>
                    <a:t>10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68610" y="3985606"/>
                  <a:ext cx="1119188" cy="461665"/>
                </a:xfrm>
                <a:prstGeom prst="rect">
                  <a:avLst/>
                </a:prstGeom>
                <a:blipFill>
                  <a:blip r:embed="rId19"/>
                  <a:stretch>
                    <a:fillRect t="-10526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33865" y="3626615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33865" y="3626615"/>
                  <a:ext cx="1119188" cy="461665"/>
                </a:xfrm>
                <a:prstGeom prst="rect">
                  <a:avLst/>
                </a:prstGeom>
                <a:blipFill>
                  <a:blip r:embed="rId20"/>
                  <a:stretch>
                    <a:fillRect t="-10526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Box 34"/>
                <p:cNvSpPr txBox="1"/>
                <p:nvPr/>
              </p:nvSpPr>
              <p:spPr>
                <a:xfrm>
                  <a:off x="2247423" y="3237729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5" name="TextBox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3237729"/>
                  <a:ext cx="1119188" cy="461665"/>
                </a:xfrm>
                <a:prstGeom prst="rect">
                  <a:avLst/>
                </a:prstGeom>
                <a:blipFill>
                  <a:blip r:embed="rId21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TextBox 46"/>
                <p:cNvSpPr txBox="1"/>
                <p:nvPr/>
              </p:nvSpPr>
              <p:spPr>
                <a:xfrm>
                  <a:off x="2247423" y="2891418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7" name="TextBox 4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2891418"/>
                  <a:ext cx="1119188" cy="461665"/>
                </a:xfrm>
                <a:prstGeom prst="rect">
                  <a:avLst/>
                </a:prstGeom>
                <a:blipFill>
                  <a:blip r:embed="rId22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TextBox 56"/>
                <p:cNvSpPr txBox="1"/>
                <p:nvPr/>
              </p:nvSpPr>
              <p:spPr>
                <a:xfrm>
                  <a:off x="2247423" y="2539912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1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57" name="TextBox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2539912"/>
                  <a:ext cx="1119188" cy="461665"/>
                </a:xfrm>
                <a:prstGeom prst="rect">
                  <a:avLst/>
                </a:prstGeom>
                <a:blipFill>
                  <a:blip r:embed="rId23"/>
                  <a:stretch>
                    <a:fillRect t="-10667" r="-108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/>
                <p:cNvSpPr txBox="1"/>
                <p:nvPr/>
              </p:nvSpPr>
              <p:spPr>
                <a:xfrm>
                  <a:off x="2247423" y="2212426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1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59" name="TextBox 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2212426"/>
                  <a:ext cx="1119188" cy="461665"/>
                </a:xfrm>
                <a:prstGeom prst="rect">
                  <a:avLst/>
                </a:prstGeom>
                <a:blipFill>
                  <a:blip r:embed="rId24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247423" y="1834610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2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1834610"/>
                  <a:ext cx="1119188" cy="461665"/>
                </a:xfrm>
                <a:prstGeom prst="rect">
                  <a:avLst/>
                </a:prstGeom>
                <a:blipFill>
                  <a:blip r:embed="rId25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Box 60"/>
                <p:cNvSpPr txBox="1"/>
                <p:nvPr/>
              </p:nvSpPr>
              <p:spPr>
                <a:xfrm>
                  <a:off x="2247423" y="1470989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2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61" name="TextBox 6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1470989"/>
                  <a:ext cx="1119188" cy="461665"/>
                </a:xfrm>
                <a:prstGeom prst="rect">
                  <a:avLst/>
                </a:prstGeom>
                <a:blipFill>
                  <a:blip r:embed="rId26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62" name="Straight Connector 61"/>
          <p:cNvCxnSpPr/>
          <p:nvPr/>
        </p:nvCxnSpPr>
        <p:spPr>
          <a:xfrm>
            <a:off x="5485342" y="3854923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1313824" y="2930261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888540" y="5729323"/>
                <a:ext cx="32079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Difference of 8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540" y="5729323"/>
                <a:ext cx="3207913" cy="461665"/>
              </a:xfrm>
              <a:prstGeom prst="rect">
                <a:avLst/>
              </a:prstGeom>
              <a:blipFill>
                <a:blip r:embed="rId27"/>
                <a:stretch>
                  <a:fillRect l="-304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Straight Connector 49"/>
          <p:cNvCxnSpPr/>
          <p:nvPr/>
        </p:nvCxnSpPr>
        <p:spPr>
          <a:xfrm>
            <a:off x="1313824" y="4391141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1566724" y="2990560"/>
            <a:ext cx="0" cy="133034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2377202" y="2930261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377202" y="3114672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377202" y="3284706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377202" y="3469117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377202" y="3647395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2377202" y="3831806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2377202" y="4001840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2377202" y="4186251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04962" y="4181758"/>
                <a:ext cx="121688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962" y="4181758"/>
                <a:ext cx="1216885" cy="400110"/>
              </a:xfrm>
              <a:prstGeom prst="rect">
                <a:avLst/>
              </a:prstGeom>
              <a:blipFill>
                <a:blip r:embed="rId29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TextBox 6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1781" y="2730206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D13C59C-C698-43EE-813E-13368B0F4C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5087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1012"/>
    </mc:Choice>
    <mc:Fallback>
      <p:transition advTm="21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1" grpId="0"/>
      <p:bldP spid="65" grpId="0"/>
      <p:bldP spid="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1693404" y="1744026"/>
            <a:ext cx="7185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degrees warmer is it in London?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991214" y="4864459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309021" y="454354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1288" y="5149798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36260" y="5149798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491587" y="5149798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1587" y="5149798"/>
                <a:ext cx="1216885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2" name="Straight Connector 81"/>
          <p:cNvCxnSpPr>
            <a:stCxn id="84" idx="1"/>
          </p:cNvCxnSpPr>
          <p:nvPr/>
        </p:nvCxnSpPr>
        <p:spPr>
          <a:xfrm flipH="1">
            <a:off x="3191248" y="4560940"/>
            <a:ext cx="5860" cy="6478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6836809" y="453026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3257207" y="4740721"/>
            <a:ext cx="1002010" cy="525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97108" y="4330107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917463" y="4324408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9</a:t>
            </a:r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4348944" y="4732121"/>
            <a:ext cx="2424862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/>
              <p:cNvSpPr txBox="1"/>
              <p:nvPr/>
            </p:nvSpPr>
            <p:spPr>
              <a:xfrm>
                <a:off x="2705899" y="5691954"/>
                <a:ext cx="32079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ea typeface="Cambria Math" panose="02040503050406030204" pitchFamily="18" charset="0"/>
                  </a:rPr>
                  <a:t>13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400" dirty="0"/>
                  <a:t> warmer in London</a:t>
                </a:r>
              </a:p>
            </p:txBody>
          </p:sp>
        </mc:Choice>
        <mc:Fallback xmlns="">
          <p:sp>
            <p:nvSpPr>
              <p:cNvPr id="87" name="TextBox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899" y="5691954"/>
                <a:ext cx="3207913" cy="461665"/>
              </a:xfrm>
              <a:prstGeom prst="rect">
                <a:avLst/>
              </a:prstGeom>
              <a:blipFill>
                <a:blip r:embed="rId6"/>
                <a:stretch>
                  <a:fillRect l="-304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Table 1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1343825"/>
                  </p:ext>
                </p:extLst>
              </p:nvPr>
            </p:nvGraphicFramePr>
            <p:xfrm>
              <a:off x="1435656" y="753767"/>
              <a:ext cx="6096000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4253269085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04940185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London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Chicago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83963426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i="0" dirty="0">
                              <a:latin typeface="+mn-lt"/>
                              <a:ea typeface="+mn-ea"/>
                            </a:rPr>
                            <a:t>9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℃</m:t>
                              </m:r>
                            </m:oMath>
                          </a14:m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400" dirty="0"/>
                            <a:t>4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℃</m:t>
                              </m:r>
                            </m:oMath>
                          </a14:m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49589233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Table 1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1343825"/>
                  </p:ext>
                </p:extLst>
              </p:nvPr>
            </p:nvGraphicFramePr>
            <p:xfrm>
              <a:off x="1435656" y="753767"/>
              <a:ext cx="6096000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4253269085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04940185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/>
                            <a:t>London</a:t>
                          </a:r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/>
                            <a:t>Chicago</a:t>
                          </a:r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83963426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200" t="-110667" r="-10020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00400" t="-110667" r="-400" b="-30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9589233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5755510"/>
              </p:ext>
            </p:extLst>
          </p:nvPr>
        </p:nvGraphicFramePr>
        <p:xfrm>
          <a:off x="1120614" y="3073125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1435496" y="3073125"/>
            <a:ext cx="5606919" cy="550540"/>
            <a:chOff x="1501392" y="3073125"/>
            <a:chExt cx="5606919" cy="550540"/>
          </a:xfrm>
        </p:grpSpPr>
        <p:cxnSp>
          <p:nvCxnSpPr>
            <p:cNvPr id="89" name="Straight Connector 88"/>
            <p:cNvCxnSpPr/>
            <p:nvPr/>
          </p:nvCxnSpPr>
          <p:spPr>
            <a:xfrm>
              <a:off x="7108311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6485320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5862329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5239338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616347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3993356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3370365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2747374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2124383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501392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0" name="TextBox 9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27436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35647" y="3612324"/>
            <a:ext cx="441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39392" y="3612324"/>
            <a:ext cx="4717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049877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72256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07528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6763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17960" y="3612324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44504" y="3612324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61225" y="3612324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75367" y="3612324"/>
            <a:ext cx="585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630097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0097" y="3612324"/>
                <a:ext cx="585195" cy="400110"/>
              </a:xfrm>
              <a:prstGeom prst="rect">
                <a:avLst/>
              </a:prstGeom>
              <a:blipFill>
                <a:blip r:embed="rId8"/>
                <a:stretch>
                  <a:fillRect t="-9231" r="-4167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313073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073" y="3612324"/>
                <a:ext cx="585195" cy="400110"/>
              </a:xfrm>
              <a:prstGeom prst="rect">
                <a:avLst/>
              </a:prstGeom>
              <a:blipFill>
                <a:blip r:embed="rId9"/>
                <a:stretch>
                  <a:fillRect t="-9231" r="-4167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971984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984" y="3612324"/>
                <a:ext cx="585195" cy="400110"/>
              </a:xfrm>
              <a:prstGeom prst="rect">
                <a:avLst/>
              </a:prstGeom>
              <a:blipFill>
                <a:blip r:embed="rId10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30532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532" y="3612324"/>
                <a:ext cx="585195" cy="400110"/>
              </a:xfrm>
              <a:prstGeom prst="rect">
                <a:avLst/>
              </a:prstGeom>
              <a:blipFill>
                <a:blip r:embed="rId11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297534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7534" y="3612324"/>
                <a:ext cx="585195" cy="400110"/>
              </a:xfrm>
              <a:prstGeom prst="rect">
                <a:avLst/>
              </a:prstGeom>
              <a:blipFill>
                <a:blip r:embed="rId12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973429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6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3429" y="3612324"/>
                <a:ext cx="585195" cy="400110"/>
              </a:xfrm>
              <a:prstGeom prst="rect">
                <a:avLst/>
              </a:prstGeom>
              <a:blipFill>
                <a:blip r:embed="rId13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649844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7</a:t>
                </a:r>
              </a:p>
            </p:txBody>
          </p:sp>
        </mc:Choice>
        <mc:Fallback xmlns="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9844" y="3612324"/>
                <a:ext cx="585195" cy="400110"/>
              </a:xfrm>
              <a:prstGeom prst="rect">
                <a:avLst/>
              </a:prstGeom>
              <a:blipFill>
                <a:blip r:embed="rId14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338316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8</a:t>
                </a:r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8316" y="3612324"/>
                <a:ext cx="585195" cy="400110"/>
              </a:xfrm>
              <a:prstGeom prst="rect">
                <a:avLst/>
              </a:prstGeom>
              <a:blipFill>
                <a:blip r:embed="rId15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005525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9</a:t>
                </a:r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525" y="3612324"/>
                <a:ext cx="585195" cy="400110"/>
              </a:xfrm>
              <a:prstGeom prst="rect">
                <a:avLst/>
              </a:prstGeom>
              <a:blipFill>
                <a:blip r:embed="rId16"/>
                <a:stretch>
                  <a:fillRect t="-9231" r="-4167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37494" y="3612324"/>
                <a:ext cx="74970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494" y="3612324"/>
                <a:ext cx="749706" cy="400110"/>
              </a:xfrm>
              <a:prstGeom prst="rect">
                <a:avLst/>
              </a:prstGeom>
              <a:blipFill>
                <a:blip r:embed="rId17"/>
                <a:stretch>
                  <a:fillRect t="-9231" r="-813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2" name="Straight Arrow Connector 131"/>
          <p:cNvCxnSpPr/>
          <p:nvPr/>
        </p:nvCxnSpPr>
        <p:spPr>
          <a:xfrm>
            <a:off x="2994064" y="2899805"/>
            <a:ext cx="4114247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297294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>
            <a:off x="328782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>
            <a:off x="360270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>
            <a:off x="391758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/>
          <p:cNvCxnSpPr/>
          <p:nvPr/>
        </p:nvCxnSpPr>
        <p:spPr>
          <a:xfrm>
            <a:off x="423246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/>
          <p:nvPr/>
        </p:nvCxnSpPr>
        <p:spPr>
          <a:xfrm>
            <a:off x="454734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>
            <a:off x="486222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Arrow Connector 139"/>
          <p:cNvCxnSpPr/>
          <p:nvPr/>
        </p:nvCxnSpPr>
        <p:spPr>
          <a:xfrm>
            <a:off x="517710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/>
          <p:cNvCxnSpPr/>
          <p:nvPr/>
        </p:nvCxnSpPr>
        <p:spPr>
          <a:xfrm>
            <a:off x="549198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/>
          <p:nvPr/>
        </p:nvCxnSpPr>
        <p:spPr>
          <a:xfrm>
            <a:off x="580686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>
            <a:off x="612174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/>
          <p:nvPr/>
        </p:nvCxnSpPr>
        <p:spPr>
          <a:xfrm>
            <a:off x="643662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/>
          <p:cNvCxnSpPr/>
          <p:nvPr/>
        </p:nvCxnSpPr>
        <p:spPr>
          <a:xfrm>
            <a:off x="6751504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Oval 145"/>
          <p:cNvSpPr/>
          <p:nvPr/>
        </p:nvSpPr>
        <p:spPr>
          <a:xfrm>
            <a:off x="2760889" y="3445089"/>
            <a:ext cx="396746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/>
          <p:cNvSpPr/>
          <p:nvPr/>
        </p:nvSpPr>
        <p:spPr>
          <a:xfrm>
            <a:off x="6865746" y="3371101"/>
            <a:ext cx="396746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D8C8BB-CCCE-4A8D-91EE-D6B8889EB3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71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2050"/>
    </mc:Choice>
    <mc:Fallback>
      <p:transition advTm="220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3" grpId="0"/>
      <p:bldP spid="74" grpId="0"/>
      <p:bldP spid="77" grpId="0"/>
      <p:bldP spid="84" grpId="0"/>
      <p:bldP spid="85" grpId="0"/>
      <p:bldP spid="87" grpId="0"/>
      <p:bldP spid="146" grpId="0" animBg="1"/>
      <p:bldP spid="14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928957" y="4339358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267" y="1705135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ounded Rectangular Callout 14"/>
              <p:cNvSpPr/>
              <p:nvPr/>
            </p:nvSpPr>
            <p:spPr>
              <a:xfrm>
                <a:off x="1122331" y="1458959"/>
                <a:ext cx="4612547" cy="1086350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It’s 18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inside and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outside. The difference in temperature is 12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ounded Rectangular Callout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331" y="1458959"/>
                <a:ext cx="4612547" cy="1086350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7"/>
                <a:stretch>
                  <a:fillRect t="-7027" b="-15135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Connector 15"/>
          <p:cNvCxnSpPr/>
          <p:nvPr/>
        </p:nvCxnSpPr>
        <p:spPr>
          <a:xfrm>
            <a:off x="2982056" y="408845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312336" y="408845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72896" y="408845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3283" y="4747403"/>
            <a:ext cx="24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78261" y="4747403"/>
            <a:ext cx="1216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373613" y="4747403"/>
                <a:ext cx="12168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6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3613" y="4747403"/>
                <a:ext cx="1216885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Arrow Connector 21"/>
          <p:cNvCxnSpPr/>
          <p:nvPr/>
        </p:nvCxnSpPr>
        <p:spPr>
          <a:xfrm>
            <a:off x="3031989" y="4226130"/>
            <a:ext cx="122536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03321" y="3777296"/>
            <a:ext cx="1216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855206" y="3777296"/>
            <a:ext cx="1216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362098" y="4220875"/>
            <a:ext cx="2554407" cy="525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517993" y="3292073"/>
                <a:ext cx="12168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24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7993" y="3292073"/>
                <a:ext cx="1216885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Arrow Connector 28"/>
          <p:cNvCxnSpPr/>
          <p:nvPr/>
        </p:nvCxnSpPr>
        <p:spPr>
          <a:xfrm>
            <a:off x="2956651" y="3844879"/>
            <a:ext cx="4114247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35EA522-5303-429B-8C9E-FDD546573C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6457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8671"/>
    </mc:Choice>
    <mc:Fallback>
      <p:transition advTm="28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9" grpId="0"/>
      <p:bldP spid="20" grpId="0"/>
      <p:bldP spid="21" grpId="0"/>
      <p:bldP spid="23" grpId="0"/>
      <p:bldP spid="24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8473"/>
            <a:ext cx="81930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Look at a world map and locate different countries.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Choose a month and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research the average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temperatures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for the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countries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.  You could use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hlinkClick r:id="rId4"/>
              </a:rPr>
              <a:t>https://en.wikipedia.org/wiki/List_of_countries_by_average_yearly_temperature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9049" y="498495"/>
            <a:ext cx="2874472" cy="17275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29333" y="3175812"/>
            <a:ext cx="75255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u="sng" dirty="0">
                <a:solidFill>
                  <a:prstClr val="black"/>
                </a:solidFill>
              </a:rPr>
              <a:t>Investigate: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What do you notice about the location of countries and their temperatures?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What’s the difference between the temperature of two countries?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Which country is the coldest/hottest? How much cooler/hotter are they than the other?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Is this the same in different months?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18A2D6F-D883-4D55-8967-EB79697041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1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040"/>
    </mc:Choice>
    <mc:Fallback>
      <p:transition advTm="12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0.7|0.7|0.7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0.7|1|2.2|1.2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|1.2|7.4|2.7|3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9|1.1|1.2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1|1.6|1.1|1.3|1.4|1.2|1.2|1.1|1.3|0.9|1.3|0.8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3|1.8|1.1|1.3|1.1|0.9|0.9|0.9|1.2|1.1|0.9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|0.8|0.9|0.9|1.3|1.1|0.9|0.8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447F843-D164-4EDA-8E9D-BEB428FDC8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522d4c35-b548-4432-90ae-af4376e1c4b4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5635</TotalTime>
  <Words>468</Words>
  <Application>Microsoft Office PowerPoint</Application>
  <PresentationFormat>On-screen Show (4:3)</PresentationFormat>
  <Paragraphs>154</Paragraphs>
  <Slides>12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NEGATIVE NUMBERS (IN CONTEXT)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 Richards</cp:lastModifiedBy>
  <cp:revision>257</cp:revision>
  <dcterms:created xsi:type="dcterms:W3CDTF">2019-07-05T11:02:13Z</dcterms:created>
  <dcterms:modified xsi:type="dcterms:W3CDTF">2020-11-13T11:28:57Z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