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80" r:id="rId2"/>
    <p:sldId id="257" r:id="rId3"/>
    <p:sldId id="296" r:id="rId4"/>
    <p:sldId id="287" r:id="rId5"/>
    <p:sldId id="289" r:id="rId6"/>
    <p:sldId id="294"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1" d="100"/>
          <a:sy n="111" d="100"/>
        </p:scale>
        <p:origin x="1650"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01/06/2026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FB0FCF-2D05-43BD-8F74-0EF055E087B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3257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01/06/2026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01/06/2026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01/06/2026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01/06/2026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01/06/2026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01/06/2026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01/06/2026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McO-ELaBjfw&amp;list=RDMcO-ELaBjfw&amp;start_radio=1"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p:nvSpPr>
        <p:spPr>
          <a:xfrm>
            <a:off x="5942076" y="158869"/>
            <a:ext cx="1745657" cy="523220"/>
          </a:xfrm>
          <a:prstGeom prst="rect">
            <a:avLst/>
          </a:prstGeom>
          <a:noFill/>
        </p:spPr>
        <p:txBody>
          <a:bodyPr wrap="square" rtlCol="0">
            <a:spAutoFit/>
          </a:bodyPr>
          <a:lstStyle/>
          <a:p>
            <a:pPr algn="r"/>
            <a:endParaRPr lang="en-GB" sz="2800" b="1" dirty="0">
              <a:solidFill>
                <a:schemeClr val="bg1"/>
              </a:solidFill>
            </a:endParaRPr>
          </a:p>
        </p:txBody>
      </p:sp>
      <p:sp>
        <p:nvSpPr>
          <p:cNvPr id="5" name="Rectangle 4"/>
          <p:cNvSpPr/>
          <p:nvPr/>
        </p:nvSpPr>
        <p:spPr>
          <a:xfrm>
            <a:off x="395536" y="1052736"/>
            <a:ext cx="4982681" cy="646331"/>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6" name="Rectangle 5"/>
          <p:cNvSpPr/>
          <p:nvPr/>
        </p:nvSpPr>
        <p:spPr>
          <a:xfrm>
            <a:off x="1356531" y="6785679"/>
            <a:ext cx="5798998" cy="923330"/>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17" name="Rectangle 16"/>
          <p:cNvSpPr/>
          <p:nvPr/>
        </p:nvSpPr>
        <p:spPr>
          <a:xfrm>
            <a:off x="2599360" y="5915173"/>
            <a:ext cx="4420911" cy="369332"/>
          </a:xfrm>
          <a:prstGeom prst="rect">
            <a:avLst/>
          </a:prstGeom>
        </p:spPr>
        <p:txBody>
          <a:bodyPr wrap="square">
            <a:spAutoFit/>
          </a:bodyPr>
          <a:lstStyle/>
          <a:p>
            <a:r>
              <a:rPr lang="en-GB" dirty="0"/>
              <a:t> </a:t>
            </a:r>
          </a:p>
        </p:txBody>
      </p:sp>
      <p:sp>
        <p:nvSpPr>
          <p:cNvPr id="2" name="Rectangle 1"/>
          <p:cNvSpPr/>
          <p:nvPr/>
        </p:nvSpPr>
        <p:spPr>
          <a:xfrm>
            <a:off x="1475656" y="1129770"/>
            <a:ext cx="5976664" cy="553357"/>
          </a:xfrm>
          <a:prstGeom prst="rect">
            <a:avLst/>
          </a:prstGeom>
        </p:spPr>
        <p:txBody>
          <a:bodyPr wrap="square">
            <a:spAutoFit/>
          </a:bodyPr>
          <a:lstStyle/>
          <a:p>
            <a:pPr indent="-228600" algn="just">
              <a:lnSpc>
                <a:spcPct val="107000"/>
              </a:lnSpc>
              <a:spcAft>
                <a:spcPts val="800"/>
              </a:spcAft>
              <a:tabLst>
                <a:tab pos="1610995" algn="ctr"/>
              </a:tabLst>
            </a:pPr>
            <a:r>
              <a:rPr lang="en-GB" sz="28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  </a:t>
            </a: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4" name="Rectangle 13"/>
          <p:cNvSpPr/>
          <p:nvPr/>
        </p:nvSpPr>
        <p:spPr>
          <a:xfrm rot="10800000" flipH="1" flipV="1">
            <a:off x="862251" y="424932"/>
            <a:ext cx="6788142" cy="1680588"/>
          </a:xfrm>
          <a:prstGeom prst="rect">
            <a:avLst/>
          </a:prstGeom>
        </p:spPr>
        <p:txBody>
          <a:bodyPr wrap="square">
            <a:spAutoFit/>
          </a:bodyPr>
          <a:lstStyle/>
          <a:p>
            <a:pPr algn="ctr">
              <a:lnSpc>
                <a:spcPct val="107000"/>
              </a:lnSpc>
              <a:spcAft>
                <a:spcPts val="800"/>
              </a:spcAft>
            </a:pPr>
            <a:r>
              <a:rPr lang="en-GB" sz="2800" dirty="0">
                <a:latin typeface="Comic Sans MS" panose="030F0702030302020204" pitchFamily="66" charset="0"/>
                <a:ea typeface="Calibri" panose="020F0502020204030204" pitchFamily="34" charset="0"/>
                <a:cs typeface="Calibri" panose="020F0502020204030204" pitchFamily="34" charset="0"/>
              </a:rPr>
              <a:t>Gospel</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b="1" dirty="0">
                <a:latin typeface="Comic Sans MS" panose="030F0702030302020204" pitchFamily="66" charset="0"/>
                <a:ea typeface="Calibri" panose="020F0502020204030204" pitchFamily="34" charset="0"/>
                <a:cs typeface="Calibri" panose="020F0502020204030204" pitchFamily="34" charset="0"/>
              </a:rPr>
              <a:t>The Feast of the Blessed Trinity</a:t>
            </a:r>
          </a:p>
          <a:p>
            <a:pPr algn="ctr">
              <a:lnSpc>
                <a:spcPct val="107000"/>
              </a:lnSpc>
              <a:spcAft>
                <a:spcPts val="800"/>
              </a:spcAft>
            </a:pPr>
            <a:r>
              <a:rPr lang="en-GB" sz="2800" dirty="0">
                <a:solidFill>
                  <a:srgbClr val="000000"/>
                </a:solidFill>
                <a:latin typeface="Comic Sans MS" panose="030F0702030302020204" pitchFamily="66" charset="0"/>
                <a:ea typeface="Calibri" panose="020F0502020204030204" pitchFamily="34" charset="0"/>
                <a:cs typeface="Times New Roman" panose="02020603050405020304" pitchFamily="18" charset="0"/>
              </a:rPr>
              <a:t>John 3:16-18</a:t>
            </a:r>
            <a:endParaRPr lang="en-GB" sz="2800" u="sng"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2" name="TextBox 11"/>
          <p:cNvSpPr txBox="1"/>
          <p:nvPr/>
        </p:nvSpPr>
        <p:spPr>
          <a:xfrm>
            <a:off x="2196558" y="6202659"/>
            <a:ext cx="4618346" cy="369332"/>
          </a:xfrm>
          <a:prstGeom prst="rect">
            <a:avLst/>
          </a:prstGeom>
          <a:noFill/>
        </p:spPr>
        <p:txBody>
          <a:bodyPr wrap="square" rtlCol="0">
            <a:spAutoFit/>
          </a:bodyPr>
          <a:lstStyle/>
          <a:p>
            <a:r>
              <a:rPr lang="en-GB">
                <a:hlinkClick r:id="rId3"/>
              </a:rPr>
              <a:t>King of Kings - Hillsong Worship | LYRIC VIDEO</a:t>
            </a:r>
            <a:endParaRPr lang="en-GB" dirty="0"/>
          </a:p>
        </p:txBody>
      </p:sp>
      <p:pic>
        <p:nvPicPr>
          <p:cNvPr id="13" name="Picture 12" descr="Sacred Space102fm : 11th June 2017 - Solemnity of Holy Trinity"/>
          <p:cNvPicPr/>
          <p:nvPr/>
        </p:nvPicPr>
        <p:blipFill>
          <a:blip r:embed="rId4">
            <a:extLst>
              <a:ext uri="{28A0092B-C50C-407E-A947-70E740481C1C}">
                <a14:useLocalDpi xmlns:a14="http://schemas.microsoft.com/office/drawing/2010/main" val="0"/>
              </a:ext>
            </a:extLst>
          </a:blip>
          <a:srcRect/>
          <a:stretch>
            <a:fillRect/>
          </a:stretch>
        </p:blipFill>
        <p:spPr bwMode="auto">
          <a:xfrm>
            <a:off x="1187624" y="2211636"/>
            <a:ext cx="6840760" cy="3703537"/>
          </a:xfrm>
          <a:prstGeom prst="rect">
            <a:avLst/>
          </a:prstGeom>
          <a:noFill/>
          <a:ln>
            <a:noFill/>
          </a:ln>
        </p:spPr>
      </p:pic>
    </p:spTree>
    <p:extLst>
      <p:ext uri="{BB962C8B-B14F-4D97-AF65-F5344CB8AC3E}">
        <p14:creationId xmlns:p14="http://schemas.microsoft.com/office/powerpoint/2010/main" val="2371469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263966" y="1052737"/>
            <a:ext cx="7695773" cy="400110"/>
          </a:xfrm>
          <a:prstGeom prst="rect">
            <a:avLst/>
          </a:prstGeom>
        </p:spPr>
        <p:txBody>
          <a:bodyPr wrap="square">
            <a:spAutoFit/>
          </a:bodyPr>
          <a:lstStyle/>
          <a:p>
            <a:pPr>
              <a:spcAft>
                <a:spcPts val="0"/>
              </a:spcAft>
            </a:pPr>
            <a:endParaRPr lang="en-GB" sz="2000" dirty="0">
              <a:latin typeface="+mj-lt"/>
            </a:endParaRPr>
          </a:p>
        </p:txBody>
      </p:sp>
      <p:graphicFrame>
        <p:nvGraphicFramePr>
          <p:cNvPr id="11" name="Table 10"/>
          <p:cNvGraphicFramePr>
            <a:graphicFrameLocks noGrp="1"/>
          </p:cNvGraphicFramePr>
          <p:nvPr>
            <p:extLst>
              <p:ext uri="{D42A27DB-BD31-4B8C-83A1-F6EECF244321}">
                <p14:modId xmlns:p14="http://schemas.microsoft.com/office/powerpoint/2010/main" val="2948314718"/>
              </p:ext>
            </p:extLst>
          </p:nvPr>
        </p:nvGraphicFramePr>
        <p:xfrm>
          <a:off x="323528" y="403344"/>
          <a:ext cx="8496944" cy="5547360"/>
        </p:xfrm>
        <a:graphic>
          <a:graphicData uri="http://schemas.openxmlformats.org/drawingml/2006/table">
            <a:tbl>
              <a:tblPr firstRow="1" firstCol="1" bandRow="1"/>
              <a:tblGrid>
                <a:gridCol w="8496944">
                  <a:extLst>
                    <a:ext uri="{9D8B030D-6E8A-4147-A177-3AD203B41FA5}">
                      <a16:colId xmlns:a16="http://schemas.microsoft.com/office/drawing/2014/main" val="2204014737"/>
                    </a:ext>
                  </a:extLst>
                </a:gridCol>
              </a:tblGrid>
              <a:tr h="5402052">
                <a:tc>
                  <a:txBody>
                    <a:bodyPr/>
                    <a:lstStyle/>
                    <a:p>
                      <a:pPr algn="ctr">
                        <a:spcAft>
                          <a:spcPts val="0"/>
                        </a:spcAft>
                      </a:pPr>
                      <a:r>
                        <a:rPr lang="en-GB" sz="2400" b="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 Reading from the Holy Gospel according to John  </a:t>
                      </a:r>
                    </a:p>
                    <a:p>
                      <a:pPr>
                        <a:spcAft>
                          <a:spcPts val="0"/>
                        </a:spcAft>
                      </a:pPr>
                      <a:endPar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Jesus said to Nicodemus:</a:t>
                      </a:r>
                    </a:p>
                    <a:p>
                      <a:pPr algn="ctr">
                        <a:spcAft>
                          <a:spcPts val="0"/>
                        </a:spcAft>
                      </a:pPr>
                      <a:r>
                        <a:rPr lang="en-GB" sz="2400" b="1" dirty="0">
                          <a:effectLst/>
                          <a:latin typeface="Comic Sans MS" panose="030F0702030302020204" pitchFamily="66" charset="0"/>
                          <a:ea typeface="Calibri" panose="020F0502020204030204" pitchFamily="34" charset="0"/>
                          <a:cs typeface="Times New Roman" panose="02020603050405020304" pitchFamily="18" charset="0"/>
                        </a:rPr>
                        <a:t>‘God loved the world so much that he gave his only Son,</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so that everyone who believes in him may not be lost</a:t>
                      </a:r>
                    </a:p>
                    <a:p>
                      <a:pPr algn="ctr">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but may have eternal life.</a:t>
                      </a:r>
                    </a:p>
                    <a:p>
                      <a:pPr algn="ctr">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For God sent his Son into the world, not to condemn the world, but so that through him the world might be saved.</a:t>
                      </a:r>
                    </a:p>
                    <a:p>
                      <a:pPr algn="ctr">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No one who believes in him will be condemned;</a:t>
                      </a:r>
                    </a:p>
                    <a:p>
                      <a:pPr algn="ctr">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but whoever refuses to believe is condemned already,</a:t>
                      </a:r>
                    </a:p>
                    <a:p>
                      <a:pPr algn="ctr"/>
                      <a:r>
                        <a:rPr lang="en-GB" sz="2400" dirty="0">
                          <a:effectLst/>
                          <a:latin typeface="Comic Sans MS" panose="030F0702030302020204" pitchFamily="66" charset="0"/>
                          <a:ea typeface="Calibri" panose="020F0502020204030204" pitchFamily="34" charset="0"/>
                          <a:cs typeface="Times New Roman" panose="02020603050405020304" pitchFamily="18" charset="0"/>
                        </a:rPr>
                        <a:t>because he has refused to believe in the name of God’s only Son.  </a:t>
                      </a:r>
                      <a:r>
                        <a:rPr lang="en-GB" sz="24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John 3:16-18</a:t>
                      </a:r>
                    </a:p>
                    <a:p>
                      <a:endParaRPr kumimoji="0" lang="en-GB" sz="2800" b="1" i="0" u="sng" strike="noStrike" kern="1200" cap="none" spc="0" normalizeH="0" baseline="0" noProof="0" dirty="0">
                        <a:ln>
                          <a:noFill/>
                        </a:ln>
                        <a:solidFill>
                          <a:srgbClr val="C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r>
                        <a:rPr kumimoji="0" lang="en-GB" sz="24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Times New Roman" panose="02020603050405020304" pitchFamily="18" charset="0"/>
                        </a:rPr>
                        <a:t>The Gospel of the Lord</a:t>
                      </a:r>
                    </a:p>
                    <a:p>
                      <a:r>
                        <a:rPr kumimoji="0" lang="en-GB" sz="24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Times New Roman" panose="02020603050405020304" pitchFamily="18" charset="0"/>
                        </a:rPr>
                        <a:t>Praise to you Lord Jesus Christ</a:t>
                      </a:r>
                    </a:p>
                  </a:txBody>
                  <a:tcPr marL="56582" marR="5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0057529"/>
                  </a:ext>
                </a:extLst>
              </a:tr>
            </a:tbl>
          </a:graphicData>
        </a:graphic>
      </p:graphicFrame>
      <p:pic>
        <p:nvPicPr>
          <p:cNvPr id="10" name="Picture 9" descr="Image result for The Holy Trinity"/>
          <p:cNvPicPr/>
          <p:nvPr/>
        </p:nvPicPr>
        <p:blipFill>
          <a:blip r:embed="rId3">
            <a:extLst>
              <a:ext uri="{28A0092B-C50C-407E-A947-70E740481C1C}">
                <a14:useLocalDpi xmlns:a14="http://schemas.microsoft.com/office/drawing/2010/main" val="0"/>
              </a:ext>
            </a:extLst>
          </a:blip>
          <a:srcRect/>
          <a:stretch>
            <a:fillRect/>
          </a:stretch>
        </p:blipFill>
        <p:spPr bwMode="auto">
          <a:xfrm>
            <a:off x="6853025" y="5022161"/>
            <a:ext cx="2077277" cy="1728192"/>
          </a:xfrm>
          <a:prstGeom prst="rect">
            <a:avLst/>
          </a:prstGeom>
          <a:noFill/>
          <a:ln>
            <a:noFill/>
          </a:ln>
        </p:spPr>
      </p:pic>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0178" y="373662"/>
            <a:ext cx="1738894" cy="421654"/>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0000"/>
                </a:solidFill>
                <a:effectLst/>
                <a:uLnTx/>
                <a:uFillTx/>
                <a:latin typeface="Comic Sans MS" panose="030F0702030302020204" pitchFamily="66" charset="0"/>
                <a:cs typeface="Calibri" panose="020F0502020204030204" pitchFamily="34" charset="0"/>
              </a:rPr>
              <a:t>Reflection:</a:t>
            </a:r>
            <a:endParaRPr kumimoji="0" lang="en-GB" sz="20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p:txBody>
      </p:sp>
      <p:sp>
        <p:nvSpPr>
          <p:cNvPr id="5" name="Rectangle 2"/>
          <p:cNvSpPr>
            <a:spLocks noChangeArrowheads="1"/>
          </p:cNvSpPr>
          <p:nvPr/>
        </p:nvSpPr>
        <p:spPr bwMode="auto">
          <a:xfrm>
            <a:off x="395535" y="908720"/>
            <a:ext cx="7978855" cy="4555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spcAft>
                <a:spcPts val="750"/>
              </a:spcAft>
            </a:pPr>
            <a:r>
              <a:rPr lang="en-GB" dirty="0">
                <a:latin typeface="Comic Sans MS" panose="030F0702030302020204" pitchFamily="66" charset="0"/>
                <a:ea typeface="Times New Roman" panose="02020603050405020304" pitchFamily="18" charset="0"/>
                <a:cs typeface="Calibri" panose="020F0502020204030204" pitchFamily="34" charset="0"/>
              </a:rPr>
              <a:t>On this feast day, we celebrate the mystery of the Blessed Trinity,</a:t>
            </a:r>
            <a:r>
              <a:rPr lang="en-GB" dirty="0">
                <a:latin typeface="Comic Sans MS" panose="030F0702030302020204" pitchFamily="66" charset="0"/>
                <a:ea typeface="Calibri" panose="020F0502020204030204" pitchFamily="34" charset="0"/>
                <a:cs typeface="Calibri" panose="020F0502020204030204" pitchFamily="34" charset="0"/>
              </a:rPr>
              <a:t> Trinity meaning three.</a:t>
            </a:r>
            <a:r>
              <a:rPr lang="en-GB" dirty="0">
                <a:latin typeface="Comic Sans MS" panose="030F0702030302020204" pitchFamily="66" charset="0"/>
                <a:ea typeface="Times New Roman" panose="02020603050405020304" pitchFamily="18" charset="0"/>
                <a:cs typeface="Calibri" panose="020F0502020204030204" pitchFamily="34" charset="0"/>
              </a:rPr>
              <a:t> </a:t>
            </a:r>
          </a:p>
          <a:p>
            <a:pPr>
              <a:spcAft>
                <a:spcPts val="750"/>
              </a:spcAft>
            </a:pPr>
            <a:r>
              <a:rPr lang="en-GB" dirty="0">
                <a:latin typeface="Comic Sans MS" panose="030F0702030302020204" pitchFamily="66" charset="0"/>
                <a:ea typeface="Times New Roman" panose="02020603050405020304" pitchFamily="18" charset="0"/>
                <a:cs typeface="Calibri" panose="020F0502020204030204" pitchFamily="34" charset="0"/>
              </a:rPr>
              <a:t>This is the central mystery of the Christian faith.</a:t>
            </a:r>
            <a:r>
              <a:rPr lang="en-GB" dirty="0">
                <a:latin typeface="Comic Sans MS" panose="030F0702030302020204" pitchFamily="66" charset="0"/>
                <a:ea typeface="Times New Roman" panose="02020603050405020304" pitchFamily="18" charset="0"/>
              </a:rPr>
              <a:t> God the Father, Jesus the Son, and the Holy Spirit. God the Father, out of love for the world, sent his Son into the world as a man, in order to save it. Through the death and resurrection of the Son, Jesus, we have been given the gift of the Holy Spirit. </a:t>
            </a:r>
          </a:p>
          <a:p>
            <a:pPr>
              <a:spcAft>
                <a:spcPts val="750"/>
              </a:spcAft>
            </a:pPr>
            <a:r>
              <a:rPr lang="en-GB" dirty="0">
                <a:latin typeface="Comic Sans MS" panose="030F0702030302020204" pitchFamily="66" charset="0"/>
                <a:ea typeface="Calibri" panose="020F0502020204030204" pitchFamily="34" charset="0"/>
                <a:cs typeface="Calibri" panose="020F0502020204030204" pitchFamily="34" charset="0"/>
              </a:rPr>
              <a:t>This is a relationship of unity, of being together but each having different tasks to do - God the Father as our maker and creator of heaven and earth, Jesus, God becoming man and living among us and the Spirit, sent to guide us and give us strength to</a:t>
            </a:r>
            <a:r>
              <a:rPr lang="en-GB" dirty="0">
                <a:latin typeface="Comic Sans MS" panose="030F0702030302020204" pitchFamily="66" charset="0"/>
                <a:ea typeface="Times New Roman" panose="02020603050405020304" pitchFamily="18" charset="0"/>
              </a:rPr>
              <a:t> </a:t>
            </a:r>
            <a:r>
              <a:rPr lang="en-GB" dirty="0">
                <a:latin typeface="Comic Sans MS" panose="030F0702030302020204" pitchFamily="66" charset="0"/>
                <a:ea typeface="Calibri" panose="020F0502020204030204" pitchFamily="34" charset="0"/>
                <a:cs typeface="Calibri" panose="020F0502020204030204" pitchFamily="34" charset="0"/>
              </a:rPr>
              <a:t>live the truth in</a:t>
            </a:r>
            <a:r>
              <a:rPr lang="en-GB" dirty="0">
                <a:latin typeface="Comic Sans MS" panose="030F0702030302020204" pitchFamily="66" charset="0"/>
                <a:ea typeface="Times New Roman" panose="02020603050405020304" pitchFamily="18" charset="0"/>
              </a:rPr>
              <a:t> </a:t>
            </a:r>
            <a:r>
              <a:rPr lang="en-GB" dirty="0">
                <a:latin typeface="Comic Sans MS" panose="030F0702030302020204" pitchFamily="66" charset="0"/>
                <a:ea typeface="Calibri" panose="020F0502020204030204" pitchFamily="34" charset="0"/>
                <a:cs typeface="Calibri" panose="020F0502020204030204" pitchFamily="34" charset="0"/>
              </a:rPr>
              <a:t>everything we do – three persons, one God. </a:t>
            </a:r>
            <a:endParaRPr lang="en-GB" dirty="0">
              <a:latin typeface="Comic Sans MS" panose="030F0702030302020204" pitchFamily="66" charset="0"/>
              <a:ea typeface="Times New Roman" panose="02020603050405020304" pitchFamily="18" charset="0"/>
            </a:endParaRPr>
          </a:p>
          <a:p>
            <a:pPr>
              <a:spcAft>
                <a:spcPts val="750"/>
              </a:spcAft>
            </a:pPr>
            <a:r>
              <a:rPr lang="en-GB" dirty="0">
                <a:latin typeface="Comic Sans MS" panose="030F0702030302020204" pitchFamily="66" charset="0"/>
                <a:ea typeface="Times New Roman" panose="02020603050405020304" pitchFamily="18" charset="0"/>
              </a:rPr>
              <a:t>As three persons, God acts always as a God of love; he does not condemn the world but wants to save it. </a:t>
            </a:r>
            <a:r>
              <a:rPr lang="en-GB" dirty="0">
                <a:latin typeface="Comic Sans MS" panose="030F0702030302020204" pitchFamily="66" charset="0"/>
                <a:ea typeface="Times New Roman" panose="02020603050405020304" pitchFamily="18" charset="0"/>
                <a:cs typeface="Calibri" panose="020F0502020204030204" pitchFamily="34" charset="0"/>
              </a:rPr>
              <a:t>At the heart of our understanding of the Holy Trinity is the knowledge that God loves us no matter what!</a:t>
            </a:r>
            <a:endParaRPr lang="en-GB" dirty="0">
              <a:effectLst/>
              <a:latin typeface="Comic Sans MS" panose="030F0702030302020204" pitchFamily="66" charset="0"/>
              <a:ea typeface="Times New Roman" panose="02020603050405020304" pitchFamily="18" charset="0"/>
            </a:endParaRPr>
          </a:p>
        </p:txBody>
      </p:sp>
      <p:sp>
        <p:nvSpPr>
          <p:cNvPr id="6" name="Rectangle 5"/>
          <p:cNvSpPr/>
          <p:nvPr/>
        </p:nvSpPr>
        <p:spPr>
          <a:xfrm>
            <a:off x="395535" y="774286"/>
            <a:ext cx="8136905" cy="707886"/>
          </a:xfrm>
          <a:prstGeom prst="rect">
            <a:avLst/>
          </a:prstGeom>
        </p:spPr>
        <p:txBody>
          <a:bodyPr wrap="square">
            <a:spAutoFit/>
          </a:bodyPr>
          <a:lstStyle/>
          <a:p>
            <a:endParaRPr lang="en-GB" sz="2000" dirty="0">
              <a:latin typeface="Calibri" panose="020F0502020204030204" pitchFamily="34" charset="0"/>
              <a:ea typeface="Calibri" panose="020F0502020204030204" pitchFamily="34" charset="0"/>
            </a:endParaRPr>
          </a:p>
          <a:p>
            <a:endParaRPr lang="en-GB" sz="2000" dirty="0">
              <a:latin typeface="Calibri" panose="020F0502020204030204" pitchFamily="34" charset="0"/>
              <a:ea typeface="Calibri" panose="020F0502020204030204" pitchFamily="34" charset="0"/>
            </a:endParaRPr>
          </a:p>
        </p:txBody>
      </p:sp>
      <p:pic>
        <p:nvPicPr>
          <p:cNvPr id="10" name="Picture 9" descr="Image result for The Holy Trinity"/>
          <p:cNvPicPr/>
          <p:nvPr/>
        </p:nvPicPr>
        <p:blipFill>
          <a:blip r:embed="rId3">
            <a:extLst>
              <a:ext uri="{28A0092B-C50C-407E-A947-70E740481C1C}">
                <a14:useLocalDpi xmlns:a14="http://schemas.microsoft.com/office/drawing/2010/main" val="0"/>
              </a:ext>
            </a:extLst>
          </a:blip>
          <a:srcRect/>
          <a:stretch>
            <a:fillRect/>
          </a:stretch>
        </p:blipFill>
        <p:spPr bwMode="auto">
          <a:xfrm>
            <a:off x="7452320" y="5383333"/>
            <a:ext cx="1589689" cy="1400761"/>
          </a:xfrm>
          <a:prstGeom prst="rect">
            <a:avLst/>
          </a:prstGeom>
          <a:noFill/>
          <a:ln>
            <a:noFill/>
          </a:ln>
        </p:spPr>
      </p:pic>
    </p:spTree>
    <p:extLst>
      <p:ext uri="{BB962C8B-B14F-4D97-AF65-F5344CB8AC3E}">
        <p14:creationId xmlns:p14="http://schemas.microsoft.com/office/powerpoint/2010/main" val="560079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rot="10800000" flipV="1">
            <a:off x="1024409" y="4225794"/>
            <a:ext cx="6067869" cy="956159"/>
          </a:xfrm>
          <a:prstGeom prst="rect">
            <a:avLst/>
          </a:prstGeom>
        </p:spPr>
        <p:txBody>
          <a:bodyPr wrap="square">
            <a:spAutoFit/>
          </a:bodyPr>
          <a:lstStyle/>
          <a:p>
            <a:pPr fontAlgn="base">
              <a:lnSpc>
                <a:spcPct val="107000"/>
              </a:lnSpc>
              <a:spcAft>
                <a:spcPts val="800"/>
              </a:spcAft>
            </a:pPr>
            <a:endParaRPr lang="en-GB" sz="2000" dirty="0">
              <a:latin typeface="Calibri" panose="020F0502020204030204" pitchFamily="34" charset="0"/>
              <a:ea typeface="Times New Roman" panose="02020603050405020304" pitchFamily="18" charset="0"/>
              <a:cs typeface="Calibri" panose="020F0502020204030204" pitchFamily="34" charset="0"/>
            </a:endParaRPr>
          </a:p>
          <a:p>
            <a:pPr fontAlgn="base">
              <a:lnSpc>
                <a:spcPct val="107000"/>
              </a:lnSpc>
              <a:spcAft>
                <a:spcPts val="800"/>
              </a:spcAft>
            </a:pPr>
            <a:endParaRPr lang="en-GB" sz="2000" dirty="0">
              <a:latin typeface="Calibri" panose="020F0502020204030204" pitchFamily="34" charset="0"/>
              <a:ea typeface="Times New Roman" panose="02020603050405020304" pitchFamily="18" charset="0"/>
              <a:cs typeface="Calibri" panose="020F0502020204030204" pitchFamily="34" charset="0"/>
            </a:endParaRPr>
          </a:p>
        </p:txBody>
      </p:sp>
      <p:sp>
        <p:nvSpPr>
          <p:cNvPr id="4" name="Rectangle 3"/>
          <p:cNvSpPr/>
          <p:nvPr/>
        </p:nvSpPr>
        <p:spPr>
          <a:xfrm>
            <a:off x="261257" y="116632"/>
            <a:ext cx="1502431" cy="412677"/>
          </a:xfrm>
          <a:prstGeom prst="rect">
            <a:avLst/>
          </a:prstGeom>
        </p:spPr>
        <p:txBody>
          <a:bodyPr wrap="square">
            <a:spAutoFit/>
          </a:bodyPr>
          <a:lstStyle/>
          <a:p>
            <a:pPr>
              <a:lnSpc>
                <a:spcPct val="107000"/>
              </a:lnSpc>
              <a:spcAft>
                <a:spcPts val="800"/>
              </a:spcAft>
            </a:pPr>
            <a:r>
              <a:rPr lang="en-GB" sz="2000" b="1" dirty="0">
                <a:solidFill>
                  <a:srgbClr val="FF0000"/>
                </a:solidFill>
                <a:latin typeface="Comic Sans MS" panose="030F0702030302020204" pitchFamily="66" charset="0"/>
                <a:ea typeface="Times New Roman" panose="02020603050405020304" pitchFamily="18" charset="0"/>
                <a:cs typeface="Calibri" panose="020F0502020204030204" pitchFamily="34" charset="0"/>
              </a:rPr>
              <a:t>Challeng</a:t>
            </a:r>
            <a:r>
              <a:rPr lang="en-GB" sz="2000" dirty="0">
                <a:solidFill>
                  <a:srgbClr val="FF0000"/>
                </a:solidFill>
                <a:latin typeface="Comic Sans MS" panose="030F0702030302020204" pitchFamily="66" charset="0"/>
                <a:ea typeface="Times New Roman" panose="02020603050405020304" pitchFamily="18" charset="0"/>
                <a:cs typeface="Calibri" panose="020F0502020204030204" pitchFamily="34" charset="0"/>
              </a:rPr>
              <a:t>e:</a:t>
            </a:r>
            <a:endParaRPr lang="en-GB" sz="2000" dirty="0">
              <a:solidFill>
                <a:prstClr val="black"/>
              </a:solidFill>
              <a:latin typeface="Comic Sans MS" panose="030F0702030302020204" pitchFamily="66" charset="0"/>
            </a:endParaRPr>
          </a:p>
        </p:txBody>
      </p:sp>
      <p:sp>
        <p:nvSpPr>
          <p:cNvPr id="6" name="TextBox 5"/>
          <p:cNvSpPr txBox="1"/>
          <p:nvPr/>
        </p:nvSpPr>
        <p:spPr>
          <a:xfrm>
            <a:off x="261257" y="665818"/>
            <a:ext cx="6038935" cy="3139321"/>
          </a:xfrm>
          <a:prstGeom prst="rect">
            <a:avLst/>
          </a:prstGeom>
          <a:noFill/>
        </p:spPr>
        <p:txBody>
          <a:bodyPr wrap="square" rtlCol="0">
            <a:spAutoFit/>
          </a:bodyPr>
          <a:lstStyle/>
          <a:p>
            <a:pPr>
              <a:spcAft>
                <a:spcPts val="0"/>
              </a:spcAft>
            </a:pPr>
            <a:r>
              <a:rPr lang="en-GB" dirty="0">
                <a:latin typeface="Comic Sans MS" panose="030F0702030302020204" pitchFamily="66" charset="0"/>
                <a:ea typeface="Calibri" panose="020F0502020204030204" pitchFamily="34" charset="0"/>
                <a:cs typeface="Times New Roman" panose="02020603050405020304" pitchFamily="18" charset="0"/>
              </a:rPr>
              <a:t>Jesus' promise to the disciples - that the Holy Spirit would be with them and guide them, is still true for all of us today and for all people after us. The Holy Spirit guides us to make the right choices and to use our gifts and talents to the best of our ability to help others.</a:t>
            </a:r>
          </a:p>
          <a:p>
            <a:pPr>
              <a:spcAft>
                <a:spcPts val="0"/>
              </a:spcAft>
            </a:pPr>
            <a:r>
              <a:rPr lang="en-GB" dirty="0">
                <a:latin typeface="Comic Sans MS" panose="030F0702030302020204" pitchFamily="66" charset="0"/>
                <a:ea typeface="Calibri" panose="020F0502020204030204" pitchFamily="34" charset="0"/>
                <a:cs typeface="Times New Roman" panose="02020603050405020304" pitchFamily="18" charset="0"/>
              </a:rPr>
              <a:t>Last week, we learned that the Holy Spirit brings the gifts of</a:t>
            </a:r>
            <a:r>
              <a:rPr lang="en-GB" b="1" dirty="0">
                <a:latin typeface="Comic Sans MS" panose="030F0702030302020204" pitchFamily="66" charset="0"/>
                <a:ea typeface="Calibri" panose="020F0502020204030204" pitchFamily="34" charset="0"/>
                <a:cs typeface="Times New Roman" panose="02020603050405020304" pitchFamily="18" charset="0"/>
              </a:rPr>
              <a:t> </a:t>
            </a:r>
            <a:r>
              <a:rPr lang="en-GB" b="1"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love, joy, peace, patience, kindness, goodness, faithfulness, gentleness and self-control. </a:t>
            </a:r>
            <a:r>
              <a:rPr lang="en-GB" b="1" dirty="0">
                <a:latin typeface="Comic Sans MS" panose="030F0702030302020204" pitchFamily="66" charset="0"/>
                <a:ea typeface="Calibri" panose="020F0502020204030204" pitchFamily="34" charset="0"/>
                <a:cs typeface="Times New Roman" panose="02020603050405020304" pitchFamily="18" charset="0"/>
              </a:rPr>
              <a:t>Your challenge was to bring the fruits of the Spirit to others as witnesses of God’s love.</a:t>
            </a:r>
          </a:p>
        </p:txBody>
      </p:sp>
      <p:sp>
        <p:nvSpPr>
          <p:cNvPr id="8" name="TextBox 7"/>
          <p:cNvSpPr txBox="1"/>
          <p:nvPr/>
        </p:nvSpPr>
        <p:spPr>
          <a:xfrm>
            <a:off x="4031940" y="3941648"/>
            <a:ext cx="4536504" cy="2687915"/>
          </a:xfrm>
          <a:prstGeom prst="rect">
            <a:avLst/>
          </a:prstGeom>
          <a:noFill/>
        </p:spPr>
        <p:txBody>
          <a:bodyPr wrap="square" rtlCol="0">
            <a:spAutoFit/>
          </a:bodyPr>
          <a:lstStyle/>
          <a:p>
            <a:pPr marL="342900" lvl="0" indent="-342900">
              <a:spcAft>
                <a:spcPts val="750"/>
              </a:spcAft>
              <a:buFont typeface="Symbol" panose="05050102010706020507" pitchFamily="18" charset="2"/>
              <a:buBlip>
                <a:blip r:embed="rId2"/>
              </a:buBlip>
            </a:pPr>
            <a:r>
              <a:rPr lang="en-GB" b="1" dirty="0">
                <a:latin typeface="Comic Sans MS" panose="030F0702030302020204" pitchFamily="66" charset="0"/>
                <a:ea typeface="Times New Roman" panose="02020603050405020304" pitchFamily="18" charset="0"/>
              </a:rPr>
              <a:t>During this season of Pentecost how have you used these gifts of the Holy Spirit to show God’s love by helping others?</a:t>
            </a:r>
          </a:p>
          <a:p>
            <a:pPr marL="342900" lvl="0" indent="-342900">
              <a:spcAft>
                <a:spcPts val="750"/>
              </a:spcAft>
              <a:buFont typeface="Symbol" panose="05050102010706020507" pitchFamily="18" charset="2"/>
              <a:buBlip>
                <a:blip r:embed="rId2"/>
              </a:buBlip>
            </a:pPr>
            <a:r>
              <a:rPr lang="en-GB" b="1" kern="1400" dirty="0">
                <a:solidFill>
                  <a:srgbClr val="262626"/>
                </a:solidFill>
                <a:latin typeface="Comic Sans MS" panose="030F0702030302020204" pitchFamily="66" charset="0"/>
                <a:ea typeface="Calibri" panose="020F0502020204030204" pitchFamily="34" charset="0"/>
              </a:rPr>
              <a:t>If The Holy Spirit gives us the courage to change things, what can you change in your life which will change the lives of those around you in the best possible way?</a:t>
            </a:r>
            <a:endParaRPr lang="en-GB" dirty="0">
              <a:latin typeface="Comic Sans MS" panose="030F0702030302020204" pitchFamily="66" charset="0"/>
            </a:endParaRPr>
          </a:p>
        </p:txBody>
      </p:sp>
      <p:pic>
        <p:nvPicPr>
          <p:cNvPr id="10" name="Picture 9" descr="Trinity Sunday « Ricky Yates"/>
          <p:cNvPicPr/>
          <p:nvPr/>
        </p:nvPicPr>
        <p:blipFill>
          <a:blip r:embed="rId3">
            <a:extLst>
              <a:ext uri="{28A0092B-C50C-407E-A947-70E740481C1C}">
                <a14:useLocalDpi xmlns:a14="http://schemas.microsoft.com/office/drawing/2010/main" val="0"/>
              </a:ext>
            </a:extLst>
          </a:blip>
          <a:srcRect/>
          <a:stretch>
            <a:fillRect/>
          </a:stretch>
        </p:blipFill>
        <p:spPr bwMode="auto">
          <a:xfrm>
            <a:off x="688436" y="3941648"/>
            <a:ext cx="2592288" cy="2410916"/>
          </a:xfrm>
          <a:prstGeom prst="rect">
            <a:avLst/>
          </a:prstGeom>
          <a:noFill/>
          <a:ln>
            <a:noFill/>
          </a:ln>
        </p:spPr>
      </p:pic>
      <p:pic>
        <p:nvPicPr>
          <p:cNvPr id="11" name="Picture 10">
            <a:extLst>
              <a:ext uri="{FF2B5EF4-FFF2-40B4-BE49-F238E27FC236}">
                <a16:creationId xmlns:a16="http://schemas.microsoft.com/office/drawing/2014/main" id="{9945C8E2-0FA2-7453-C0B8-0EAD07E8EFED}"/>
              </a:ext>
            </a:extLst>
          </p:cNvPr>
          <p:cNvPicPr>
            <a:picLocks noChangeAspect="1"/>
          </p:cNvPicPr>
          <p:nvPr/>
        </p:nvPicPr>
        <p:blipFill>
          <a:blip r:embed="rId4"/>
          <a:stretch>
            <a:fillRect/>
          </a:stretch>
        </p:blipFill>
        <p:spPr>
          <a:xfrm>
            <a:off x="6313579" y="796100"/>
            <a:ext cx="2362877" cy="2280634"/>
          </a:xfrm>
          <a:prstGeom prst="rect">
            <a:avLst/>
          </a:prstGeom>
        </p:spPr>
      </p:pic>
    </p:spTree>
    <p:extLst>
      <p:ext uri="{BB962C8B-B14F-4D97-AF65-F5344CB8AC3E}">
        <p14:creationId xmlns:p14="http://schemas.microsoft.com/office/powerpoint/2010/main" val="14228725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ChangeArrowheads="1"/>
          </p:cNvSpPr>
          <p:nvPr/>
        </p:nvSpPr>
        <p:spPr bwMode="auto">
          <a:xfrm>
            <a:off x="1043608" y="1468678"/>
            <a:ext cx="971535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0" name="Rectangle 9"/>
          <p:cNvSpPr/>
          <p:nvPr/>
        </p:nvSpPr>
        <p:spPr>
          <a:xfrm>
            <a:off x="4388234" y="1730625"/>
            <a:ext cx="4288222" cy="707886"/>
          </a:xfrm>
          <a:prstGeom prst="rect">
            <a:avLst/>
          </a:prstGeom>
        </p:spPr>
        <p:txBody>
          <a:bodyPr wrap="square">
            <a:spAutoFit/>
          </a:bodyPr>
          <a:lstStyle/>
          <a:p>
            <a:endParaRPr lang="en-GB" sz="2000" dirty="0">
              <a:latin typeface="Lucida Calligraphy" panose="03010101010101010101" pitchFamily="66" charset="0"/>
              <a:ea typeface="Calibri" panose="020F0502020204030204" pitchFamily="34" charset="0"/>
              <a:cs typeface="Calibri" panose="020F0502020204030204" pitchFamily="34" charset="0"/>
            </a:endParaRPr>
          </a:p>
          <a:p>
            <a:endParaRPr lang="en-GB" sz="2000" dirty="0">
              <a:latin typeface="Lucida Calligraphy" panose="03010101010101010101" pitchFamily="66" charset="0"/>
              <a:ea typeface="Calibri" panose="020F0502020204030204" pitchFamily="34" charset="0"/>
              <a:cs typeface="Calibri" panose="020F0502020204030204" pitchFamily="34" charset="0"/>
            </a:endParaRPr>
          </a:p>
        </p:txBody>
      </p:sp>
      <p:sp>
        <p:nvSpPr>
          <p:cNvPr id="15" name="Rectangle 14"/>
          <p:cNvSpPr/>
          <p:nvPr/>
        </p:nvSpPr>
        <p:spPr>
          <a:xfrm>
            <a:off x="0" y="813324"/>
            <a:ext cx="6496056" cy="646331"/>
          </a:xfrm>
          <a:prstGeom prst="rect">
            <a:avLst/>
          </a:prstGeom>
        </p:spPr>
        <p:txBody>
          <a:bodyPr wrap="square">
            <a:spAutoFit/>
          </a:bodyPr>
          <a:lstStyle/>
          <a:p>
            <a:endParaRPr lang="en-GB" dirty="0"/>
          </a:p>
          <a:p>
            <a:endParaRPr lang="en-GB" dirty="0"/>
          </a:p>
        </p:txBody>
      </p:sp>
      <p:sp>
        <p:nvSpPr>
          <p:cNvPr id="6" name="Rectangle 5"/>
          <p:cNvSpPr/>
          <p:nvPr/>
        </p:nvSpPr>
        <p:spPr>
          <a:xfrm>
            <a:off x="973819" y="1611049"/>
            <a:ext cx="6840760" cy="284630"/>
          </a:xfrm>
          <a:prstGeom prst="rect">
            <a:avLst/>
          </a:prstGeom>
        </p:spPr>
        <p:txBody>
          <a:bodyPr wrap="square">
            <a:spAutoFit/>
          </a:bodyPr>
          <a:lstStyle/>
          <a:p>
            <a:pPr>
              <a:lnSpc>
                <a:spcPct val="107000"/>
              </a:lnSpc>
              <a:spcAft>
                <a:spcPts val="800"/>
              </a:spcAft>
            </a:pPr>
            <a:r>
              <a:rPr lang="en-GB" sz="1200" dirty="0">
                <a:solidFill>
                  <a:srgbClr val="FFC000"/>
                </a:solidFill>
                <a:latin typeface="Kristen ITC" panose="03050502040202030202" pitchFamily="66" charset="0"/>
                <a:ea typeface="Times New Roman" panose="02020603050405020304" pitchFamily="18" charset="0"/>
                <a:cs typeface="Calibri" panose="020F0502020204030204" pitchFamily="34"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1" name="Picture 10" descr="Image result for quote about the Blessed Trinity Mother Teresa"/>
          <p:cNvPicPr/>
          <p:nvPr/>
        </p:nvPicPr>
        <p:blipFill rotWithShape="1">
          <a:blip r:embed="rId2">
            <a:extLst>
              <a:ext uri="{28A0092B-C50C-407E-A947-70E740481C1C}">
                <a14:useLocalDpi xmlns:a14="http://schemas.microsoft.com/office/drawing/2010/main" val="0"/>
              </a:ext>
            </a:extLst>
          </a:blip>
          <a:srcRect b="6888"/>
          <a:stretch/>
        </p:blipFill>
        <p:spPr bwMode="auto">
          <a:xfrm>
            <a:off x="0" y="0"/>
            <a:ext cx="9144000" cy="6858000"/>
          </a:xfrm>
          <a:prstGeom prst="rect">
            <a:avLst/>
          </a:prstGeom>
          <a:noFill/>
          <a:ln>
            <a:noFill/>
          </a:ln>
        </p:spPr>
      </p:pic>
    </p:spTree>
    <p:extLst>
      <p:ext uri="{BB962C8B-B14F-4D97-AF65-F5344CB8AC3E}">
        <p14:creationId xmlns:p14="http://schemas.microsoft.com/office/powerpoint/2010/main" val="2607398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ChangeArrowheads="1"/>
          </p:cNvSpPr>
          <p:nvPr/>
        </p:nvSpPr>
        <p:spPr bwMode="auto">
          <a:xfrm>
            <a:off x="1092556" y="1426328"/>
            <a:ext cx="971535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Rectangle 9"/>
          <p:cNvSpPr/>
          <p:nvPr/>
        </p:nvSpPr>
        <p:spPr>
          <a:xfrm>
            <a:off x="4388234" y="1730625"/>
            <a:ext cx="4288222"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Lucida Calligraphy" panose="03010101010101010101" pitchFamily="66"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Lucida Calligraphy" panose="03010101010101010101" pitchFamily="66" charset="0"/>
              <a:ea typeface="Calibri" panose="020F0502020204030204" pitchFamily="34" charset="0"/>
              <a:cs typeface="Calibri" panose="020F0502020204030204" pitchFamily="34" charset="0"/>
            </a:endParaRPr>
          </a:p>
        </p:txBody>
      </p:sp>
      <p:sp>
        <p:nvSpPr>
          <p:cNvPr id="15" name="Rectangle 14"/>
          <p:cNvSpPr/>
          <p:nvPr/>
        </p:nvSpPr>
        <p:spPr>
          <a:xfrm>
            <a:off x="0" y="813324"/>
            <a:ext cx="6496056"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Rectangle 4"/>
          <p:cNvSpPr/>
          <p:nvPr/>
        </p:nvSpPr>
        <p:spPr>
          <a:xfrm>
            <a:off x="2277824" y="1087885"/>
            <a:ext cx="3672408" cy="853567"/>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Kristen ITC" panose="03050502040202030202" pitchFamily="66" charset="0"/>
                <a:ea typeface="Times New Roman" panose="02020603050405020304" pitchFamily="18" charset="0"/>
                <a:cs typeface="Calibri" panose="020F0502020204030204" pitchFamily="34" charset="0"/>
              </a:rPr>
              <a:t> </a:t>
            </a: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000" b="1" i="0" u="none" strike="noStrike" kern="1200" cap="none" spc="0" normalizeH="0" baseline="0" noProof="0" dirty="0">
                <a:ln>
                  <a:noFill/>
                </a:ln>
                <a:solidFill>
                  <a:srgbClr val="FFC000"/>
                </a:solidFill>
                <a:effectLst/>
                <a:uLnTx/>
                <a:uFillTx/>
                <a:latin typeface="Kristen ITC" panose="03050502040202030202" pitchFamily="66" charset="0"/>
                <a:ea typeface="Calibri" panose="020F0502020204030204" pitchFamily="34" charset="0"/>
                <a:cs typeface="Calibri" panose="020F0502020204030204" pitchFamily="34" charset="0"/>
              </a:rPr>
              <a:t>  </a:t>
            </a: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973819" y="1611049"/>
            <a:ext cx="6840760" cy="853567"/>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200" b="0" i="0" u="none" strike="noStrike" kern="1200" cap="none" spc="0" normalizeH="0" baseline="0" noProof="0" dirty="0">
                <a:ln>
                  <a:noFill/>
                </a:ln>
                <a:solidFill>
                  <a:srgbClr val="FFC000"/>
                </a:solidFill>
                <a:effectLst/>
                <a:uLnTx/>
                <a:uFillTx/>
                <a:latin typeface="Kristen ITC" panose="03050502040202030202" pitchFamily="66" charset="0"/>
                <a:ea typeface="Times New Roman" panose="02020603050405020304" pitchFamily="18" charset="0"/>
                <a:cs typeface="Calibri" panose="020F0502020204030204" pitchFamily="34" charset="0"/>
              </a:rPr>
              <a:t> </a:t>
            </a:r>
            <a:endParaRPr kumimoji="0" lang="en-GB"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7" name="Table 6"/>
          <p:cNvGraphicFramePr>
            <a:graphicFrameLocks noGrp="1"/>
          </p:cNvGraphicFramePr>
          <p:nvPr>
            <p:extLst>
              <p:ext uri="{D42A27DB-BD31-4B8C-83A1-F6EECF244321}">
                <p14:modId xmlns:p14="http://schemas.microsoft.com/office/powerpoint/2010/main" val="1014370530"/>
              </p:ext>
            </p:extLst>
          </p:nvPr>
        </p:nvGraphicFramePr>
        <p:xfrm>
          <a:off x="395536" y="376959"/>
          <a:ext cx="8280920" cy="1749830"/>
        </p:xfrm>
        <a:graphic>
          <a:graphicData uri="http://schemas.openxmlformats.org/drawingml/2006/table">
            <a:tbl>
              <a:tblPr firstRow="1" firstCol="1" bandRow="1"/>
              <a:tblGrid>
                <a:gridCol w="8280920">
                  <a:extLst>
                    <a:ext uri="{9D8B030D-6E8A-4147-A177-3AD203B41FA5}">
                      <a16:colId xmlns:a16="http://schemas.microsoft.com/office/drawing/2014/main" val="1182124496"/>
                    </a:ext>
                  </a:extLst>
                </a:gridCol>
              </a:tblGrid>
              <a:tr h="1749830">
                <a:tc>
                  <a:txBody>
                    <a:bodyPr/>
                    <a:lstStyle/>
                    <a:p>
                      <a:pPr algn="ctr">
                        <a:lnSpc>
                          <a:spcPct val="107000"/>
                        </a:lnSpc>
                        <a:spcAft>
                          <a:spcPts val="800"/>
                        </a:spcAft>
                      </a:pPr>
                      <a:r>
                        <a:rPr lang="en-GB" sz="2800" b="1" dirty="0">
                          <a:solidFill>
                            <a:srgbClr val="FF0000"/>
                          </a:solidFill>
                          <a:effectLst/>
                          <a:latin typeface="Ink Free" panose="03080402000500000000" pitchFamily="66" charset="0"/>
                          <a:ea typeface="Times New Roman" panose="02020603050405020304" pitchFamily="18" charset="0"/>
                          <a:cs typeface="Calibri" panose="020F0502020204030204" pitchFamily="34" charset="0"/>
                        </a:rPr>
                        <a:t>Let us pray:</a:t>
                      </a:r>
                      <a:endParaRPr lang="en-GB" sz="2800" b="1" dirty="0">
                        <a:solidFill>
                          <a:srgbClr val="FF0000"/>
                        </a:solidFill>
                        <a:effectLst/>
                        <a:latin typeface="Ink Free" panose="03080402000500000000"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b="0" dirty="0">
                          <a:solidFill>
                            <a:srgbClr val="000000"/>
                          </a:solidFill>
                          <a:effectLst/>
                          <a:latin typeface="Ink Free" panose="03080402000500000000" pitchFamily="66" charset="0"/>
                          <a:ea typeface="Calibri" panose="020F0502020204030204" pitchFamily="34" charset="0"/>
                          <a:cs typeface="Arial" panose="020B0604020202020204" pitchFamily="34" charset="0"/>
                        </a:rPr>
                        <a:t>Loving God, you are with us always. Send us your Spirit to strengthen us, to guide us and to give us courage, teaching us to love one another, today and every day, just as Jesus taught us to.</a:t>
                      </a:r>
                      <a:r>
                        <a:rPr lang="en-GB" sz="2000" b="0" baseline="0" dirty="0">
                          <a:solidFill>
                            <a:schemeClr val="tx1"/>
                          </a:solidFill>
                          <a:effectLst/>
                          <a:latin typeface="Ink Free" panose="03080402000500000000" pitchFamily="66" charset="0"/>
                          <a:ea typeface="Times New Roman" panose="02020603050405020304" pitchFamily="18" charset="0"/>
                          <a:cs typeface="Times New Roman" panose="02020603050405020304" pitchFamily="18" charset="0"/>
                        </a:rPr>
                        <a:t>                                                             </a:t>
                      </a:r>
                      <a:r>
                        <a:rPr lang="en-GB" sz="2000" b="0" dirty="0">
                          <a:solidFill>
                            <a:srgbClr val="FF0000"/>
                          </a:solidFill>
                          <a:effectLst/>
                          <a:latin typeface="Ink Free" panose="03080402000500000000" pitchFamily="66" charset="0"/>
                          <a:ea typeface="Calibri" panose="020F0502020204030204" pitchFamily="34" charset="0"/>
                          <a:cs typeface="Times New Roman" panose="02020603050405020304" pitchFamily="18" charset="0"/>
                        </a:rPr>
                        <a:t>                                </a:t>
                      </a:r>
                      <a:endParaRPr lang="en-GB" sz="2400" b="0" dirty="0">
                        <a:solidFill>
                          <a:srgbClr val="FF0000"/>
                        </a:solidFill>
                        <a:effectLst/>
                        <a:latin typeface="Ink Free" panose="03080402000500000000" pitchFamily="66" charset="0"/>
                        <a:ea typeface="Times New Roman" panose="02020603050405020304" pitchFamily="18" charset="0"/>
                        <a:cs typeface="Calibri" panose="020F0502020204030204" pitchFamily="34" charset="0"/>
                      </a:endParaRPr>
                    </a:p>
                  </a:txBody>
                  <a:tcPr marL="56582" marR="5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559624"/>
                  </a:ext>
                </a:extLst>
              </a:tr>
            </a:tbl>
          </a:graphicData>
        </a:graphic>
      </p:graphicFrame>
      <p:pic>
        <p:nvPicPr>
          <p:cNvPr id="12" name="Picture 11" descr="Three As One (The Holy Trinity - contemporary Christian song ..."/>
          <p:cNvPicPr/>
          <p:nvPr/>
        </p:nvPicPr>
        <p:blipFill>
          <a:blip r:embed="rId2">
            <a:extLst>
              <a:ext uri="{28A0092B-C50C-407E-A947-70E740481C1C}">
                <a14:useLocalDpi xmlns:a14="http://schemas.microsoft.com/office/drawing/2010/main" val="0"/>
              </a:ext>
            </a:extLst>
          </a:blip>
          <a:srcRect/>
          <a:stretch>
            <a:fillRect/>
          </a:stretch>
        </p:blipFill>
        <p:spPr bwMode="auto">
          <a:xfrm>
            <a:off x="395536" y="2290456"/>
            <a:ext cx="4821029" cy="4069803"/>
          </a:xfrm>
          <a:prstGeom prst="rect">
            <a:avLst/>
          </a:prstGeom>
          <a:noFill/>
          <a:ln>
            <a:noFill/>
          </a:ln>
        </p:spPr>
      </p:pic>
      <p:sp>
        <p:nvSpPr>
          <p:cNvPr id="9" name="TextBox 8">
            <a:extLst>
              <a:ext uri="{FF2B5EF4-FFF2-40B4-BE49-F238E27FC236}">
                <a16:creationId xmlns:a16="http://schemas.microsoft.com/office/drawing/2014/main" id="{4CB068D3-613F-5625-2C20-FDE6ECA0B526}"/>
              </a:ext>
            </a:extLst>
          </p:cNvPr>
          <p:cNvSpPr txBox="1"/>
          <p:nvPr/>
        </p:nvSpPr>
        <p:spPr>
          <a:xfrm>
            <a:off x="5531519" y="2616010"/>
            <a:ext cx="3166134" cy="3461204"/>
          </a:xfrm>
          <a:prstGeom prst="rect">
            <a:avLst/>
          </a:prstGeom>
          <a:noFill/>
          <a:ln w="28575">
            <a:solidFill>
              <a:srgbClr val="0070C0"/>
            </a:solidFill>
          </a:ln>
        </p:spPr>
        <p:txBody>
          <a:bodyPr wrap="square" rtlCol="0">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Ink Free" panose="03080402000500000000" pitchFamily="66" charset="0"/>
                <a:ea typeface="Times New Roman" panose="02020603050405020304" pitchFamily="18" charset="0"/>
                <a:cs typeface="Calibri" panose="020F0502020204030204" pitchFamily="34" charset="0"/>
              </a:rPr>
              <a:t>Glory be to God the Father</a:t>
            </a:r>
            <a:endParaRPr kumimoji="0" lang="en-GB" sz="2000" b="0" i="0" u="none" strike="noStrike" kern="1200" cap="none" spc="0" normalizeH="0" baseline="0" noProof="0" dirty="0">
              <a:ln>
                <a:noFill/>
              </a:ln>
              <a:solidFill>
                <a:prstClr val="black"/>
              </a:solidFill>
              <a:effectLst/>
              <a:uLnTx/>
              <a:uFillTx/>
              <a:latin typeface="Ink Free" panose="03080402000500000000" pitchFamily="66" charset="0"/>
              <a:ea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Ink Free" panose="03080402000500000000" pitchFamily="66" charset="0"/>
                <a:ea typeface="Times New Roman" panose="02020603050405020304" pitchFamily="18" charset="0"/>
                <a:cs typeface="Times New Roman" panose="02020603050405020304" pitchFamily="18" charset="0"/>
              </a:rPr>
              <a:t>                                      </a:t>
            </a:r>
            <a:r>
              <a:rPr kumimoji="0" lang="en-GB" sz="2000" b="0" i="0" u="none" strike="noStrike" kern="1200" cap="none" spc="0" normalizeH="0" baseline="0" noProof="0" dirty="0">
                <a:ln>
                  <a:noFill/>
                </a:ln>
                <a:solidFill>
                  <a:prstClr val="black"/>
                </a:solidFill>
                <a:effectLst/>
                <a:uLnTx/>
                <a:uFillTx/>
                <a:latin typeface="Ink Free" panose="03080402000500000000" pitchFamily="66" charset="0"/>
                <a:ea typeface="Times New Roman" panose="02020603050405020304" pitchFamily="18" charset="0"/>
                <a:cs typeface="Calibri" panose="020F0502020204030204" pitchFamily="34" charset="0"/>
              </a:rPr>
              <a:t>Glory be to God the Son</a:t>
            </a:r>
            <a:endParaRPr kumimoji="0" lang="en-GB" sz="2000" b="0" i="0" u="none" strike="noStrike" kern="1200" cap="none" spc="0" normalizeH="0" baseline="0" noProof="0" dirty="0">
              <a:ln>
                <a:noFill/>
              </a:ln>
              <a:solidFill>
                <a:prstClr val="black"/>
              </a:solidFill>
              <a:effectLst/>
              <a:uLnTx/>
              <a:uFillTx/>
              <a:latin typeface="Ink Free" panose="03080402000500000000" pitchFamily="66" charset="0"/>
              <a:ea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Ink Free" panose="03080402000500000000" pitchFamily="66" charset="0"/>
                <a:ea typeface="Times New Roman" panose="02020603050405020304" pitchFamily="18" charset="0"/>
                <a:cs typeface="Times New Roman" panose="02020603050405020304" pitchFamily="18" charset="0"/>
              </a:rPr>
              <a:t>                                   </a:t>
            </a:r>
            <a:r>
              <a:rPr kumimoji="0" lang="en-GB" sz="2000" b="0" i="0" u="none" strike="noStrike" kern="1200" cap="none" spc="0" normalizeH="0" baseline="0" noProof="0" dirty="0">
                <a:ln>
                  <a:noFill/>
                </a:ln>
                <a:solidFill>
                  <a:prstClr val="black"/>
                </a:solidFill>
                <a:effectLst/>
                <a:uLnTx/>
                <a:uFillTx/>
                <a:latin typeface="Ink Free" panose="03080402000500000000" pitchFamily="66" charset="0"/>
                <a:ea typeface="Times New Roman" panose="02020603050405020304" pitchFamily="18" charset="0"/>
                <a:cs typeface="Calibri" panose="020F0502020204030204" pitchFamily="34" charset="0"/>
              </a:rPr>
              <a:t>Glory be to the Spirit</a:t>
            </a:r>
            <a:endParaRPr kumimoji="0" lang="en-GB" sz="2000" b="0" i="0" u="none" strike="noStrike" kern="1200" cap="none" spc="0" normalizeH="0" baseline="0" noProof="0" dirty="0">
              <a:ln>
                <a:noFill/>
              </a:ln>
              <a:solidFill>
                <a:prstClr val="black"/>
              </a:solidFill>
              <a:effectLst/>
              <a:uLnTx/>
              <a:uFillTx/>
              <a:latin typeface="Ink Free" panose="03080402000500000000" pitchFamily="66" charset="0"/>
              <a:ea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Ink Free" panose="03080402000500000000" pitchFamily="66" charset="0"/>
                <a:ea typeface="Times New Roman" panose="02020603050405020304" pitchFamily="18" charset="0"/>
                <a:cs typeface="Times New Roman" panose="02020603050405020304" pitchFamily="18" charset="0"/>
              </a:rPr>
              <a:t>                                   </a:t>
            </a:r>
            <a:r>
              <a:rPr kumimoji="0" lang="en-GB" sz="2000" b="0" i="0" u="none" strike="noStrike" kern="1200" cap="none" spc="0" normalizeH="0" baseline="0" noProof="0" dirty="0">
                <a:ln>
                  <a:noFill/>
                </a:ln>
                <a:solidFill>
                  <a:prstClr val="black"/>
                </a:solidFill>
                <a:effectLst/>
                <a:uLnTx/>
                <a:uFillTx/>
                <a:latin typeface="Ink Free" panose="03080402000500000000" pitchFamily="66" charset="0"/>
                <a:ea typeface="Times New Roman" panose="02020603050405020304" pitchFamily="18" charset="0"/>
                <a:cs typeface="Calibri" panose="020F0502020204030204" pitchFamily="34" charset="0"/>
              </a:rPr>
              <a:t>The holy three in one.</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Ink Free" panose="03080402000500000000" pitchFamily="66" charset="0"/>
                <a:ea typeface="Calibri" panose="020F0502020204030204" pitchFamily="34" charset="0"/>
                <a:cs typeface="Arial" panose="020B0604020202020204" pitchFamily="34" charset="0"/>
              </a:rPr>
              <a:t>                                         Amen</a:t>
            </a:r>
            <a:r>
              <a:rPr kumimoji="0" lang="en-GB" sz="2000" b="0" i="0" u="none" strike="noStrike" kern="1200" cap="none" spc="0" normalizeH="0" baseline="0" noProof="0" dirty="0">
                <a:ln>
                  <a:noFill/>
                </a:ln>
                <a:solidFill>
                  <a:srgbClr val="000000"/>
                </a:solidFill>
                <a:effectLst/>
                <a:uLnTx/>
                <a:uFillTx/>
                <a:latin typeface="Ink Free" panose="03080402000500000000" pitchFamily="66"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1672533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6929</TotalTime>
  <Words>598</Words>
  <Application>Microsoft Office PowerPoint</Application>
  <PresentationFormat>On-screen Show (4:3)</PresentationFormat>
  <Paragraphs>53</Paragraphs>
  <Slides>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Calibri</vt:lpstr>
      <vt:lpstr>Comic Sans MS</vt:lpstr>
      <vt:lpstr>Ink Free</vt:lpstr>
      <vt:lpstr>Kristen ITC</vt:lpstr>
      <vt:lpstr>Lucida Calligraphy</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 (TGS-NOR)</cp:lastModifiedBy>
  <cp:revision>201</cp:revision>
  <dcterms:created xsi:type="dcterms:W3CDTF">2018-06-04T06:48:49Z</dcterms:created>
  <dcterms:modified xsi:type="dcterms:W3CDTF">2026-06-01T10:51:37Z</dcterms:modified>
</cp:coreProperties>
</file>