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58" r:id="rId3"/>
    <p:sldId id="260" r:id="rId4"/>
    <p:sldId id="259" r:id="rId5"/>
    <p:sldId id="261"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0ED98C-0E2B-42A5-83F8-99E5496CBA9B}" v="9" dt="2026-07-08T08:36:05.8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1" d="100"/>
          <a:sy n="111" d="100"/>
        </p:scale>
        <p:origin x="1650" y="1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13/07/2026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701926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13/07/2026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13/07/2026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13/07/2026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IcC1Bp13n_4"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hyperlink" Target="https://www.youtube.com/watch?v=52LIC1VtgRc"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IcC1Bp13n_4"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755576" y="824587"/>
            <a:ext cx="6953546" cy="1267526"/>
          </a:xfrm>
          <a:prstGeom prst="rect">
            <a:avLst/>
          </a:prstGeom>
        </p:spPr>
        <p:txBody>
          <a:bodyPr wrap="square">
            <a:spAutoFit/>
          </a:bodyPr>
          <a:lstStyle/>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15th Sunday of Ordinary time</a:t>
            </a:r>
          </a:p>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Matthew </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13:1-9 </a:t>
            </a:r>
          </a:p>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Year A</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Rectangle 13"/>
          <p:cNvSpPr/>
          <p:nvPr/>
        </p:nvSpPr>
        <p:spPr>
          <a:xfrm>
            <a:off x="155575" y="5589240"/>
            <a:ext cx="3624337" cy="646331"/>
          </a:xfrm>
          <a:prstGeom prst="rect">
            <a:avLst/>
          </a:prstGeom>
        </p:spPr>
        <p:txBody>
          <a:bodyPr wrap="square">
            <a:spAutoFit/>
          </a:bodyPr>
          <a:lstStyle/>
          <a:p>
            <a:endParaRPr lang="en-GB" dirty="0">
              <a:hlinkClick r:id="rId3"/>
            </a:endParaRPr>
          </a:p>
          <a:p>
            <a:endParaRPr lang="en-GB" dirty="0">
              <a:hlinkClick r:id="rId3"/>
            </a:endParaRPr>
          </a:p>
        </p:txBody>
      </p:sp>
      <p:sp>
        <p:nvSpPr>
          <p:cNvPr id="17" name="Rectangle 16"/>
          <p:cNvSpPr/>
          <p:nvPr/>
        </p:nvSpPr>
        <p:spPr>
          <a:xfrm rot="10800000" flipV="1">
            <a:off x="2051720" y="6225722"/>
            <a:ext cx="5204838" cy="388696"/>
          </a:xfrm>
          <a:prstGeom prst="rect">
            <a:avLst/>
          </a:prstGeom>
        </p:spPr>
        <p:txBody>
          <a:bodyPr wrap="square">
            <a:spAutoFit/>
          </a:bodyPr>
          <a:lstStyle/>
          <a:p>
            <a:pPr>
              <a:lnSpc>
                <a:spcPct val="107000"/>
              </a:lnSpc>
              <a:spcAft>
                <a:spcPts val="800"/>
              </a:spcAft>
            </a:pPr>
            <a:r>
              <a:rPr lang="en-GB" dirty="0">
                <a:hlinkClick r:id="rId4"/>
              </a:rPr>
              <a:t>https://www.youtube.com/watch?v=52LIC1VtgRc</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9" name="Picture 18" descr="C:\Users\DarwinR\AppData\Local\Microsoft\Windows\INetCache\Content.MSO\BF1368ED.tmp"/>
          <p:cNvPicPr/>
          <p:nvPr/>
        </p:nvPicPr>
        <p:blipFill>
          <a:blip r:embed="rId5">
            <a:extLst>
              <a:ext uri="{28A0092B-C50C-407E-A947-70E740481C1C}">
                <a14:useLocalDpi xmlns:a14="http://schemas.microsoft.com/office/drawing/2010/main" val="0"/>
              </a:ext>
            </a:extLst>
          </a:blip>
          <a:srcRect/>
          <a:stretch>
            <a:fillRect/>
          </a:stretch>
        </p:blipFill>
        <p:spPr bwMode="auto">
          <a:xfrm>
            <a:off x="1763689" y="2152486"/>
            <a:ext cx="5256584" cy="3864500"/>
          </a:xfrm>
          <a:prstGeom prst="rect">
            <a:avLst/>
          </a:prstGeom>
          <a:noFill/>
          <a:ln>
            <a:noFill/>
          </a:ln>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102ACA1A-1030-AAD1-4B41-DF6808FBBAEA}"/>
              </a:ext>
            </a:extLst>
          </p:cNvPr>
          <p:cNvPicPr>
            <a:picLocks noChangeAspect="1"/>
          </p:cNvPicPr>
          <p:nvPr/>
        </p:nvPicPr>
        <p:blipFill>
          <a:blip r:embed="rId3"/>
          <a:stretch>
            <a:fillRect/>
          </a:stretch>
        </p:blipFill>
        <p:spPr>
          <a:xfrm>
            <a:off x="5940152" y="4509120"/>
            <a:ext cx="3144400" cy="2348880"/>
          </a:xfrm>
          <a:prstGeom prst="rect">
            <a:avLst/>
          </a:prstGeom>
        </p:spPr>
      </p:pic>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6" y="715111"/>
            <a:ext cx="8656593"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80250" y="524930"/>
            <a:ext cx="713824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556908" y="282941"/>
            <a:ext cx="7332371" cy="864339"/>
          </a:xfrm>
          <a:prstGeom prst="rect">
            <a:avLst/>
          </a:prstGeom>
        </p:spPr>
        <p:txBody>
          <a:bodyPr wrap="square">
            <a:spAutoFit/>
          </a:bodyPr>
          <a:lstStyle/>
          <a:p>
            <a:pPr algn="ctr">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Matthew</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Box 17"/>
          <p:cNvSpPr txBox="1"/>
          <p:nvPr/>
        </p:nvSpPr>
        <p:spPr>
          <a:xfrm>
            <a:off x="2843808" y="2819659"/>
            <a:ext cx="3672408" cy="369332"/>
          </a:xfrm>
          <a:prstGeom prst="rect">
            <a:avLst/>
          </a:prstGeom>
          <a:noFill/>
        </p:spPr>
        <p:txBody>
          <a:bodyPr wrap="square" rtlCol="0">
            <a:spAutoFit/>
          </a:bodyPr>
          <a:lstStyle/>
          <a:p>
            <a:endParaRPr lang="en-GB"/>
          </a:p>
        </p:txBody>
      </p:sp>
      <p:graphicFrame>
        <p:nvGraphicFramePr>
          <p:cNvPr id="19" name="Table 18"/>
          <p:cNvGraphicFramePr>
            <a:graphicFrameLocks noGrp="1"/>
          </p:cNvGraphicFramePr>
          <p:nvPr>
            <p:extLst>
              <p:ext uri="{D42A27DB-BD31-4B8C-83A1-F6EECF244321}">
                <p14:modId xmlns:p14="http://schemas.microsoft.com/office/powerpoint/2010/main" val="2421318420"/>
              </p:ext>
            </p:extLst>
          </p:nvPr>
        </p:nvGraphicFramePr>
        <p:xfrm>
          <a:off x="1187624" y="1319320"/>
          <a:ext cx="6552728" cy="4734730"/>
        </p:xfrm>
        <a:graphic>
          <a:graphicData uri="http://schemas.openxmlformats.org/drawingml/2006/table">
            <a:tbl>
              <a:tblPr/>
              <a:tblGrid>
                <a:gridCol w="6552728">
                  <a:extLst>
                    <a:ext uri="{9D8B030D-6E8A-4147-A177-3AD203B41FA5}">
                      <a16:colId xmlns:a16="http://schemas.microsoft.com/office/drawing/2014/main" val="2113154556"/>
                    </a:ext>
                  </a:extLst>
                </a:gridCol>
              </a:tblGrid>
              <a:tr h="4734730">
                <a:tc>
                  <a:txBody>
                    <a:bodyPr/>
                    <a:lstStyle/>
                    <a:p>
                      <a:pPr>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Jesus said, ‘Imagine a sower going out to sow. As he sowed, some seeds fell on the edge of the path, and the birds came and ate them up. Others fell on patches of rock where they found little soil and sprang up straight away, because there was no depth of earth; but as soon as the sun came up, they were scorched and, not having any roots, they withered away. Others fell among thorns, and the thorns grew up and choked them. Others fell on rich soil and produced their crop, some a hundredfold, some sixty, some thirty. Listen, anyone who has ears!’</a:t>
                      </a:r>
                    </a:p>
                  </a:txBody>
                  <a:tcPr marL="114300" marR="114300" marT="0" marB="0">
                    <a:lnL>
                      <a:noFill/>
                    </a:lnL>
                    <a:lnR>
                      <a:noFill/>
                    </a:lnR>
                    <a:lnT>
                      <a:noFill/>
                    </a:lnT>
                    <a:lnB>
                      <a:noFill/>
                    </a:lnB>
                  </a:tcPr>
                </a:tc>
                <a:extLst>
                  <a:ext uri="{0D108BD9-81ED-4DB2-BD59-A6C34878D82A}">
                    <a16:rowId xmlns:a16="http://schemas.microsoft.com/office/drawing/2014/main" val="3330277153"/>
                  </a:ext>
                </a:extLst>
              </a:tr>
            </a:tbl>
          </a:graphicData>
        </a:graphic>
      </p:graphicFrame>
      <p:sp>
        <p:nvSpPr>
          <p:cNvPr id="5" name="TextBox 4">
            <a:extLst>
              <a:ext uri="{FF2B5EF4-FFF2-40B4-BE49-F238E27FC236}">
                <a16:creationId xmlns:a16="http://schemas.microsoft.com/office/drawing/2014/main" id="{2B261C2C-F04A-43C7-6439-C14F0AB43380}"/>
              </a:ext>
            </a:extLst>
          </p:cNvPr>
          <p:cNvSpPr txBox="1"/>
          <p:nvPr/>
        </p:nvSpPr>
        <p:spPr>
          <a:xfrm>
            <a:off x="1303323" y="6009904"/>
            <a:ext cx="6120680" cy="646331"/>
          </a:xfrm>
          <a:prstGeom prst="rect">
            <a:avLst/>
          </a:prstGeom>
          <a:noFill/>
        </p:spPr>
        <p:txBody>
          <a:bodyPr wrap="square" rtlCol="0">
            <a:spAutoFit/>
          </a:bodyPr>
          <a:lstStyle/>
          <a:p>
            <a:r>
              <a:rPr lang="en-GB" b="1" dirty="0">
                <a:solidFill>
                  <a:srgbClr val="00B050"/>
                </a:solidFill>
              </a:rPr>
              <a:t>The Gospel of the Lord</a:t>
            </a:r>
          </a:p>
          <a:p>
            <a:r>
              <a:rPr lang="en-GB" b="1" dirty="0">
                <a:solidFill>
                  <a:srgbClr val="00B050"/>
                </a:solidFill>
              </a:rPr>
              <a:t>Praise to you Lord Jesus Christ</a:t>
            </a:r>
          </a:p>
        </p:txBody>
      </p:sp>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C2A0DCF-D282-BF9E-AA5E-3782CD851909}"/>
              </a:ext>
            </a:extLst>
          </p:cNvPr>
          <p:cNvPicPr>
            <a:picLocks noChangeAspect="1"/>
          </p:cNvPicPr>
          <p:nvPr/>
        </p:nvPicPr>
        <p:blipFill>
          <a:blip r:embed="rId3"/>
          <a:stretch>
            <a:fillRect/>
          </a:stretch>
        </p:blipFill>
        <p:spPr>
          <a:xfrm>
            <a:off x="335880" y="684390"/>
            <a:ext cx="8472240" cy="5768946"/>
          </a:xfrm>
          <a:prstGeom prst="rect">
            <a:avLst/>
          </a:prstGeom>
        </p:spPr>
      </p:pic>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348232" y="912010"/>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rot="10800000" flipV="1">
            <a:off x="213698" y="192618"/>
            <a:ext cx="1547664" cy="400110"/>
          </a:xfrm>
          <a:prstGeom prst="rect">
            <a:avLst/>
          </a:prstGeom>
        </p:spPr>
        <p:txBody>
          <a:bodyPr wrap="square">
            <a:spAutoFit/>
          </a:bodyPr>
          <a:lstStyle/>
          <a:p>
            <a:pPr lvl="0"/>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p>
        </p:txBody>
      </p:sp>
      <p:sp>
        <p:nvSpPr>
          <p:cNvPr id="15" name="Rectangle 14"/>
          <p:cNvSpPr/>
          <p:nvPr/>
        </p:nvSpPr>
        <p:spPr>
          <a:xfrm>
            <a:off x="759720" y="1513926"/>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0" name="Table 19"/>
          <p:cNvGraphicFramePr>
            <a:graphicFrameLocks noGrp="1"/>
          </p:cNvGraphicFramePr>
          <p:nvPr>
            <p:extLst>
              <p:ext uri="{D42A27DB-BD31-4B8C-83A1-F6EECF244321}">
                <p14:modId xmlns:p14="http://schemas.microsoft.com/office/powerpoint/2010/main" val="490498402"/>
              </p:ext>
            </p:extLst>
          </p:nvPr>
        </p:nvGraphicFramePr>
        <p:xfrm>
          <a:off x="323528" y="614825"/>
          <a:ext cx="8568952" cy="6026912"/>
        </p:xfrm>
        <a:graphic>
          <a:graphicData uri="http://schemas.openxmlformats.org/drawingml/2006/table">
            <a:tbl>
              <a:tblPr/>
              <a:tblGrid>
                <a:gridCol w="8568952">
                  <a:extLst>
                    <a:ext uri="{9D8B030D-6E8A-4147-A177-3AD203B41FA5}">
                      <a16:colId xmlns:a16="http://schemas.microsoft.com/office/drawing/2014/main" val="3628067789"/>
                    </a:ext>
                  </a:extLst>
                </a:gridCol>
              </a:tblGrid>
              <a:tr h="5665858">
                <a:tc>
                  <a:txBody>
                    <a:bodyPr/>
                    <a:lstStyle/>
                    <a:p>
                      <a:pPr algn="just" fontAlgn="base">
                        <a:lnSpc>
                          <a:spcPct val="107000"/>
                        </a:lnSpc>
                        <a:spcAft>
                          <a:spcPts val="800"/>
                        </a:spcAft>
                      </a:pPr>
                      <a:r>
                        <a:rPr lang="en-GB" sz="1800" b="0" dirty="0">
                          <a:effectLst/>
                          <a:latin typeface="Calibri" panose="020F0502020204030204" pitchFamily="34" charset="0"/>
                          <a:ea typeface="Calibri" panose="020F0502020204030204" pitchFamily="34" charset="0"/>
                          <a:cs typeface="Times New Roman" panose="02020603050405020304" pitchFamily="18" charset="0"/>
                        </a:rPr>
                        <a:t>In today’s Gospel, Jesus tells the crowd a parable to show how different people hear the message about the Kingdom of God.</a:t>
                      </a:r>
                    </a:p>
                    <a:p>
                      <a:pPr algn="just" fontAlgn="base">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800" b="0" dirty="0">
                          <a:effectLst/>
                          <a:latin typeface="Calibri" panose="020F0502020204030204" pitchFamily="34" charset="0"/>
                          <a:ea typeface="Calibri" panose="020F0502020204030204" pitchFamily="34" charset="0"/>
                          <a:cs typeface="Times New Roman" panose="02020603050405020304" pitchFamily="18" charset="0"/>
                        </a:rPr>
                        <a:t>The Kingdom of Heaven remains constant, the seeds all come from the same beginning, but the way the message is heard changes depending on circumstances.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800" b="0" dirty="0">
                          <a:effectLst/>
                          <a:latin typeface="Calibri" panose="020F0502020204030204" pitchFamily="34" charset="0"/>
                          <a:ea typeface="Calibri" panose="020F0502020204030204" pitchFamily="34" charset="0"/>
                          <a:cs typeface="Times New Roman" panose="02020603050405020304" pitchFamily="18" charset="0"/>
                        </a:rPr>
                        <a:t> </a:t>
                      </a:r>
                    </a:p>
                    <a:p>
                      <a:pPr algn="just" fontAlgn="base">
                        <a:lnSpc>
                          <a:spcPct val="107000"/>
                        </a:lnSpc>
                        <a:spcAft>
                          <a:spcPts val="800"/>
                        </a:spcAft>
                      </a:pPr>
                      <a:r>
                        <a:rPr lang="en-GB" sz="1800" b="0" dirty="0">
                          <a:effectLst/>
                          <a:latin typeface="Calibri" panose="020F0502020204030204" pitchFamily="34" charset="0"/>
                          <a:ea typeface="Arial" panose="020B0604020202020204" pitchFamily="34" charset="0"/>
                          <a:cs typeface="Times New Roman" panose="02020603050405020304" pitchFamily="18" charset="0"/>
                        </a:rPr>
                        <a:t>The</a:t>
                      </a:r>
                      <a:r>
                        <a:rPr lang="en-GB" sz="1800" dirty="0">
                          <a:effectLst/>
                          <a:latin typeface="Calibri" panose="020F0502020204030204" pitchFamily="34" charset="0"/>
                          <a:ea typeface="Arial" panose="020B0604020202020204" pitchFamily="34" charset="0"/>
                          <a:cs typeface="Arial" panose="020B0604020202020204" pitchFamily="34" charset="0"/>
                        </a:rPr>
                        <a:t> seed that falls on the path is like those people who hear what Jesus is saying but do not really understand i or listen to it properly.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Arial" panose="020B0604020202020204" pitchFamily="34" charset="0"/>
                        </a:rPr>
                        <a:t> </a:t>
                      </a:r>
                      <a:endParaRPr lang="en-GB" sz="1800" dirty="0">
                        <a:effectLst/>
                        <a:latin typeface="Calibri" panose="020F0502020204030204" pitchFamily="34" charset="0"/>
                        <a:ea typeface="Arial" panose="020B060402020202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Times New Roman" panose="02020603050405020304" pitchFamily="18" charset="0"/>
                        </a:rPr>
                        <a:t>T</a:t>
                      </a:r>
                      <a:r>
                        <a:rPr lang="en-GB" sz="1800" dirty="0">
                          <a:effectLst/>
                          <a:latin typeface="Calibri" panose="020F0502020204030204" pitchFamily="34" charset="0"/>
                          <a:ea typeface="Arial" panose="020B0604020202020204" pitchFamily="34" charset="0"/>
                          <a:cs typeface="Arial" panose="020B0604020202020204" pitchFamily="34" charset="0"/>
                        </a:rPr>
                        <a:t>he seed that falls on the rocks is like the person who hears what Jesus asks us to do and tries really hard to begin with, but who gives up as soon as things become difficult.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Arial" panose="020B0604020202020204" pitchFamily="34" charset="0"/>
                        </a:rPr>
                        <a:t>The seed that falls in the thorns is like someone who hears what Jesus says but is overtaken by wanting the most money and the best of material possessions, rather than being the person Jesus wants us to be.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800" dirty="0">
                          <a:effectLst/>
                          <a:latin typeface="Calibri" panose="020F0502020204030204" pitchFamily="34" charset="0"/>
                          <a:ea typeface="Arial" panose="020B060402020202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Arial" panose="020B0604020202020204" pitchFamily="34" charset="0"/>
                          <a:cs typeface="Arial" panose="020B0604020202020204" pitchFamily="34" charset="0"/>
                        </a:rPr>
                        <a:t>The seed that falls on the rich soil is like someone who hears what Jesus is asking, understands it, and lives their life as he asks them to.</a:t>
                      </a:r>
                    </a:p>
                    <a:p>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021789127"/>
                  </a:ext>
                </a:extLst>
              </a:tr>
            </a:tbl>
          </a:graphicData>
        </a:graphic>
      </p:graphicFrame>
    </p:spTree>
    <p:extLst>
      <p:ext uri="{BB962C8B-B14F-4D97-AF65-F5344CB8AC3E}">
        <p14:creationId xmlns:p14="http://schemas.microsoft.com/office/powerpoint/2010/main" val="2713734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44008" y="1274910"/>
            <a:ext cx="2869189"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25573" y="1133975"/>
            <a:ext cx="4131424"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7" name="Rectangle 6"/>
          <p:cNvSpPr/>
          <p:nvPr/>
        </p:nvSpPr>
        <p:spPr>
          <a:xfrm rot="21443632">
            <a:off x="6414378" y="3374354"/>
            <a:ext cx="2685996" cy="1754326"/>
          </a:xfrm>
          <a:prstGeom prst="rect">
            <a:avLst/>
          </a:prstGeom>
        </p:spPr>
        <p:txBody>
          <a:bodyPr wrap="square">
            <a:spAutoFit/>
          </a:bodyPr>
          <a:lstStyle/>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p:txBody>
      </p:sp>
      <p:sp>
        <p:nvSpPr>
          <p:cNvPr id="18" name="Rectangle 17"/>
          <p:cNvSpPr/>
          <p:nvPr/>
        </p:nvSpPr>
        <p:spPr>
          <a:xfrm>
            <a:off x="213699" y="24477"/>
            <a:ext cx="1694005" cy="466025"/>
          </a:xfrm>
          <a:prstGeom prst="rect">
            <a:avLst/>
          </a:prstGeom>
        </p:spPr>
        <p:txBody>
          <a:bodyPr wrap="square">
            <a:spAutoFit/>
          </a:bodyPr>
          <a:lstStyle/>
          <a:p>
            <a:pPr fontAlgn="base">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Challeng</a:t>
            </a:r>
            <a:r>
              <a:rPr lang="en-GB" sz="2400"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e: </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p:cNvSpPr/>
          <p:nvPr/>
        </p:nvSpPr>
        <p:spPr>
          <a:xfrm>
            <a:off x="225572" y="2526502"/>
            <a:ext cx="4922492" cy="470000"/>
          </a:xfrm>
          <a:prstGeom prst="rect">
            <a:avLst/>
          </a:prstGeom>
        </p:spPr>
        <p:txBody>
          <a:bodyPr wrap="square">
            <a:spAutoFit/>
          </a:bodyPr>
          <a:lstStyle/>
          <a:p>
            <a:pPr marL="342900" indent="-342900" fontAlgn="base">
              <a:lnSpc>
                <a:spcPct val="107000"/>
              </a:lnSpc>
              <a:spcAft>
                <a:spcPts val="800"/>
              </a:spcAft>
              <a:buFont typeface="Arial" panose="020B0604020202020204" pitchFamily="34" charset="0"/>
              <a:buChar char="•"/>
            </a:pPr>
            <a:endParaRPr lang="en-GB" sz="2400" dirty="0"/>
          </a:p>
        </p:txBody>
      </p:sp>
      <p:pic>
        <p:nvPicPr>
          <p:cNvPr id="13" name="Picture 12" descr="New illustration – Parable of the Sower | Bible crafts, Parable of ..."/>
          <p:cNvPicPr/>
          <p:nvPr/>
        </p:nvPicPr>
        <p:blipFill rotWithShape="1">
          <a:blip r:embed="rId4" cstate="print">
            <a:extLst>
              <a:ext uri="{28A0092B-C50C-407E-A947-70E740481C1C}">
                <a14:useLocalDpi xmlns:a14="http://schemas.microsoft.com/office/drawing/2010/main" val="0"/>
              </a:ext>
            </a:extLst>
          </a:blip>
          <a:srcRect b="9999"/>
          <a:stretch/>
        </p:blipFill>
        <p:spPr bwMode="auto">
          <a:xfrm>
            <a:off x="5435075" y="658083"/>
            <a:ext cx="3168351" cy="2862322"/>
          </a:xfrm>
          <a:prstGeom prst="rect">
            <a:avLst/>
          </a:prstGeom>
          <a:noFill/>
          <a:ln>
            <a:noFill/>
          </a:ln>
          <a:extLst>
            <a:ext uri="{53640926-AAD7-44D8-BBD7-CCE9431645EC}">
              <a14:shadowObscured xmlns:a14="http://schemas.microsoft.com/office/drawing/2010/main"/>
            </a:ext>
          </a:extLst>
        </p:spPr>
      </p:pic>
      <p:sp>
        <p:nvSpPr>
          <p:cNvPr id="5" name="Rectangle 4"/>
          <p:cNvSpPr/>
          <p:nvPr/>
        </p:nvSpPr>
        <p:spPr>
          <a:xfrm rot="10800000" flipV="1">
            <a:off x="225572" y="3781256"/>
            <a:ext cx="4706468" cy="2862322"/>
          </a:xfrm>
          <a:prstGeom prst="rect">
            <a:avLst/>
          </a:prstGeom>
          <a:ln w="38100">
            <a:solidFill>
              <a:srgbClr val="00B050"/>
            </a:solidFill>
          </a:ln>
        </p:spPr>
        <p:txBody>
          <a:bodyPr wrap="square">
            <a:spAutoFit/>
          </a:bodyPr>
          <a:lstStyle/>
          <a:p>
            <a:r>
              <a:rPr lang="en-GB" dirty="0">
                <a:latin typeface="Comic Sans MS" panose="030F0702030302020204" pitchFamily="66" charset="0"/>
                <a:ea typeface="Arial" panose="020B0604020202020204" pitchFamily="34" charset="0"/>
                <a:cs typeface="Arial" panose="020B0604020202020204" pitchFamily="34" charset="0"/>
              </a:rPr>
              <a:t>This week, see if you can be the seed that falls on the good soil – listen to what Jesus asks of you, try to understand it and live your life as God calls you to do.</a:t>
            </a:r>
          </a:p>
          <a:p>
            <a:endParaRPr lang="en-GB" dirty="0">
              <a:latin typeface="Comic Sans MS" panose="030F0702030302020204" pitchFamily="66" charset="0"/>
              <a:ea typeface="Arial" panose="020B0604020202020204" pitchFamily="34" charset="0"/>
              <a:cs typeface="Arial" panose="020B0604020202020204" pitchFamily="34" charset="0"/>
            </a:endParaRPr>
          </a:p>
          <a:p>
            <a:r>
              <a:rPr lang="en-GB" b="1" dirty="0">
                <a:solidFill>
                  <a:srgbClr val="00B050"/>
                </a:solidFill>
                <a:latin typeface="Comic Sans MS" panose="030F0702030302020204" pitchFamily="66" charset="0"/>
                <a:ea typeface="Arial" panose="020B0604020202020204" pitchFamily="34" charset="0"/>
                <a:cs typeface="Arial" panose="020B0604020202020204" pitchFamily="34" charset="0"/>
              </a:rPr>
              <a:t>How can I do this?</a:t>
            </a:r>
          </a:p>
          <a:p>
            <a:pPr marL="285750" indent="-285750">
              <a:buFont typeface="Arial" panose="020B0604020202020204" pitchFamily="34" charset="0"/>
              <a:buChar char="•"/>
            </a:pPr>
            <a:r>
              <a:rPr lang="en-GB" dirty="0">
                <a:latin typeface="Comic Sans MS" panose="030F0702030302020204" pitchFamily="66" charset="0"/>
              </a:rPr>
              <a:t>you can help someone, </a:t>
            </a:r>
          </a:p>
          <a:p>
            <a:pPr marL="285750" indent="-285750">
              <a:buFont typeface="Arial" panose="020B0604020202020204" pitchFamily="34" charset="0"/>
              <a:buChar char="•"/>
            </a:pPr>
            <a:r>
              <a:rPr lang="en-GB" dirty="0">
                <a:latin typeface="Comic Sans MS" panose="030F0702030302020204" pitchFamily="66" charset="0"/>
              </a:rPr>
              <a:t>share with a friend</a:t>
            </a:r>
          </a:p>
          <a:p>
            <a:pPr marL="285750" indent="-285750">
              <a:buFont typeface="Arial" panose="020B0604020202020204" pitchFamily="34" charset="0"/>
              <a:buChar char="•"/>
            </a:pPr>
            <a:r>
              <a:rPr lang="en-GB" dirty="0">
                <a:latin typeface="Comic Sans MS" panose="030F0702030302020204" pitchFamily="66" charset="0"/>
              </a:rPr>
              <a:t>listen carefully to your teacher,</a:t>
            </a:r>
          </a:p>
          <a:p>
            <a:pPr marL="285750" indent="-285750">
              <a:buFont typeface="Arial" panose="020B0604020202020204" pitchFamily="34" charset="0"/>
              <a:buChar char="•"/>
            </a:pPr>
            <a:r>
              <a:rPr lang="en-GB" dirty="0">
                <a:latin typeface="Comic Sans MS" panose="030F0702030302020204" pitchFamily="66" charset="0"/>
              </a:rPr>
              <a:t>include someone who is feeling lonely.</a:t>
            </a:r>
          </a:p>
        </p:txBody>
      </p:sp>
      <p:pic>
        <p:nvPicPr>
          <p:cNvPr id="8" name="Picture 7">
            <a:extLst>
              <a:ext uri="{FF2B5EF4-FFF2-40B4-BE49-F238E27FC236}">
                <a16:creationId xmlns:a16="http://schemas.microsoft.com/office/drawing/2014/main" id="{55C138C3-1720-1219-B213-B6DFF06D4F59}"/>
              </a:ext>
            </a:extLst>
          </p:cNvPr>
          <p:cNvPicPr>
            <a:picLocks noChangeAspect="1"/>
          </p:cNvPicPr>
          <p:nvPr/>
        </p:nvPicPr>
        <p:blipFill>
          <a:blip r:embed="rId5"/>
          <a:stretch>
            <a:fillRect/>
          </a:stretch>
        </p:blipFill>
        <p:spPr>
          <a:xfrm>
            <a:off x="5508104" y="3839238"/>
            <a:ext cx="3168351" cy="2804340"/>
          </a:xfrm>
          <a:prstGeom prst="rect">
            <a:avLst/>
          </a:prstGeom>
        </p:spPr>
      </p:pic>
      <p:sp>
        <p:nvSpPr>
          <p:cNvPr id="10" name="TextBox 9">
            <a:extLst>
              <a:ext uri="{FF2B5EF4-FFF2-40B4-BE49-F238E27FC236}">
                <a16:creationId xmlns:a16="http://schemas.microsoft.com/office/drawing/2014/main" id="{1B86E9E1-3945-6D97-4D53-201BDE8B0DD9}"/>
              </a:ext>
            </a:extLst>
          </p:cNvPr>
          <p:cNvSpPr txBox="1"/>
          <p:nvPr/>
        </p:nvSpPr>
        <p:spPr>
          <a:xfrm>
            <a:off x="213699" y="658082"/>
            <a:ext cx="4572000" cy="2862322"/>
          </a:xfrm>
          <a:prstGeom prst="rect">
            <a:avLst/>
          </a:prstGeom>
          <a:noFill/>
          <a:ln w="38100">
            <a:solidFill>
              <a:srgbClr val="00B050"/>
            </a:solidFill>
          </a:ln>
        </p:spPr>
        <p:txBody>
          <a:bodyPr wrap="square">
            <a:spAutoFit/>
          </a:bodyPr>
          <a:lstStyle/>
          <a:p>
            <a:r>
              <a:rPr lang="en-GB" dirty="0">
                <a:latin typeface="Comic Sans MS" panose="030F0702030302020204" pitchFamily="66" charset="0"/>
              </a:rPr>
              <a:t>Jesus tells us that our hearts are like different kinds of soil. When we are kind, listen carefully, and choose to do what is right, we are like good soil where love can grow. Every day we have a chance to help God's love grow in us.</a:t>
            </a:r>
          </a:p>
          <a:p>
            <a:endParaRPr lang="en-GB" dirty="0">
              <a:latin typeface="Comic Sans MS" panose="030F0702030302020204" pitchFamily="66" charset="0"/>
            </a:endParaRPr>
          </a:p>
          <a:p>
            <a:r>
              <a:rPr lang="en-GB" dirty="0">
                <a:latin typeface="Comic Sans MS" panose="030F0702030302020204" pitchFamily="66" charset="0"/>
              </a:rPr>
              <a:t>So, at this point in your life, what type of seed best describes you?</a:t>
            </a:r>
          </a:p>
          <a:p>
            <a:endParaRPr lang="en-GB" dirty="0"/>
          </a:p>
        </p:txBody>
      </p:sp>
    </p:spTree>
    <p:extLst>
      <p:ext uri="{BB962C8B-B14F-4D97-AF65-F5344CB8AC3E}">
        <p14:creationId xmlns:p14="http://schemas.microsoft.com/office/powerpoint/2010/main" val="3621264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28" name="Picture 27">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12500" r="12500"/>
          <a:stretch/>
        </p:blipFill>
        <p:spPr>
          <a:xfrm>
            <a:off x="0" y="0"/>
            <a:ext cx="9144000" cy="6858000"/>
          </a:xfrm>
          <a:prstGeom prst="rect">
            <a:avLst/>
          </a:prstGeom>
        </p:spPr>
      </p:pic>
      <p:sp>
        <p:nvSpPr>
          <p:cNvPr id="30" name="Freeform: Shape 29">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5410" y="-3970"/>
            <a:ext cx="7748362" cy="6874811"/>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
        <p:nvSpPr>
          <p:cNvPr id="7" name="Rectangle 6"/>
          <p:cNvSpPr/>
          <p:nvPr/>
        </p:nvSpPr>
        <p:spPr>
          <a:xfrm>
            <a:off x="1818858" y="1979677"/>
            <a:ext cx="5421465" cy="271100"/>
          </a:xfrm>
          <a:prstGeom prst="rect">
            <a:avLst/>
          </a:prstGeom>
        </p:spPr>
        <p:txBody>
          <a:bodyPr wrap="square">
            <a:spAutoFit/>
          </a:bodyPr>
          <a:lstStyle/>
          <a:p>
            <a:pPr algn="ctr" defTabSz="566928">
              <a:lnSpc>
                <a:spcPct val="107000"/>
              </a:lnSpc>
              <a:spcAft>
                <a:spcPts val="496"/>
              </a:spcAft>
            </a:pPr>
            <a:r>
              <a:rPr lang="en-GB" sz="1116" b="1" kern="1200">
                <a:solidFill>
                  <a:schemeClr val="tx1"/>
                </a:solidFill>
                <a:latin typeface="Kristen ITC" panose="03050502040202030202" pitchFamily="66" charset="0"/>
                <a:ea typeface="+mn-ea"/>
                <a:cs typeface="Calibri" panose="020F0502020204030204" pitchFamily="34" charset="0"/>
              </a:rPr>
              <a:t> </a:t>
            </a:r>
            <a:endParaRPr lang="en-GB">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1991452" y="2223111"/>
            <a:ext cx="865723" cy="799065"/>
          </a:xfrm>
          <a:prstGeom prst="rect">
            <a:avLst/>
          </a:prstGeom>
        </p:spPr>
        <p:txBody>
          <a:bodyPr wrap="square">
            <a:spAutoFit/>
          </a:bodyPr>
          <a:lstStyle/>
          <a:p>
            <a:pPr defTabSz="566928">
              <a:lnSpc>
                <a:spcPct val="107000"/>
              </a:lnSpc>
              <a:spcAft>
                <a:spcPts val="496"/>
              </a:spcAft>
            </a:pPr>
            <a:endParaRPr lang="en-GB" sz="992" kern="1200">
              <a:solidFill>
                <a:srgbClr val="000000"/>
              </a:solidFill>
              <a:latin typeface="Calibri" panose="020F0502020204030204" pitchFamily="34" charset="0"/>
              <a:ea typeface="+mn-ea"/>
              <a:cs typeface="Calibri" panose="020F0502020204030204" pitchFamily="34" charset="0"/>
            </a:endParaRPr>
          </a:p>
          <a:p>
            <a:pPr defTabSz="566928">
              <a:lnSpc>
                <a:spcPct val="107000"/>
              </a:lnSpc>
              <a:spcAft>
                <a:spcPts val="496"/>
              </a:spcAft>
            </a:pPr>
            <a:endParaRPr lang="en-GB" sz="992" kern="1200">
              <a:solidFill>
                <a:srgbClr val="000000"/>
              </a:solidFill>
              <a:latin typeface="Calibri" panose="020F0502020204030204" pitchFamily="34" charset="0"/>
              <a:ea typeface="+mn-ea"/>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3705149" y="1909047"/>
            <a:ext cx="1244800" cy="547907"/>
          </a:xfrm>
          <a:prstGeom prst="rect">
            <a:avLst/>
          </a:prstGeom>
        </p:spPr>
        <p:txBody>
          <a:bodyPr wrap="square">
            <a:spAutoFit/>
          </a:bodyPr>
          <a:lstStyle/>
          <a:p>
            <a:pPr defTabSz="566928">
              <a:lnSpc>
                <a:spcPts val="1116"/>
              </a:lnSpc>
              <a:spcAft>
                <a:spcPts val="465"/>
              </a:spcAft>
            </a:pPr>
            <a:endParaRPr lang="en-GB" sz="1736" kern="1200">
              <a:solidFill>
                <a:srgbClr val="000000"/>
              </a:solidFill>
              <a:latin typeface="Comic Sans MS" panose="030F0702030302020204" pitchFamily="66" charset="0"/>
              <a:ea typeface="+mn-ea"/>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21" name="Rectangle 20"/>
          <p:cNvSpPr/>
          <p:nvPr/>
        </p:nvSpPr>
        <p:spPr>
          <a:xfrm>
            <a:off x="4737930" y="2732305"/>
            <a:ext cx="2219939" cy="655051"/>
          </a:xfrm>
          <a:prstGeom prst="rect">
            <a:avLst/>
          </a:prstGeom>
        </p:spPr>
        <p:txBody>
          <a:bodyPr wrap="square">
            <a:spAutoFit/>
          </a:bodyPr>
          <a:lstStyle/>
          <a:p>
            <a:pPr algn="just" defTabSz="566928">
              <a:spcAft>
                <a:spcPts val="465"/>
              </a:spcAft>
            </a:pPr>
            <a:endParaRPr lang="en-GB" sz="1240" b="1" kern="1200">
              <a:solidFill>
                <a:prstClr val="black"/>
              </a:solidFill>
              <a:latin typeface="Calibri" panose="020F0502020204030204" pitchFamily="34" charset="0"/>
              <a:ea typeface="+mn-ea"/>
              <a:cs typeface="+mn-cs"/>
            </a:endParaRPr>
          </a:p>
          <a:p>
            <a:pPr lvl="0" algn="just">
              <a:spcAft>
                <a:spcPts val="750"/>
              </a:spcAft>
            </a:pPr>
            <a:endParaRPr lang="en-GB" sz="2000" dirty="0">
              <a:solidFill>
                <a:prstClr val="black"/>
              </a:solidFill>
              <a:latin typeface="Times New Roman" panose="02020603050405020304" pitchFamily="18" charset="0"/>
              <a:ea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69859801"/>
              </p:ext>
            </p:extLst>
          </p:nvPr>
        </p:nvGraphicFramePr>
        <p:xfrm>
          <a:off x="1960012" y="730325"/>
          <a:ext cx="5100828" cy="5314061"/>
        </p:xfrm>
        <a:graphic>
          <a:graphicData uri="http://schemas.openxmlformats.org/drawingml/2006/table">
            <a:tbl>
              <a:tblPr/>
              <a:tblGrid>
                <a:gridCol w="5100828">
                  <a:extLst>
                    <a:ext uri="{9D8B030D-6E8A-4147-A177-3AD203B41FA5}">
                      <a16:colId xmlns:a16="http://schemas.microsoft.com/office/drawing/2014/main" val="2061806413"/>
                    </a:ext>
                  </a:extLst>
                </a:gridCol>
              </a:tblGrid>
              <a:tr h="4896544">
                <a:tc>
                  <a:txBody>
                    <a:bodyPr/>
                    <a:lstStyle/>
                    <a:p>
                      <a:pPr>
                        <a:lnSpc>
                          <a:spcPct val="107000"/>
                        </a:lnSpc>
                        <a:spcAft>
                          <a:spcPts val="800"/>
                        </a:spcAft>
                      </a:pPr>
                      <a:r>
                        <a:rPr lang="en-GB" sz="2800" b="1" kern="1200" dirty="0">
                          <a:solidFill>
                            <a:srgbClr val="00B050"/>
                          </a:solidFill>
                          <a:effectLst/>
                          <a:latin typeface="Lucida Calligraphy" panose="03010101010101010101" pitchFamily="66" charset="0"/>
                          <a:ea typeface="Times New Roman" panose="02020603050405020304" pitchFamily="18" charset="0"/>
                          <a:cs typeface="+mn-cs"/>
                        </a:rPr>
                        <a:t>Let us pray: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200" dirty="0">
                          <a:solidFill>
                            <a:srgbClr val="00B050"/>
                          </a:solidFill>
                          <a:effectLst/>
                          <a:latin typeface="Lucida Calligraphy" panose="03010101010101010101" pitchFamily="66" charset="0"/>
                          <a:ea typeface="Times New Roman" panose="02020603050405020304" pitchFamily="18" charset="0"/>
                          <a:cs typeface="+mn-cs"/>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2400" b="1" dirty="0">
                          <a:effectLst/>
                          <a:latin typeface="Ink Free" panose="03080402000500000000" pitchFamily="66" charset="0"/>
                          <a:ea typeface="Calibri" panose="020F0502020204030204" pitchFamily="34" charset="0"/>
                          <a:cs typeface="Times New Roman" panose="02020603050405020304" pitchFamily="18" charset="0"/>
                        </a:rPr>
                        <a:t>Lord Jesus,</a:t>
                      </a:r>
                    </a:p>
                    <a:p>
                      <a:pPr>
                        <a:spcAft>
                          <a:spcPts val="0"/>
                        </a:spcAft>
                      </a:pPr>
                      <a:endParaRPr lang="en-GB" sz="2400" b="1" dirty="0">
                        <a:effectLst/>
                        <a:latin typeface="Ink Free" panose="03080402000500000000" pitchFamily="66" charset="0"/>
                        <a:ea typeface="Calibri" panose="020F0502020204030204" pitchFamily="34" charset="0"/>
                        <a:cs typeface="Times New Roman" panose="02020603050405020304" pitchFamily="18" charset="0"/>
                      </a:endParaRPr>
                    </a:p>
                    <a:p>
                      <a:pPr>
                        <a:spcAft>
                          <a:spcPts val="0"/>
                        </a:spcAft>
                      </a:pPr>
                      <a:r>
                        <a:rPr lang="en-GB" sz="2400" b="1" dirty="0">
                          <a:effectLst/>
                          <a:latin typeface="Ink Free" panose="03080402000500000000" pitchFamily="66" charset="0"/>
                          <a:ea typeface="Calibri" panose="020F0502020204030204" pitchFamily="34" charset="0"/>
                          <a:cs typeface="Times New Roman" panose="02020603050405020304" pitchFamily="18" charset="0"/>
                        </a:rPr>
                        <a:t>Thank you for loving us.</a:t>
                      </a:r>
                    </a:p>
                    <a:p>
                      <a:pPr>
                        <a:spcAft>
                          <a:spcPts val="0"/>
                        </a:spcAft>
                      </a:pPr>
                      <a:r>
                        <a:rPr lang="en-GB" sz="2400" b="1" dirty="0">
                          <a:effectLst/>
                          <a:latin typeface="Ink Free" panose="03080402000500000000" pitchFamily="66" charset="0"/>
                          <a:ea typeface="Calibri" panose="020F0502020204030204" pitchFamily="34" charset="0"/>
                          <a:cs typeface="Times New Roman" panose="02020603050405020304" pitchFamily="18" charset="0"/>
                        </a:rPr>
                        <a:t>Help our hearts to be like good soil where kindness, love, and joy can grow.</a:t>
                      </a:r>
                    </a:p>
                    <a:p>
                      <a:pPr>
                        <a:spcAft>
                          <a:spcPts val="0"/>
                        </a:spcAft>
                      </a:pPr>
                      <a:r>
                        <a:rPr lang="en-GB" sz="2400" b="1" dirty="0">
                          <a:effectLst/>
                          <a:latin typeface="Ink Free" panose="03080402000500000000" pitchFamily="66" charset="0"/>
                          <a:ea typeface="Calibri" panose="020F0502020204030204" pitchFamily="34" charset="0"/>
                          <a:cs typeface="Times New Roman" panose="02020603050405020304" pitchFamily="18" charset="0"/>
                        </a:rPr>
                        <a:t>Help us to listen to your words and to show your love to everyone we meet this week.</a:t>
                      </a:r>
                    </a:p>
                    <a:p>
                      <a:pPr>
                        <a:spcAft>
                          <a:spcPts val="0"/>
                        </a:spcAft>
                      </a:pPr>
                      <a:endParaRPr lang="en-GB" sz="2400" b="1" dirty="0">
                        <a:effectLst/>
                        <a:latin typeface="Ink Free" panose="03080402000500000000" pitchFamily="66" charset="0"/>
                        <a:ea typeface="Calibri" panose="020F0502020204030204" pitchFamily="34" charset="0"/>
                        <a:cs typeface="Times New Roman" panose="02020603050405020304" pitchFamily="18" charset="0"/>
                      </a:endParaRPr>
                    </a:p>
                    <a:p>
                      <a:pPr>
                        <a:spcAft>
                          <a:spcPts val="0"/>
                        </a:spcAft>
                      </a:pPr>
                      <a:r>
                        <a:rPr lang="en-GB" sz="2400" b="1" dirty="0">
                          <a:effectLst/>
                          <a:latin typeface="Ink Free" panose="03080402000500000000" pitchFamily="66" charset="0"/>
                          <a:ea typeface="Calibri" panose="020F0502020204030204" pitchFamily="34" charset="0"/>
                          <a:cs typeface="Times New Roman" panose="02020603050405020304" pitchFamily="18" charset="0"/>
                        </a:rPr>
                        <a:t>Amen.</a:t>
                      </a:r>
                    </a:p>
                    <a:p>
                      <a:pPr>
                        <a:spcAft>
                          <a:spcPts val="0"/>
                        </a:spcAft>
                      </a:pPr>
                      <a:endParaRPr lang="en-GB" sz="2000" b="1" dirty="0">
                        <a:effectLst/>
                        <a:latin typeface="Ink Free" panose="03080402000500000000"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93109282"/>
                  </a:ext>
                </a:extLst>
              </a:tr>
            </a:tbl>
          </a:graphicData>
        </a:graphic>
      </p:graphicFrame>
      <p:pic>
        <p:nvPicPr>
          <p:cNvPr id="3" name="Picture 2">
            <a:extLst>
              <a:ext uri="{FF2B5EF4-FFF2-40B4-BE49-F238E27FC236}">
                <a16:creationId xmlns:a16="http://schemas.microsoft.com/office/drawing/2014/main" id="{171F5A77-C0E4-9843-1E78-145022847700}"/>
              </a:ext>
            </a:extLst>
          </p:cNvPr>
          <p:cNvPicPr>
            <a:picLocks noChangeAspect="1"/>
          </p:cNvPicPr>
          <p:nvPr/>
        </p:nvPicPr>
        <p:blipFill>
          <a:blip r:embed="rId4"/>
          <a:stretch>
            <a:fillRect/>
          </a:stretch>
        </p:blipFill>
        <p:spPr>
          <a:xfrm>
            <a:off x="0" y="5891008"/>
            <a:ext cx="9144000" cy="966991"/>
          </a:xfrm>
          <a:prstGeom prst="rect">
            <a:avLst/>
          </a:prstGeom>
        </p:spPr>
      </p:pic>
    </p:spTree>
    <p:extLst>
      <p:ext uri="{BB962C8B-B14F-4D97-AF65-F5344CB8AC3E}">
        <p14:creationId xmlns:p14="http://schemas.microsoft.com/office/powerpoint/2010/main" val="29211915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11504</TotalTime>
  <Words>567</Words>
  <Application>Microsoft Office PowerPoint</Application>
  <PresentationFormat>On-screen Show (4:3)</PresentationFormat>
  <Paragraphs>68</Paragraphs>
  <Slides>5</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Calibri</vt:lpstr>
      <vt:lpstr>Comic Sans MS</vt:lpstr>
      <vt:lpstr>Ink Free</vt:lpstr>
      <vt:lpstr>Kristen ITC</vt:lpstr>
      <vt:lpstr>Lucida Calligraphy</vt:lpstr>
      <vt:lpstr>Times New Roman</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347</cp:revision>
  <dcterms:created xsi:type="dcterms:W3CDTF">2018-06-04T06:48:49Z</dcterms:created>
  <dcterms:modified xsi:type="dcterms:W3CDTF">2026-07-13T13:06:39Z</dcterms:modified>
</cp:coreProperties>
</file>