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76" r:id="rId6"/>
    <p:sldId id="257" r:id="rId7"/>
    <p:sldId id="265" r:id="rId8"/>
    <p:sldId id="266" r:id="rId9"/>
    <p:sldId id="267" r:id="rId10"/>
    <p:sldId id="268" r:id="rId11"/>
    <p:sldId id="269" r:id="rId12"/>
    <p:sldId id="272" r:id="rId13"/>
    <p:sldId id="273" r:id="rId14"/>
    <p:sldId id="274" r:id="rId15"/>
    <p:sldId id="275" r:id="rId16"/>
    <p:sldId id="258" r:id="rId17"/>
    <p:sldId id="278" r:id="rId18"/>
    <p:sldId id="277" r:id="rId19"/>
    <p:sldId id="262" r:id="rId2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594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8288000" cy="1028699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801623" y="2386583"/>
            <a:ext cx="16807180" cy="6733540"/>
          </a:xfrm>
          <a:custGeom>
            <a:avLst/>
            <a:gdLst/>
            <a:ahLst/>
            <a:cxnLst/>
            <a:rect l="l" t="t" r="r" b="b"/>
            <a:pathLst>
              <a:path w="16807180" h="6733540">
                <a:moveTo>
                  <a:pt x="16806672" y="0"/>
                </a:moveTo>
                <a:lnTo>
                  <a:pt x="0" y="0"/>
                </a:lnTo>
                <a:lnTo>
                  <a:pt x="0" y="6733032"/>
                </a:lnTo>
                <a:lnTo>
                  <a:pt x="16806672" y="6733032"/>
                </a:lnTo>
                <a:lnTo>
                  <a:pt x="168066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914119" y="9293352"/>
            <a:ext cx="3953255" cy="79095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87297" y="2634437"/>
            <a:ext cx="14834641" cy="18329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10" Type="http://schemas.openxmlformats.org/officeDocument/2006/relationships/image" Target="../media/image15.jpg"/><Relationship Id="rId4" Type="http://schemas.openxmlformats.org/officeDocument/2006/relationships/image" Target="../media/image9.jpg"/><Relationship Id="rId9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Relationship Id="rId9" Type="http://schemas.openxmlformats.org/officeDocument/2006/relationships/image" Target="../media/image2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g"/><Relationship Id="rId5" Type="http://schemas.openxmlformats.org/officeDocument/2006/relationships/image" Target="../media/image39.png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0" cy="1028699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920496"/>
            <a:ext cx="18288000" cy="1939289"/>
            <a:chOff x="0" y="920496"/>
            <a:chExt cx="18288000" cy="1939289"/>
          </a:xfrm>
        </p:grpSpPr>
        <p:sp>
          <p:nvSpPr>
            <p:cNvPr id="4" name="object 4"/>
            <p:cNvSpPr/>
            <p:nvPr/>
          </p:nvSpPr>
          <p:spPr>
            <a:xfrm>
              <a:off x="0" y="920496"/>
              <a:ext cx="18288000" cy="1826260"/>
            </a:xfrm>
            <a:custGeom>
              <a:avLst/>
              <a:gdLst/>
              <a:ahLst/>
              <a:cxnLst/>
              <a:rect l="l" t="t" r="r" b="b"/>
              <a:pathLst>
                <a:path w="18288000" h="1826260">
                  <a:moveTo>
                    <a:pt x="0" y="0"/>
                  </a:moveTo>
                  <a:lnTo>
                    <a:pt x="0" y="1825752"/>
                  </a:lnTo>
                  <a:lnTo>
                    <a:pt x="18288000" y="1825752"/>
                  </a:lnTo>
                  <a:lnTo>
                    <a:pt x="18288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10307" y="925449"/>
              <a:ext cx="14644116" cy="193421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10800" y="8324088"/>
            <a:ext cx="7555992" cy="1511808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69178" y="2848940"/>
            <a:ext cx="6749288" cy="9345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6CBFA67-7359-4711-983D-6D8B4D02C60A}"/>
              </a:ext>
            </a:extLst>
          </p:cNvPr>
          <p:cNvSpPr txBox="1"/>
          <p:nvPr/>
        </p:nvSpPr>
        <p:spPr>
          <a:xfrm>
            <a:off x="1752600" y="2781300"/>
            <a:ext cx="5867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Agenda</a:t>
            </a:r>
          </a:p>
          <a:p>
            <a:endParaRPr lang="en-GB" dirty="0"/>
          </a:p>
          <a:p>
            <a:r>
              <a:rPr lang="en-GB" dirty="0"/>
              <a:t>Residential</a:t>
            </a:r>
          </a:p>
          <a:p>
            <a:endParaRPr lang="en-GB" dirty="0"/>
          </a:p>
          <a:p>
            <a:r>
              <a:rPr lang="en-GB" dirty="0"/>
              <a:t>Secondary school application</a:t>
            </a:r>
          </a:p>
          <a:p>
            <a:endParaRPr lang="en-GB" dirty="0"/>
          </a:p>
          <a:p>
            <a:r>
              <a:rPr lang="en-GB" dirty="0"/>
              <a:t>Pupil funding (Expanded- FSM </a:t>
            </a:r>
            <a:r>
              <a:rPr lang="en-GB" dirty="0" err="1"/>
              <a:t>Targetted</a:t>
            </a:r>
            <a:r>
              <a:rPr lang="en-GB" dirty="0"/>
              <a:t>- FSM, Trips &amp; uniform)</a:t>
            </a:r>
          </a:p>
          <a:p>
            <a:endParaRPr lang="en-GB" dirty="0"/>
          </a:p>
          <a:p>
            <a:r>
              <a:rPr lang="en-GB" dirty="0" err="1"/>
              <a:t>Wonderlab</a:t>
            </a:r>
            <a:r>
              <a:rPr lang="en-GB" dirty="0"/>
              <a:t> (girls only)</a:t>
            </a:r>
          </a:p>
          <a:p>
            <a:endParaRPr lang="en-GB" dirty="0"/>
          </a:p>
          <a:p>
            <a:r>
              <a:rPr lang="en-GB" dirty="0"/>
              <a:t>Homework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85330-5717-4928-9364-C93798514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6412" y="876300"/>
            <a:ext cx="9202688" cy="845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07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43836" y="2874163"/>
            <a:ext cx="14806930" cy="5724901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281305" indent="-268605">
              <a:lnSpc>
                <a:spcPct val="100000"/>
              </a:lnSpc>
              <a:spcBef>
                <a:spcPts val="1340"/>
              </a:spcBef>
              <a:buChar char="•"/>
              <a:tabLst>
                <a:tab pos="281305" algn="l"/>
              </a:tabLst>
            </a:pPr>
            <a:r>
              <a:rPr lang="en-GB" sz="2800" spc="-30" dirty="0">
                <a:latin typeface="Arial"/>
                <a:cs typeface="Arial"/>
              </a:rPr>
              <a:t>JCA </a:t>
            </a:r>
            <a:r>
              <a:rPr sz="2800" dirty="0">
                <a:latin typeface="Arial"/>
                <a:cs typeface="Arial"/>
              </a:rPr>
              <a:t>a</a:t>
            </a:r>
            <a:r>
              <a:rPr lang="en-GB" sz="2800" dirty="0">
                <a:latin typeface="Arial"/>
                <a:cs typeface="Arial"/>
              </a:rPr>
              <a:t>re a</a:t>
            </a:r>
            <a:r>
              <a:rPr sz="2800" spc="-10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leading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provider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of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school</a:t>
            </a:r>
            <a:r>
              <a:rPr sz="2800" spc="-10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activity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courses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in</a:t>
            </a:r>
            <a:r>
              <a:rPr sz="2800" spc="-10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10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UK,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with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over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lang="en-GB" sz="2800" spc="75" dirty="0">
                <a:latin typeface="Arial"/>
                <a:cs typeface="Arial"/>
              </a:rPr>
              <a:t>30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years’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experience</a:t>
            </a:r>
            <a:endParaRPr sz="2800" dirty="0">
              <a:latin typeface="Arial"/>
              <a:cs typeface="Arial"/>
            </a:endParaRPr>
          </a:p>
          <a:p>
            <a:pPr marL="281940">
              <a:lnSpc>
                <a:spcPct val="100000"/>
              </a:lnSpc>
              <a:spcBef>
                <a:spcPts val="1240"/>
              </a:spcBef>
            </a:pPr>
            <a:r>
              <a:rPr sz="2800" dirty="0">
                <a:latin typeface="Arial"/>
                <a:cs typeface="Arial"/>
              </a:rPr>
              <a:t>providing</a:t>
            </a:r>
            <a:r>
              <a:rPr sz="2800" spc="-10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quality</a:t>
            </a:r>
            <a:r>
              <a:rPr sz="2800" spc="-114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residential</a:t>
            </a:r>
            <a:r>
              <a:rPr sz="2800" spc="-10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trips.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85"/>
              </a:spcBef>
            </a:pPr>
            <a:endParaRPr sz="2800" dirty="0">
              <a:latin typeface="Arial"/>
              <a:cs typeface="Arial"/>
            </a:endParaRPr>
          </a:p>
          <a:p>
            <a:pPr marL="280670" marR="164465" indent="-268605">
              <a:lnSpc>
                <a:spcPct val="136800"/>
              </a:lnSpc>
              <a:spcBef>
                <a:spcPts val="5"/>
              </a:spcBef>
              <a:buChar char="•"/>
              <a:tabLst>
                <a:tab pos="281940" algn="l"/>
              </a:tabLst>
            </a:pPr>
            <a:r>
              <a:rPr sz="2800" dirty="0">
                <a:latin typeface="Arial"/>
                <a:cs typeface="Arial"/>
              </a:rPr>
              <a:t>Operating</a:t>
            </a:r>
            <a:r>
              <a:rPr sz="2800" spc="-1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from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4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centres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spc="-40" dirty="0">
                <a:latin typeface="Arial"/>
                <a:cs typeface="Arial"/>
              </a:rPr>
              <a:t>across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country,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lang="en-GB" sz="2800" spc="-65" dirty="0">
                <a:latin typeface="Arial"/>
                <a:cs typeface="Arial"/>
              </a:rPr>
              <a:t>they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deliver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b="1" spc="-175" dirty="0">
                <a:latin typeface="Arial"/>
                <a:cs typeface="Arial"/>
              </a:rPr>
              <a:t>high</a:t>
            </a:r>
            <a:r>
              <a:rPr sz="2800" b="1" spc="-140" dirty="0">
                <a:latin typeface="Arial"/>
                <a:cs typeface="Arial"/>
              </a:rPr>
              <a:t> </a:t>
            </a:r>
            <a:r>
              <a:rPr sz="2800" b="1" spc="-170" dirty="0">
                <a:latin typeface="Arial"/>
                <a:cs typeface="Arial"/>
              </a:rPr>
              <a:t>quality</a:t>
            </a:r>
            <a:r>
              <a:rPr sz="2800" b="1" spc="-125" dirty="0">
                <a:latin typeface="Arial"/>
                <a:cs typeface="Arial"/>
              </a:rPr>
              <a:t> </a:t>
            </a:r>
            <a:r>
              <a:rPr sz="2800" b="1" spc="-150" dirty="0">
                <a:latin typeface="Arial"/>
                <a:cs typeface="Arial"/>
              </a:rPr>
              <a:t>educational</a:t>
            </a:r>
            <a:r>
              <a:rPr sz="2800" b="1" spc="-125" dirty="0">
                <a:latin typeface="Arial"/>
                <a:cs typeface="Arial"/>
              </a:rPr>
              <a:t> </a:t>
            </a:r>
            <a:r>
              <a:rPr sz="2800" b="1" spc="-75" dirty="0">
                <a:latin typeface="Arial"/>
                <a:cs typeface="Arial"/>
              </a:rPr>
              <a:t>experiences 	</a:t>
            </a:r>
            <a:r>
              <a:rPr sz="2800" dirty="0">
                <a:latin typeface="Arial"/>
                <a:cs typeface="Arial"/>
              </a:rPr>
              <a:t>that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meet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the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needs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of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every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child.</a:t>
            </a:r>
            <a:endParaRPr sz="28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85"/>
              </a:spcBef>
              <a:buFont typeface="Arial"/>
              <a:buChar char="•"/>
            </a:pPr>
            <a:endParaRPr sz="2800" dirty="0">
              <a:latin typeface="Arial"/>
              <a:cs typeface="Arial"/>
            </a:endParaRPr>
          </a:p>
          <a:p>
            <a:pPr marL="280670" marR="511809" indent="-268605">
              <a:lnSpc>
                <a:spcPct val="136800"/>
              </a:lnSpc>
              <a:buChar char="•"/>
              <a:tabLst>
                <a:tab pos="281940" algn="l"/>
              </a:tabLst>
            </a:pPr>
            <a:r>
              <a:rPr lang="en-GB" sz="2800" spc="-130" dirty="0">
                <a:latin typeface="Arial"/>
                <a:cs typeface="Arial"/>
              </a:rPr>
              <a:t>Their</a:t>
            </a:r>
            <a:r>
              <a:rPr sz="2800" spc="-130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courses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spc="-35" dirty="0">
                <a:latin typeface="Arial"/>
                <a:cs typeface="Arial"/>
              </a:rPr>
              <a:t>encompass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range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of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outdoor</a:t>
            </a:r>
            <a:r>
              <a:rPr sz="2800" spc="-6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activities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to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encourage</a:t>
            </a:r>
            <a:r>
              <a:rPr sz="2800" spc="-55" dirty="0">
                <a:latin typeface="Arial"/>
                <a:cs typeface="Arial"/>
              </a:rPr>
              <a:t> </a:t>
            </a:r>
            <a:r>
              <a:rPr sz="2800" b="1" spc="-160" dirty="0">
                <a:latin typeface="Arial"/>
                <a:cs typeface="Arial"/>
              </a:rPr>
              <a:t>personal</a:t>
            </a:r>
            <a:r>
              <a:rPr sz="2800" b="1" spc="-125" dirty="0">
                <a:latin typeface="Arial"/>
                <a:cs typeface="Arial"/>
              </a:rPr>
              <a:t> </a:t>
            </a:r>
            <a:r>
              <a:rPr sz="2800" b="1" spc="-95" dirty="0">
                <a:latin typeface="Arial"/>
                <a:cs typeface="Arial"/>
              </a:rPr>
              <a:t>development</a:t>
            </a:r>
            <a:r>
              <a:rPr sz="2800" spc="-95" dirty="0">
                <a:latin typeface="Arial"/>
                <a:cs typeface="Arial"/>
              </a:rPr>
              <a:t>, 	</a:t>
            </a:r>
            <a:r>
              <a:rPr sz="2800" spc="-10" dirty="0">
                <a:latin typeface="Arial"/>
                <a:cs typeface="Arial"/>
              </a:rPr>
              <a:t>inspire</a:t>
            </a:r>
            <a:r>
              <a:rPr sz="2800" spc="-1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and</a:t>
            </a:r>
            <a:r>
              <a:rPr sz="2800" spc="-8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motivate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b="1" spc="-155" dirty="0">
                <a:latin typeface="Arial"/>
                <a:cs typeface="Arial"/>
              </a:rPr>
              <a:t>learning</a:t>
            </a:r>
            <a:r>
              <a:rPr sz="2800" spc="-155" dirty="0">
                <a:latin typeface="Arial"/>
                <a:cs typeface="Arial"/>
              </a:rPr>
              <a:t>,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foster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b="1" spc="-125" dirty="0">
                <a:latin typeface="Arial"/>
                <a:cs typeface="Arial"/>
              </a:rPr>
              <a:t>independence</a:t>
            </a:r>
            <a:r>
              <a:rPr sz="2800" b="1" spc="-9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and</a:t>
            </a:r>
            <a:r>
              <a:rPr sz="2800" spc="-10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build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b="1" spc="-155" dirty="0">
                <a:latin typeface="Arial"/>
                <a:cs typeface="Arial"/>
              </a:rPr>
              <a:t>confidence</a:t>
            </a:r>
            <a:r>
              <a:rPr sz="2800" spc="-155" dirty="0">
                <a:latin typeface="Arial"/>
                <a:cs typeface="Arial"/>
              </a:rPr>
              <a:t>,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all</a:t>
            </a:r>
            <a:r>
              <a:rPr sz="2800" spc="-10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in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spc="-20" dirty="0">
                <a:latin typeface="Arial"/>
                <a:cs typeface="Arial"/>
              </a:rPr>
              <a:t>safe </a:t>
            </a:r>
            <a:r>
              <a:rPr sz="2800" spc="-10" dirty="0">
                <a:latin typeface="Arial"/>
                <a:cs typeface="Arial"/>
              </a:rPr>
              <a:t>environment.</a:t>
            </a:r>
            <a:endParaRPr sz="2800" dirty="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01623" y="1260347"/>
            <a:ext cx="6803390" cy="1126490"/>
            <a:chOff x="801623" y="1260347"/>
            <a:chExt cx="6803390" cy="1126490"/>
          </a:xfrm>
        </p:grpSpPr>
        <p:sp>
          <p:nvSpPr>
            <p:cNvPr id="4" name="object 4"/>
            <p:cNvSpPr/>
            <p:nvPr/>
          </p:nvSpPr>
          <p:spPr>
            <a:xfrm>
              <a:off x="801623" y="1260347"/>
              <a:ext cx="6803390" cy="1126490"/>
            </a:xfrm>
            <a:custGeom>
              <a:avLst/>
              <a:gdLst/>
              <a:ahLst/>
              <a:cxnLst/>
              <a:rect l="l" t="t" r="r" b="b"/>
              <a:pathLst>
                <a:path w="6803390" h="1126489">
                  <a:moveTo>
                    <a:pt x="6803135" y="0"/>
                  </a:moveTo>
                  <a:lnTo>
                    <a:pt x="0" y="0"/>
                  </a:lnTo>
                  <a:lnTo>
                    <a:pt x="0" y="1126235"/>
                  </a:lnTo>
                  <a:lnTo>
                    <a:pt x="6803135" y="1126235"/>
                  </a:lnTo>
                  <a:lnTo>
                    <a:pt x="6803135" y="0"/>
                  </a:lnTo>
                  <a:close/>
                </a:path>
              </a:pathLst>
            </a:custGeom>
            <a:solidFill>
              <a:srgbClr val="0E86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1393" y="1438401"/>
              <a:ext cx="5515990" cy="74218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1623" y="1260347"/>
            <a:ext cx="6055360" cy="1126490"/>
            <a:chOff x="801623" y="1260347"/>
            <a:chExt cx="6055360" cy="1126490"/>
          </a:xfrm>
        </p:grpSpPr>
        <p:sp>
          <p:nvSpPr>
            <p:cNvPr id="3" name="object 3"/>
            <p:cNvSpPr/>
            <p:nvPr/>
          </p:nvSpPr>
          <p:spPr>
            <a:xfrm>
              <a:off x="801623" y="1260347"/>
              <a:ext cx="6055360" cy="1126490"/>
            </a:xfrm>
            <a:custGeom>
              <a:avLst/>
              <a:gdLst/>
              <a:ahLst/>
              <a:cxnLst/>
              <a:rect l="l" t="t" r="r" b="b"/>
              <a:pathLst>
                <a:path w="6055359" h="1126489">
                  <a:moveTo>
                    <a:pt x="6054852" y="0"/>
                  </a:moveTo>
                  <a:lnTo>
                    <a:pt x="0" y="0"/>
                  </a:lnTo>
                  <a:lnTo>
                    <a:pt x="0" y="1126235"/>
                  </a:lnTo>
                  <a:lnTo>
                    <a:pt x="6054852" y="1126235"/>
                  </a:lnTo>
                  <a:lnTo>
                    <a:pt x="6054852" y="0"/>
                  </a:lnTo>
                  <a:close/>
                </a:path>
              </a:pathLst>
            </a:custGeom>
            <a:solidFill>
              <a:srgbClr val="0E86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31796" y="1455750"/>
              <a:ext cx="3344799" cy="742492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66672" y="2775204"/>
            <a:ext cx="4715256" cy="268681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03135" y="2775204"/>
            <a:ext cx="4716780" cy="267309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03135" y="5952744"/>
            <a:ext cx="4716780" cy="267309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195047" y="5939028"/>
            <a:ext cx="4716779" cy="2686812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573527" y="5446903"/>
            <a:ext cx="27012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Tuck</a:t>
            </a:r>
            <a:r>
              <a:rPr sz="2400" spc="-12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shop/Gift</a:t>
            </a:r>
            <a:r>
              <a:rPr sz="2400" spc="-114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shop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16748" y="5446903"/>
            <a:ext cx="29762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Indoor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swimming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pool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195047" y="2775204"/>
            <a:ext cx="4716779" cy="2686812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566672" y="5932932"/>
            <a:ext cx="4715256" cy="2708148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3587622" y="8603742"/>
            <a:ext cx="6508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Arial"/>
                <a:cs typeface="Arial"/>
              </a:rPr>
              <a:t>Cafe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427211" y="8603742"/>
            <a:ext cx="14630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45" dirty="0">
                <a:latin typeface="Arial"/>
                <a:cs typeface="Arial"/>
              </a:rPr>
              <a:t>Restaurant</a:t>
            </a:r>
            <a:endParaRPr sz="2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893167" y="5464302"/>
            <a:ext cx="33204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'The</a:t>
            </a:r>
            <a:r>
              <a:rPr sz="2400" spc="-9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Orangery',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adult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bar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820015" y="8603742"/>
            <a:ext cx="34696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All</a:t>
            </a:r>
            <a:r>
              <a:rPr sz="2400" spc="-10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weather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sports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pitches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7" name="object 17" descr="courts.jp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2158471" y="5954267"/>
            <a:ext cx="4753355" cy="2686811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786371" y="5905500"/>
            <a:ext cx="4739639" cy="273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244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1623" y="1260347"/>
            <a:ext cx="6090285" cy="1126490"/>
            <a:chOff x="801623" y="1260347"/>
            <a:chExt cx="6090285" cy="1126490"/>
          </a:xfrm>
        </p:grpSpPr>
        <p:sp>
          <p:nvSpPr>
            <p:cNvPr id="3" name="object 3"/>
            <p:cNvSpPr/>
            <p:nvPr/>
          </p:nvSpPr>
          <p:spPr>
            <a:xfrm>
              <a:off x="801623" y="1260347"/>
              <a:ext cx="6090285" cy="1126490"/>
            </a:xfrm>
            <a:custGeom>
              <a:avLst/>
              <a:gdLst/>
              <a:ahLst/>
              <a:cxnLst/>
              <a:rect l="l" t="t" r="r" b="b"/>
              <a:pathLst>
                <a:path w="6090284" h="1126489">
                  <a:moveTo>
                    <a:pt x="6089904" y="0"/>
                  </a:moveTo>
                  <a:lnTo>
                    <a:pt x="0" y="0"/>
                  </a:lnTo>
                  <a:lnTo>
                    <a:pt x="0" y="1126235"/>
                  </a:lnTo>
                  <a:lnTo>
                    <a:pt x="6089904" y="1126235"/>
                  </a:lnTo>
                  <a:lnTo>
                    <a:pt x="6089904" y="0"/>
                  </a:lnTo>
                  <a:close/>
                </a:path>
              </a:pathLst>
            </a:custGeom>
            <a:solidFill>
              <a:srgbClr val="0E86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05076" y="1455750"/>
              <a:ext cx="5217795" cy="742492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66672" y="2775204"/>
            <a:ext cx="4715256" cy="268681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66672" y="5939028"/>
            <a:ext cx="4715256" cy="268681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12280" y="2775204"/>
            <a:ext cx="4785360" cy="268376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121895" y="2781300"/>
            <a:ext cx="4771644" cy="267462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195047" y="5981700"/>
            <a:ext cx="4716779" cy="264414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971292" y="5464302"/>
            <a:ext cx="19062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45" dirty="0">
                <a:latin typeface="Arial"/>
                <a:cs typeface="Arial"/>
              </a:rPr>
              <a:t>Cinema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50" dirty="0">
                <a:latin typeface="Arial"/>
                <a:cs typeface="Arial"/>
              </a:rPr>
              <a:t>Room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48076" y="8603742"/>
            <a:ext cx="15519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65" dirty="0">
                <a:latin typeface="Arial"/>
                <a:cs typeface="Arial"/>
              </a:rPr>
              <a:t>Laser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maze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803135" y="5981700"/>
            <a:ext cx="4716780" cy="2644140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8072373" y="8603742"/>
            <a:ext cx="21971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Arial"/>
                <a:cs typeface="Arial"/>
              </a:rPr>
              <a:t>Tunnelling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room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024241" y="5464302"/>
            <a:ext cx="17868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5" dirty="0">
                <a:latin typeface="Arial"/>
                <a:cs typeface="Arial"/>
              </a:rPr>
              <a:t>Dance</a:t>
            </a:r>
            <a:r>
              <a:rPr sz="2400" spc="-13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studio</a:t>
            </a:r>
            <a:endParaRPr sz="24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627100" y="5451728"/>
            <a:ext cx="18935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Arial"/>
                <a:cs typeface="Arial"/>
              </a:rPr>
              <a:t>Grid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stones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677137" y="8626220"/>
            <a:ext cx="17354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75" dirty="0">
                <a:latin typeface="Arial"/>
                <a:cs typeface="Arial"/>
              </a:rPr>
              <a:t>Games </a:t>
            </a:r>
            <a:r>
              <a:rPr sz="2400" spc="-20" dirty="0">
                <a:latin typeface="Arial"/>
                <a:cs typeface="Arial"/>
              </a:rPr>
              <a:t>room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17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2214859" y="5977128"/>
            <a:ext cx="4776215" cy="264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349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864345" y="3001269"/>
            <a:ext cx="7884159" cy="53327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198120">
              <a:lnSpc>
                <a:spcPct val="123900"/>
              </a:lnSpc>
              <a:spcBef>
                <a:spcPts val="90"/>
              </a:spcBef>
              <a:buChar char="•"/>
              <a:tabLst>
                <a:tab pos="210820" algn="l"/>
              </a:tabLst>
            </a:pPr>
            <a:r>
              <a:rPr sz="2550" dirty="0">
                <a:latin typeface="Arial"/>
                <a:cs typeface="Arial"/>
              </a:rPr>
              <a:t>There</a:t>
            </a:r>
            <a:r>
              <a:rPr sz="2550" spc="-3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are</a:t>
            </a:r>
            <a:r>
              <a:rPr sz="2550" spc="-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options</a:t>
            </a:r>
            <a:r>
              <a:rPr sz="2550" spc="-4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of</a:t>
            </a:r>
            <a:r>
              <a:rPr sz="2550" spc="-15" dirty="0">
                <a:latin typeface="Arial"/>
                <a:cs typeface="Arial"/>
              </a:rPr>
              <a:t> </a:t>
            </a:r>
            <a:r>
              <a:rPr sz="2550" spc="-25" dirty="0">
                <a:latin typeface="Arial"/>
                <a:cs typeface="Arial"/>
              </a:rPr>
              <a:t>multi-</a:t>
            </a:r>
            <a:r>
              <a:rPr sz="2550" spc="55" dirty="0">
                <a:latin typeface="Arial"/>
                <a:cs typeface="Arial"/>
              </a:rPr>
              <a:t>bedded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dorms</a:t>
            </a:r>
            <a:r>
              <a:rPr sz="2550" spc="-25" dirty="0">
                <a:latin typeface="Arial"/>
                <a:cs typeface="Arial"/>
              </a:rPr>
              <a:t> </a:t>
            </a:r>
            <a:r>
              <a:rPr sz="2550" spc="-80" dirty="0">
                <a:latin typeface="Arial"/>
                <a:cs typeface="Arial"/>
              </a:rPr>
              <a:t>(4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spc="110" dirty="0">
                <a:latin typeface="Arial"/>
                <a:cs typeface="Arial"/>
              </a:rPr>
              <a:t>–</a:t>
            </a:r>
            <a:r>
              <a:rPr sz="2550" spc="-30" dirty="0">
                <a:latin typeface="Arial"/>
                <a:cs typeface="Arial"/>
              </a:rPr>
              <a:t> </a:t>
            </a:r>
            <a:r>
              <a:rPr sz="2550" spc="-25" dirty="0">
                <a:latin typeface="Arial"/>
                <a:cs typeface="Arial"/>
              </a:rPr>
              <a:t>12 </a:t>
            </a:r>
            <a:r>
              <a:rPr sz="2550" dirty="0">
                <a:latin typeface="Arial"/>
                <a:cs typeface="Arial"/>
              </a:rPr>
              <a:t>beds)</a:t>
            </a:r>
            <a:r>
              <a:rPr sz="2550" spc="-4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for</a:t>
            </a:r>
            <a:r>
              <a:rPr sz="2550" spc="-4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students,</a:t>
            </a:r>
            <a:r>
              <a:rPr sz="2550" spc="-5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with</a:t>
            </a:r>
            <a:r>
              <a:rPr sz="2550" spc="-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most</a:t>
            </a:r>
            <a:r>
              <a:rPr sz="2550" spc="-7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offering</a:t>
            </a:r>
            <a:r>
              <a:rPr sz="2550" spc="-25" dirty="0">
                <a:latin typeface="Arial"/>
                <a:cs typeface="Arial"/>
              </a:rPr>
              <a:t> </a:t>
            </a:r>
            <a:r>
              <a:rPr sz="2550" spc="-30" dirty="0">
                <a:latin typeface="Arial"/>
                <a:cs typeface="Arial"/>
              </a:rPr>
              <a:t>en-</a:t>
            </a:r>
            <a:r>
              <a:rPr sz="2550" dirty="0">
                <a:latin typeface="Arial"/>
                <a:cs typeface="Arial"/>
              </a:rPr>
              <a:t>suite</a:t>
            </a:r>
            <a:r>
              <a:rPr sz="2550" spc="-50" dirty="0">
                <a:latin typeface="Arial"/>
                <a:cs typeface="Arial"/>
              </a:rPr>
              <a:t> </a:t>
            </a:r>
            <a:r>
              <a:rPr sz="2550" spc="-10" dirty="0">
                <a:latin typeface="Arial"/>
                <a:cs typeface="Arial"/>
              </a:rPr>
              <a:t>facilities.</a:t>
            </a:r>
            <a:endParaRPr sz="2550">
              <a:latin typeface="Arial"/>
              <a:cs typeface="Arial"/>
            </a:endParaRPr>
          </a:p>
          <a:p>
            <a:pPr marL="12700" marR="40005" indent="198120">
              <a:lnSpc>
                <a:spcPct val="124100"/>
              </a:lnSpc>
              <a:spcBef>
                <a:spcPts val="10"/>
              </a:spcBef>
              <a:buChar char="•"/>
              <a:tabLst>
                <a:tab pos="210820" algn="l"/>
              </a:tabLst>
            </a:pPr>
            <a:r>
              <a:rPr sz="2550" spc="-55" dirty="0">
                <a:latin typeface="Arial"/>
                <a:cs typeface="Arial"/>
              </a:rPr>
              <a:t>Rooms</a:t>
            </a:r>
            <a:r>
              <a:rPr sz="2550" spc="-7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are</a:t>
            </a:r>
            <a:r>
              <a:rPr sz="2550" spc="-7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</a:t>
            </a:r>
            <a:r>
              <a:rPr sz="2550" spc="-6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mixture</a:t>
            </a:r>
            <a:r>
              <a:rPr sz="2550" spc="-8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of</a:t>
            </a:r>
            <a:r>
              <a:rPr sz="2550" spc="-7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twins</a:t>
            </a:r>
            <a:r>
              <a:rPr sz="2550" spc="-8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and</a:t>
            </a:r>
            <a:r>
              <a:rPr sz="2550" spc="-65" dirty="0">
                <a:latin typeface="Arial"/>
                <a:cs typeface="Arial"/>
              </a:rPr>
              <a:t> </a:t>
            </a:r>
            <a:r>
              <a:rPr sz="2550" spc="-10" dirty="0">
                <a:latin typeface="Arial"/>
                <a:cs typeface="Arial"/>
              </a:rPr>
              <a:t>singles,</a:t>
            </a:r>
            <a:r>
              <a:rPr sz="2550" spc="-10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mostly</a:t>
            </a:r>
            <a:r>
              <a:rPr sz="2550" spc="-85" dirty="0">
                <a:latin typeface="Arial"/>
                <a:cs typeface="Arial"/>
              </a:rPr>
              <a:t> </a:t>
            </a:r>
            <a:r>
              <a:rPr sz="2550" spc="-20" dirty="0">
                <a:latin typeface="Arial"/>
                <a:cs typeface="Arial"/>
              </a:rPr>
              <a:t>with </a:t>
            </a:r>
            <a:r>
              <a:rPr sz="2550" spc="-25" dirty="0">
                <a:latin typeface="Arial"/>
                <a:cs typeface="Arial"/>
              </a:rPr>
              <a:t>en-</a:t>
            </a:r>
            <a:r>
              <a:rPr sz="2550" dirty="0">
                <a:latin typeface="Arial"/>
                <a:cs typeface="Arial"/>
              </a:rPr>
              <a:t>suite</a:t>
            </a:r>
            <a:r>
              <a:rPr sz="2550" spc="-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facilities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within</a:t>
            </a:r>
            <a:r>
              <a:rPr sz="2550" spc="-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the</a:t>
            </a:r>
            <a:r>
              <a:rPr sz="2550" spc="-15" dirty="0">
                <a:latin typeface="Arial"/>
                <a:cs typeface="Arial"/>
              </a:rPr>
              <a:t> </a:t>
            </a:r>
            <a:r>
              <a:rPr sz="2550" spc="-20" dirty="0">
                <a:latin typeface="Arial"/>
                <a:cs typeface="Arial"/>
              </a:rPr>
              <a:t>same</a:t>
            </a:r>
            <a:r>
              <a:rPr sz="2550" spc="-1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building</a:t>
            </a:r>
            <a:r>
              <a:rPr sz="2550" spc="-10" dirty="0">
                <a:latin typeface="Arial"/>
                <a:cs typeface="Arial"/>
              </a:rPr>
              <a:t> as</a:t>
            </a:r>
            <a:r>
              <a:rPr sz="2550" spc="-5" dirty="0">
                <a:latin typeface="Arial"/>
                <a:cs typeface="Arial"/>
              </a:rPr>
              <a:t> </a:t>
            </a:r>
            <a:r>
              <a:rPr sz="2550" spc="-25" dirty="0">
                <a:latin typeface="Arial"/>
                <a:cs typeface="Arial"/>
              </a:rPr>
              <a:t>the </a:t>
            </a:r>
            <a:r>
              <a:rPr sz="2550" spc="-10" dirty="0">
                <a:latin typeface="Arial"/>
                <a:cs typeface="Arial"/>
              </a:rPr>
              <a:t>children.</a:t>
            </a:r>
            <a:endParaRPr sz="2550">
              <a:latin typeface="Arial"/>
              <a:cs typeface="Arial"/>
            </a:endParaRPr>
          </a:p>
          <a:p>
            <a:pPr marL="12700" marR="127000" indent="198120">
              <a:lnSpc>
                <a:spcPct val="124200"/>
              </a:lnSpc>
              <a:buChar char="•"/>
              <a:tabLst>
                <a:tab pos="210820" algn="l"/>
              </a:tabLst>
            </a:pPr>
            <a:r>
              <a:rPr sz="2550" dirty="0">
                <a:latin typeface="Arial"/>
                <a:cs typeface="Arial"/>
              </a:rPr>
              <a:t>Senior</a:t>
            </a:r>
            <a:r>
              <a:rPr sz="2550" spc="-6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staff</a:t>
            </a:r>
            <a:r>
              <a:rPr sz="2550" spc="-5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members</a:t>
            </a:r>
            <a:r>
              <a:rPr sz="2550" spc="-7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are</a:t>
            </a:r>
            <a:r>
              <a:rPr sz="2550" spc="-6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on</a:t>
            </a:r>
            <a:r>
              <a:rPr sz="2550" spc="-5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duty</a:t>
            </a:r>
            <a:r>
              <a:rPr sz="2550" spc="-6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until</a:t>
            </a:r>
            <a:r>
              <a:rPr sz="2550" spc="-60" dirty="0">
                <a:latin typeface="Arial"/>
                <a:cs typeface="Arial"/>
              </a:rPr>
              <a:t> </a:t>
            </a:r>
            <a:r>
              <a:rPr sz="2550" spc="-30" dirty="0">
                <a:latin typeface="Arial"/>
                <a:cs typeface="Arial"/>
              </a:rPr>
              <a:t>10:30pm</a:t>
            </a:r>
            <a:r>
              <a:rPr sz="2550" spc="-65" dirty="0">
                <a:latin typeface="Arial"/>
                <a:cs typeface="Arial"/>
              </a:rPr>
              <a:t> </a:t>
            </a:r>
            <a:r>
              <a:rPr sz="2550" spc="-20" dirty="0">
                <a:latin typeface="Arial"/>
                <a:cs typeface="Arial"/>
              </a:rPr>
              <a:t>each </a:t>
            </a:r>
            <a:r>
              <a:rPr sz="2550" dirty="0">
                <a:latin typeface="Arial"/>
                <a:cs typeface="Arial"/>
              </a:rPr>
              <a:t>day</a:t>
            </a:r>
            <a:r>
              <a:rPr sz="2550" spc="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with</a:t>
            </a:r>
            <a:r>
              <a:rPr sz="2550" spc="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night</a:t>
            </a:r>
            <a:r>
              <a:rPr sz="2550" spc="2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staff</a:t>
            </a:r>
            <a:r>
              <a:rPr sz="2550" spc="4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patrolling</a:t>
            </a:r>
            <a:r>
              <a:rPr sz="2550" spc="2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between</a:t>
            </a:r>
            <a:r>
              <a:rPr sz="2550" spc="4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the</a:t>
            </a:r>
            <a:r>
              <a:rPr sz="2550" spc="2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hours</a:t>
            </a:r>
            <a:r>
              <a:rPr sz="2550" spc="35" dirty="0">
                <a:latin typeface="Arial"/>
                <a:cs typeface="Arial"/>
              </a:rPr>
              <a:t> </a:t>
            </a:r>
            <a:r>
              <a:rPr sz="2550" spc="-25" dirty="0">
                <a:latin typeface="Arial"/>
                <a:cs typeface="Arial"/>
              </a:rPr>
              <a:t>of </a:t>
            </a:r>
            <a:r>
              <a:rPr sz="2550" spc="-35" dirty="0">
                <a:latin typeface="Arial"/>
                <a:cs typeface="Arial"/>
              </a:rPr>
              <a:t>10:30pm</a:t>
            </a:r>
            <a:r>
              <a:rPr sz="2550" spc="-10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and</a:t>
            </a:r>
            <a:r>
              <a:rPr sz="2550" spc="-75" dirty="0">
                <a:latin typeface="Arial"/>
                <a:cs typeface="Arial"/>
              </a:rPr>
              <a:t> </a:t>
            </a:r>
            <a:r>
              <a:rPr sz="2550" spc="-10" dirty="0">
                <a:latin typeface="Arial"/>
                <a:cs typeface="Arial"/>
              </a:rPr>
              <a:t>07:30am.</a:t>
            </a:r>
            <a:endParaRPr sz="2550">
              <a:latin typeface="Arial"/>
              <a:cs typeface="Arial"/>
            </a:endParaRPr>
          </a:p>
          <a:p>
            <a:pPr marL="12700" marR="187325" indent="198120">
              <a:lnSpc>
                <a:spcPct val="124200"/>
              </a:lnSpc>
              <a:spcBef>
                <a:spcPts val="5"/>
              </a:spcBef>
              <a:buChar char="•"/>
              <a:tabLst>
                <a:tab pos="210820" algn="l"/>
              </a:tabLst>
            </a:pPr>
            <a:r>
              <a:rPr sz="2550" dirty="0">
                <a:latin typeface="Arial"/>
                <a:cs typeface="Arial"/>
              </a:rPr>
              <a:t>Centre</a:t>
            </a:r>
            <a:r>
              <a:rPr sz="2550" spc="-4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doors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are</a:t>
            </a:r>
            <a:r>
              <a:rPr sz="2550" spc="-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secured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in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the</a:t>
            </a:r>
            <a:r>
              <a:rPr sz="2550" spc="-5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evening,</a:t>
            </a:r>
            <a:r>
              <a:rPr sz="2550" spc="-3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but</a:t>
            </a:r>
            <a:r>
              <a:rPr sz="2550" spc="-4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can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spc="-25" dirty="0">
                <a:latin typeface="Arial"/>
                <a:cs typeface="Arial"/>
              </a:rPr>
              <a:t>be </a:t>
            </a:r>
            <a:r>
              <a:rPr sz="2550" dirty="0">
                <a:latin typeface="Arial"/>
                <a:cs typeface="Arial"/>
              </a:rPr>
              <a:t>opened</a:t>
            </a:r>
            <a:r>
              <a:rPr sz="2550" spc="-1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in</a:t>
            </a:r>
            <a:r>
              <a:rPr sz="2550" spc="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case</a:t>
            </a:r>
            <a:r>
              <a:rPr sz="2550" spc="-1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of</a:t>
            </a:r>
            <a:r>
              <a:rPr sz="2550" spc="1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emergency</a:t>
            </a:r>
            <a:r>
              <a:rPr sz="2550" spc="-2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and</a:t>
            </a:r>
            <a:r>
              <a:rPr sz="2550" spc="1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security</a:t>
            </a:r>
            <a:r>
              <a:rPr sz="2550" spc="-20" dirty="0">
                <a:latin typeface="Arial"/>
                <a:cs typeface="Arial"/>
              </a:rPr>
              <a:t> </a:t>
            </a:r>
            <a:r>
              <a:rPr sz="2550" spc="-10" dirty="0">
                <a:latin typeface="Arial"/>
                <a:cs typeface="Arial"/>
              </a:rPr>
              <a:t>barriers </a:t>
            </a:r>
            <a:r>
              <a:rPr sz="2550" dirty="0">
                <a:latin typeface="Arial"/>
                <a:cs typeface="Arial"/>
              </a:rPr>
              <a:t>guard</a:t>
            </a:r>
            <a:r>
              <a:rPr sz="2550" spc="10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the entrance</a:t>
            </a:r>
            <a:r>
              <a:rPr sz="2550" spc="-30" dirty="0">
                <a:latin typeface="Arial"/>
                <a:cs typeface="Arial"/>
              </a:rPr>
              <a:t> </a:t>
            </a:r>
            <a:r>
              <a:rPr sz="2550" spc="50" dirty="0">
                <a:latin typeface="Arial"/>
                <a:cs typeface="Arial"/>
              </a:rPr>
              <a:t>to</a:t>
            </a:r>
            <a:r>
              <a:rPr sz="2550" spc="-5" dirty="0">
                <a:latin typeface="Arial"/>
                <a:cs typeface="Arial"/>
              </a:rPr>
              <a:t> </a:t>
            </a:r>
            <a:r>
              <a:rPr sz="2550" dirty="0">
                <a:latin typeface="Arial"/>
                <a:cs typeface="Arial"/>
              </a:rPr>
              <a:t>the</a:t>
            </a:r>
            <a:r>
              <a:rPr sz="2550" spc="-15" dirty="0">
                <a:latin typeface="Arial"/>
                <a:cs typeface="Arial"/>
              </a:rPr>
              <a:t> </a:t>
            </a:r>
            <a:r>
              <a:rPr sz="2550" spc="-10" dirty="0">
                <a:latin typeface="Arial"/>
                <a:cs typeface="Arial"/>
              </a:rPr>
              <a:t>site.</a:t>
            </a:r>
            <a:endParaRPr sz="255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01623" y="1260347"/>
            <a:ext cx="6318885" cy="1126490"/>
            <a:chOff x="801623" y="1260347"/>
            <a:chExt cx="6318885" cy="1126490"/>
          </a:xfrm>
        </p:grpSpPr>
        <p:sp>
          <p:nvSpPr>
            <p:cNvPr id="4" name="object 4"/>
            <p:cNvSpPr/>
            <p:nvPr/>
          </p:nvSpPr>
          <p:spPr>
            <a:xfrm>
              <a:off x="801623" y="1260347"/>
              <a:ext cx="6316980" cy="1126490"/>
            </a:xfrm>
            <a:custGeom>
              <a:avLst/>
              <a:gdLst/>
              <a:ahLst/>
              <a:cxnLst/>
              <a:rect l="l" t="t" r="r" b="b"/>
              <a:pathLst>
                <a:path w="6316980" h="1126489">
                  <a:moveTo>
                    <a:pt x="6316980" y="0"/>
                  </a:moveTo>
                  <a:lnTo>
                    <a:pt x="0" y="0"/>
                  </a:lnTo>
                  <a:lnTo>
                    <a:pt x="0" y="1126235"/>
                  </a:lnTo>
                  <a:lnTo>
                    <a:pt x="6316980" y="1126235"/>
                  </a:lnTo>
                  <a:lnTo>
                    <a:pt x="6316980" y="0"/>
                  </a:lnTo>
                  <a:close/>
                </a:path>
              </a:pathLst>
            </a:custGeom>
            <a:solidFill>
              <a:srgbClr val="0E86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19504" y="1439925"/>
              <a:ext cx="5900547" cy="742187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7300" y="2731007"/>
            <a:ext cx="6515100" cy="302971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58824" y="5914644"/>
            <a:ext cx="6536435" cy="3072383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658611" y="5265420"/>
            <a:ext cx="2112645" cy="338455"/>
          </a:xfrm>
          <a:prstGeom prst="rect">
            <a:avLst/>
          </a:prstGeom>
          <a:solidFill>
            <a:srgbClr val="0E86CD"/>
          </a:solidFill>
        </p:spPr>
        <p:txBody>
          <a:bodyPr vert="horz" wrap="square" lIns="0" tIns="38100" rIns="0" bIns="0" rtlCol="0">
            <a:spAutoFit/>
          </a:bodyPr>
          <a:lstStyle/>
          <a:p>
            <a:pPr marL="256540">
              <a:lnSpc>
                <a:spcPct val="100000"/>
              </a:lnSpc>
              <a:spcBef>
                <a:spcPts val="300"/>
              </a:spcBef>
            </a:pP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Party</a:t>
            </a:r>
            <a:r>
              <a:rPr sz="16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Leader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room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19800" y="8538971"/>
            <a:ext cx="1772920" cy="338455"/>
          </a:xfrm>
          <a:prstGeom prst="rect">
            <a:avLst/>
          </a:prstGeom>
          <a:solidFill>
            <a:srgbClr val="0E86CD"/>
          </a:solidFill>
        </p:spPr>
        <p:txBody>
          <a:bodyPr vert="horz" wrap="square" lIns="0" tIns="40640" rIns="0" bIns="0" rtlCol="0">
            <a:spAutoFit/>
          </a:bodyPr>
          <a:lstStyle/>
          <a:p>
            <a:pPr marL="236220">
              <a:lnSpc>
                <a:spcPct val="100000"/>
              </a:lnSpc>
              <a:spcBef>
                <a:spcPts val="320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Student</a:t>
            </a:r>
            <a:r>
              <a:rPr sz="16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room</a:t>
            </a:r>
            <a:endParaRPr sz="16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72569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1623" y="1260347"/>
            <a:ext cx="5130165" cy="1126490"/>
            <a:chOff x="801623" y="1260347"/>
            <a:chExt cx="5130165" cy="1126490"/>
          </a:xfrm>
        </p:grpSpPr>
        <p:sp>
          <p:nvSpPr>
            <p:cNvPr id="3" name="object 3"/>
            <p:cNvSpPr/>
            <p:nvPr/>
          </p:nvSpPr>
          <p:spPr>
            <a:xfrm>
              <a:off x="801623" y="1260347"/>
              <a:ext cx="5130165" cy="1126490"/>
            </a:xfrm>
            <a:custGeom>
              <a:avLst/>
              <a:gdLst/>
              <a:ahLst/>
              <a:cxnLst/>
              <a:rect l="l" t="t" r="r" b="b"/>
              <a:pathLst>
                <a:path w="5130165" h="1126489">
                  <a:moveTo>
                    <a:pt x="5129784" y="0"/>
                  </a:moveTo>
                  <a:lnTo>
                    <a:pt x="0" y="0"/>
                  </a:lnTo>
                  <a:lnTo>
                    <a:pt x="0" y="1126235"/>
                  </a:lnTo>
                  <a:lnTo>
                    <a:pt x="5129784" y="1126235"/>
                  </a:lnTo>
                  <a:lnTo>
                    <a:pt x="5129784" y="0"/>
                  </a:lnTo>
                  <a:close/>
                </a:path>
              </a:pathLst>
            </a:custGeom>
            <a:solidFill>
              <a:srgbClr val="0E86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94357" y="1455750"/>
              <a:ext cx="3509010" cy="742492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963292" y="3604564"/>
            <a:ext cx="2425700" cy="459867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226060" indent="-213360">
              <a:lnSpc>
                <a:spcPct val="100000"/>
              </a:lnSpc>
              <a:spcBef>
                <a:spcPts val="585"/>
              </a:spcBef>
              <a:buChar char="•"/>
              <a:tabLst>
                <a:tab pos="226060" algn="l"/>
              </a:tabLst>
            </a:pPr>
            <a:r>
              <a:rPr sz="2600" spc="-10" dirty="0">
                <a:latin typeface="Arial"/>
                <a:cs typeface="Arial"/>
              </a:rPr>
              <a:t>Abseiling</a:t>
            </a:r>
            <a:endParaRPr sz="26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480"/>
              </a:spcBef>
              <a:buChar char="•"/>
              <a:tabLst>
                <a:tab pos="226060" algn="l"/>
              </a:tabLst>
            </a:pPr>
            <a:r>
              <a:rPr sz="2600" spc="-10" dirty="0">
                <a:latin typeface="Arial"/>
                <a:cs typeface="Arial"/>
              </a:rPr>
              <a:t>Aerial</a:t>
            </a:r>
            <a:r>
              <a:rPr sz="2600" spc="-135" dirty="0">
                <a:latin typeface="Arial"/>
                <a:cs typeface="Arial"/>
              </a:rPr>
              <a:t> </a:t>
            </a:r>
            <a:r>
              <a:rPr sz="2600" spc="-20" dirty="0">
                <a:latin typeface="Arial"/>
                <a:cs typeface="Arial"/>
              </a:rPr>
              <a:t>Trek</a:t>
            </a:r>
            <a:endParaRPr sz="26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480"/>
              </a:spcBef>
              <a:buChar char="•"/>
              <a:tabLst>
                <a:tab pos="226060" algn="l"/>
              </a:tabLst>
            </a:pPr>
            <a:r>
              <a:rPr sz="2600" spc="-10" dirty="0">
                <a:latin typeface="Arial"/>
                <a:cs typeface="Arial"/>
              </a:rPr>
              <a:t>Archery</a:t>
            </a:r>
            <a:endParaRPr sz="26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480"/>
              </a:spcBef>
              <a:buChar char="•"/>
              <a:tabLst>
                <a:tab pos="226060" algn="l"/>
              </a:tabLst>
            </a:pPr>
            <a:r>
              <a:rPr sz="2600" spc="-10" dirty="0">
                <a:latin typeface="Arial"/>
                <a:cs typeface="Arial"/>
              </a:rPr>
              <a:t>Buggy</a:t>
            </a:r>
            <a:r>
              <a:rPr sz="2600" spc="-155" dirty="0">
                <a:latin typeface="Arial"/>
                <a:cs typeface="Arial"/>
              </a:rPr>
              <a:t> </a:t>
            </a:r>
            <a:r>
              <a:rPr sz="2600" spc="-10" dirty="0">
                <a:latin typeface="Arial"/>
                <a:cs typeface="Arial"/>
              </a:rPr>
              <a:t>Building</a:t>
            </a:r>
            <a:endParaRPr sz="26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480"/>
              </a:spcBef>
              <a:buChar char="•"/>
              <a:tabLst>
                <a:tab pos="226060" algn="l"/>
              </a:tabLst>
            </a:pPr>
            <a:r>
              <a:rPr sz="2600" spc="-10" dirty="0">
                <a:latin typeface="Arial"/>
                <a:cs typeface="Arial"/>
              </a:rPr>
              <a:t>Canoeing</a:t>
            </a:r>
            <a:endParaRPr sz="2600">
              <a:latin typeface="Arial"/>
              <a:cs typeface="Arial"/>
            </a:endParaRPr>
          </a:p>
          <a:p>
            <a:pPr marL="225425" indent="-212725">
              <a:lnSpc>
                <a:spcPct val="100000"/>
              </a:lnSpc>
              <a:spcBef>
                <a:spcPts val="480"/>
              </a:spcBef>
              <a:buChar char="•"/>
              <a:tabLst>
                <a:tab pos="225425" algn="l"/>
              </a:tabLst>
            </a:pPr>
            <a:r>
              <a:rPr sz="2600" spc="-10" dirty="0">
                <a:latin typeface="Arial"/>
                <a:cs typeface="Arial"/>
              </a:rPr>
              <a:t>Climbing</a:t>
            </a:r>
            <a:endParaRPr sz="2600">
              <a:latin typeface="Arial"/>
              <a:cs typeface="Arial"/>
            </a:endParaRPr>
          </a:p>
          <a:p>
            <a:pPr marL="224790" indent="-212090">
              <a:lnSpc>
                <a:spcPct val="100000"/>
              </a:lnSpc>
              <a:spcBef>
                <a:spcPts val="685"/>
              </a:spcBef>
              <a:buChar char="•"/>
              <a:tabLst>
                <a:tab pos="224790" algn="l"/>
              </a:tabLst>
            </a:pPr>
            <a:r>
              <a:rPr sz="2400" spc="-20" dirty="0">
                <a:latin typeface="Arial"/>
                <a:cs typeface="Arial"/>
              </a:rPr>
              <a:t>Dance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Mania</a:t>
            </a:r>
            <a:endParaRPr sz="24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520"/>
              </a:spcBef>
              <a:buChar char="•"/>
              <a:tabLst>
                <a:tab pos="226060" algn="l"/>
              </a:tabLst>
            </a:pPr>
            <a:r>
              <a:rPr sz="2600" spc="-10" dirty="0">
                <a:latin typeface="Arial"/>
                <a:cs typeface="Arial"/>
              </a:rPr>
              <a:t>Fencing</a:t>
            </a:r>
            <a:endParaRPr sz="26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480"/>
              </a:spcBef>
              <a:buChar char="•"/>
              <a:tabLst>
                <a:tab pos="226060" algn="l"/>
              </a:tabLst>
            </a:pPr>
            <a:r>
              <a:rPr sz="2600" spc="-10" dirty="0">
                <a:latin typeface="Arial"/>
                <a:cs typeface="Arial"/>
              </a:rPr>
              <a:t>Grid</a:t>
            </a:r>
            <a:r>
              <a:rPr sz="2600" spc="-9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of</a:t>
            </a:r>
            <a:r>
              <a:rPr sz="2600" spc="-85" dirty="0">
                <a:latin typeface="Arial"/>
                <a:cs typeface="Arial"/>
              </a:rPr>
              <a:t> </a:t>
            </a:r>
            <a:r>
              <a:rPr sz="2600" spc="-10" dirty="0">
                <a:latin typeface="Arial"/>
                <a:cs typeface="Arial"/>
              </a:rPr>
              <a:t>Stones</a:t>
            </a:r>
            <a:endParaRPr sz="2600">
              <a:latin typeface="Arial"/>
              <a:cs typeface="Arial"/>
            </a:endParaRPr>
          </a:p>
          <a:p>
            <a:pPr marL="225425" indent="-212725">
              <a:lnSpc>
                <a:spcPct val="100000"/>
              </a:lnSpc>
              <a:spcBef>
                <a:spcPts val="480"/>
              </a:spcBef>
              <a:buChar char="•"/>
              <a:tabLst>
                <a:tab pos="225425" algn="l"/>
              </a:tabLst>
            </a:pPr>
            <a:r>
              <a:rPr sz="2600" dirty="0">
                <a:latin typeface="Arial"/>
                <a:cs typeface="Arial"/>
              </a:rPr>
              <a:t>High</a:t>
            </a:r>
            <a:r>
              <a:rPr sz="2600" spc="-50" dirty="0">
                <a:latin typeface="Arial"/>
                <a:cs typeface="Arial"/>
              </a:rPr>
              <a:t> </a:t>
            </a:r>
            <a:r>
              <a:rPr sz="2600" spc="-10" dirty="0">
                <a:latin typeface="Arial"/>
                <a:cs typeface="Arial"/>
              </a:rPr>
              <a:t>Ropes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29885" y="3577297"/>
            <a:ext cx="2947670" cy="4599305"/>
          </a:xfrm>
          <a:prstGeom prst="rect">
            <a:avLst/>
          </a:prstGeom>
        </p:spPr>
        <p:txBody>
          <a:bodyPr vert="horz" wrap="square" lIns="0" tIns="89535" rIns="0" bIns="0" rtlCol="0">
            <a:spAutoFit/>
          </a:bodyPr>
          <a:lstStyle/>
          <a:p>
            <a:pPr marL="226060" indent="-213360">
              <a:lnSpc>
                <a:spcPct val="100000"/>
              </a:lnSpc>
              <a:spcBef>
                <a:spcPts val="705"/>
              </a:spcBef>
              <a:buChar char="•"/>
              <a:tabLst>
                <a:tab pos="226060" algn="l"/>
              </a:tabLst>
            </a:pPr>
            <a:r>
              <a:rPr sz="2500" dirty="0">
                <a:latin typeface="Arial"/>
                <a:cs typeface="Arial"/>
              </a:rPr>
              <a:t>Initiative</a:t>
            </a:r>
            <a:r>
              <a:rPr sz="2500" spc="-155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Exercises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spc="-65" dirty="0">
                <a:latin typeface="Arial"/>
                <a:cs typeface="Arial"/>
              </a:rPr>
              <a:t>Laser</a:t>
            </a:r>
            <a:r>
              <a:rPr sz="2500" spc="-80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Conquest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dirty="0">
                <a:latin typeface="Arial"/>
                <a:cs typeface="Arial"/>
              </a:rPr>
              <a:t>Low</a:t>
            </a:r>
            <a:r>
              <a:rPr sz="2500" spc="-130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Ropes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spc="-10" dirty="0">
                <a:latin typeface="Arial"/>
                <a:cs typeface="Arial"/>
              </a:rPr>
              <a:t>Orienteering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spc="-60" dirty="0">
                <a:latin typeface="Arial"/>
                <a:cs typeface="Arial"/>
              </a:rPr>
              <a:t>Raft</a:t>
            </a:r>
            <a:r>
              <a:rPr sz="2500" spc="-114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Building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5"/>
              </a:spcBef>
              <a:buChar char="•"/>
              <a:tabLst>
                <a:tab pos="226060" algn="l"/>
              </a:tabLst>
            </a:pPr>
            <a:r>
              <a:rPr sz="2500" spc="-35" dirty="0">
                <a:latin typeface="Arial"/>
                <a:cs typeface="Arial"/>
              </a:rPr>
              <a:t>Sensory</a:t>
            </a:r>
            <a:r>
              <a:rPr sz="2500" spc="-130" dirty="0">
                <a:latin typeface="Arial"/>
                <a:cs typeface="Arial"/>
              </a:rPr>
              <a:t> </a:t>
            </a:r>
            <a:r>
              <a:rPr sz="2500" spc="-20" dirty="0">
                <a:latin typeface="Arial"/>
                <a:cs typeface="Arial"/>
              </a:rPr>
              <a:t>Trail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spc="-75" dirty="0">
                <a:latin typeface="Arial"/>
                <a:cs typeface="Arial"/>
              </a:rPr>
              <a:t>Sit-</a:t>
            </a:r>
            <a:r>
              <a:rPr sz="2500" spc="-30" dirty="0">
                <a:latin typeface="Arial"/>
                <a:cs typeface="Arial"/>
              </a:rPr>
              <a:t>on-</a:t>
            </a:r>
            <a:r>
              <a:rPr sz="2500" dirty="0">
                <a:latin typeface="Arial"/>
                <a:cs typeface="Arial"/>
              </a:rPr>
              <a:t>top</a:t>
            </a:r>
            <a:r>
              <a:rPr sz="2500" spc="114" dirty="0">
                <a:latin typeface="Arial"/>
                <a:cs typeface="Arial"/>
              </a:rPr>
              <a:t> </a:t>
            </a:r>
            <a:r>
              <a:rPr sz="2500" spc="-25" dirty="0">
                <a:latin typeface="Arial"/>
                <a:cs typeface="Arial"/>
              </a:rPr>
              <a:t>Kayaking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spc="-10" dirty="0">
                <a:latin typeface="Arial"/>
                <a:cs typeface="Arial"/>
              </a:rPr>
              <a:t>Tunnelling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dirty="0">
                <a:latin typeface="Arial"/>
                <a:cs typeface="Arial"/>
              </a:rPr>
              <a:t>Wet</a:t>
            </a:r>
            <a:r>
              <a:rPr sz="2500" spc="-110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and</a:t>
            </a:r>
            <a:r>
              <a:rPr sz="2500" spc="-125" dirty="0">
                <a:latin typeface="Arial"/>
                <a:cs typeface="Arial"/>
              </a:rPr>
              <a:t> </a:t>
            </a:r>
            <a:r>
              <a:rPr sz="2500" spc="-20" dirty="0">
                <a:latin typeface="Arial"/>
                <a:cs typeface="Arial"/>
              </a:rPr>
              <a:t>Wacky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00"/>
              </a:spcBef>
              <a:buChar char="•"/>
              <a:tabLst>
                <a:tab pos="226060" algn="l"/>
              </a:tabLst>
            </a:pPr>
            <a:r>
              <a:rPr sz="2500" dirty="0">
                <a:latin typeface="Arial"/>
                <a:cs typeface="Arial"/>
              </a:rPr>
              <a:t>Zip</a:t>
            </a:r>
            <a:r>
              <a:rPr sz="2500" spc="-80" dirty="0">
                <a:latin typeface="Arial"/>
                <a:cs typeface="Arial"/>
              </a:rPr>
              <a:t> </a:t>
            </a:r>
            <a:r>
              <a:rPr sz="2500" spc="-20" dirty="0">
                <a:latin typeface="Arial"/>
                <a:cs typeface="Arial"/>
              </a:rPr>
              <a:t>Wire</a:t>
            </a:r>
            <a:endParaRPr sz="2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62121" y="8448547"/>
            <a:ext cx="118840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A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complete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list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activities</a:t>
            </a:r>
            <a:r>
              <a:rPr sz="2400" spc="-114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choose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from</a:t>
            </a:r>
            <a:r>
              <a:rPr sz="2400" spc="-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at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Condover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Hall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can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be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found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on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our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website</a:t>
            </a:r>
            <a:endParaRPr sz="2400">
              <a:latin typeface="Arial"/>
              <a:cs typeface="Arial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532888" y="2791967"/>
            <a:ext cx="3886200" cy="702945"/>
          </a:xfrm>
          <a:prstGeom prst="rect">
            <a:avLst/>
          </a:prstGeom>
          <a:solidFill>
            <a:srgbClr val="9FB85B"/>
          </a:solidFill>
        </p:spPr>
        <p:txBody>
          <a:bodyPr vert="horz" wrap="square" lIns="0" tIns="143510" rIns="0" bIns="0" rtlCol="0">
            <a:spAutoFit/>
          </a:bodyPr>
          <a:lstStyle/>
          <a:p>
            <a:pPr marR="103505" algn="ctr">
              <a:lnSpc>
                <a:spcPct val="100000"/>
              </a:lnSpc>
              <a:spcBef>
                <a:spcPts val="1130"/>
              </a:spcBef>
            </a:pPr>
            <a:r>
              <a:rPr sz="2800" b="1" spc="-160" dirty="0">
                <a:solidFill>
                  <a:srgbClr val="FFFFFF"/>
                </a:solidFill>
                <a:latin typeface="Arial"/>
                <a:cs typeface="Arial"/>
              </a:rPr>
              <a:t>DAY</a:t>
            </a:r>
            <a:r>
              <a:rPr sz="2800" b="1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65" dirty="0">
                <a:solidFill>
                  <a:srgbClr val="FFFFFF"/>
                </a:solidFill>
                <a:latin typeface="Arial"/>
                <a:cs typeface="Arial"/>
              </a:rPr>
              <a:t>ACTIVITIES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90703" y="3686708"/>
            <a:ext cx="3417570" cy="4244340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234950" indent="-217804">
              <a:lnSpc>
                <a:spcPct val="100000"/>
              </a:lnSpc>
              <a:spcBef>
                <a:spcPts val="805"/>
              </a:spcBef>
              <a:buChar char="•"/>
              <a:tabLst>
                <a:tab pos="234950" algn="l"/>
              </a:tabLst>
            </a:pPr>
            <a:r>
              <a:rPr sz="2500" spc="-10" dirty="0">
                <a:latin typeface="Arial"/>
                <a:cs typeface="Arial"/>
              </a:rPr>
              <a:t>Busted</a:t>
            </a:r>
            <a:endParaRPr sz="2500">
              <a:latin typeface="Arial"/>
              <a:cs typeface="Arial"/>
            </a:endParaRPr>
          </a:p>
          <a:p>
            <a:pPr marL="234950" indent="-217804">
              <a:lnSpc>
                <a:spcPct val="100000"/>
              </a:lnSpc>
              <a:spcBef>
                <a:spcPts val="710"/>
              </a:spcBef>
              <a:buChar char="•"/>
              <a:tabLst>
                <a:tab pos="234950" algn="l"/>
              </a:tabLst>
            </a:pPr>
            <a:r>
              <a:rPr sz="2500" spc="-10" dirty="0">
                <a:latin typeface="Arial"/>
                <a:cs typeface="Arial"/>
              </a:rPr>
              <a:t>Campfire</a:t>
            </a:r>
            <a:endParaRPr sz="2500">
              <a:latin typeface="Arial"/>
              <a:cs typeface="Arial"/>
            </a:endParaRPr>
          </a:p>
          <a:p>
            <a:pPr marL="234950" indent="-217804">
              <a:lnSpc>
                <a:spcPct val="100000"/>
              </a:lnSpc>
              <a:spcBef>
                <a:spcPts val="695"/>
              </a:spcBef>
              <a:buChar char="•"/>
              <a:tabLst>
                <a:tab pos="234950" algn="l"/>
              </a:tabLst>
            </a:pPr>
            <a:r>
              <a:rPr sz="2500" spc="-45" dirty="0">
                <a:latin typeface="Arial"/>
                <a:cs typeface="Arial"/>
              </a:rPr>
              <a:t>Film</a:t>
            </a:r>
            <a:r>
              <a:rPr sz="2500" spc="-110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Night</a:t>
            </a:r>
            <a:endParaRPr sz="2500">
              <a:latin typeface="Arial"/>
              <a:cs typeface="Arial"/>
            </a:endParaRPr>
          </a:p>
          <a:p>
            <a:pPr marL="226060" indent="-213360">
              <a:lnSpc>
                <a:spcPct val="100000"/>
              </a:lnSpc>
              <a:spcBef>
                <a:spcPts val="625"/>
              </a:spcBef>
              <a:buChar char="•"/>
              <a:tabLst>
                <a:tab pos="226060" algn="l"/>
              </a:tabLst>
            </a:pPr>
            <a:r>
              <a:rPr sz="2500" dirty="0">
                <a:latin typeface="Arial"/>
                <a:cs typeface="Arial"/>
              </a:rPr>
              <a:t>Disco</a:t>
            </a:r>
            <a:r>
              <a:rPr sz="2500" spc="-120" dirty="0">
                <a:latin typeface="Arial"/>
                <a:cs typeface="Arial"/>
              </a:rPr>
              <a:t> </a:t>
            </a:r>
            <a:r>
              <a:rPr sz="2500" spc="-55" dirty="0">
                <a:latin typeface="Arial"/>
                <a:cs typeface="Arial"/>
              </a:rPr>
              <a:t>(Loud</a:t>
            </a:r>
            <a:r>
              <a:rPr sz="2500" spc="-110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and</a:t>
            </a:r>
            <a:r>
              <a:rPr sz="2500" spc="-114" dirty="0">
                <a:latin typeface="Arial"/>
                <a:cs typeface="Arial"/>
              </a:rPr>
              <a:t> </a:t>
            </a:r>
            <a:r>
              <a:rPr sz="2500" spc="-45" dirty="0">
                <a:latin typeface="Arial"/>
                <a:cs typeface="Arial"/>
              </a:rPr>
              <a:t>Silent)</a:t>
            </a:r>
            <a:endParaRPr sz="2500">
              <a:latin typeface="Arial"/>
              <a:cs typeface="Arial"/>
            </a:endParaRPr>
          </a:p>
          <a:p>
            <a:pPr marL="234950" indent="-217804">
              <a:lnSpc>
                <a:spcPct val="100000"/>
              </a:lnSpc>
              <a:spcBef>
                <a:spcPts val="675"/>
              </a:spcBef>
              <a:buChar char="•"/>
              <a:tabLst>
                <a:tab pos="234950" algn="l"/>
              </a:tabLst>
            </a:pPr>
            <a:r>
              <a:rPr sz="2500" spc="-30" dirty="0">
                <a:latin typeface="Arial"/>
                <a:cs typeface="Arial"/>
              </a:rPr>
              <a:t>Giant</a:t>
            </a:r>
            <a:r>
              <a:rPr sz="2500" spc="-140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Cluedo</a:t>
            </a:r>
            <a:endParaRPr sz="2500">
              <a:latin typeface="Arial"/>
              <a:cs typeface="Arial"/>
            </a:endParaRPr>
          </a:p>
          <a:p>
            <a:pPr marL="234950" indent="-217804">
              <a:lnSpc>
                <a:spcPct val="100000"/>
              </a:lnSpc>
              <a:spcBef>
                <a:spcPts val="705"/>
              </a:spcBef>
              <a:buChar char="•"/>
              <a:tabLst>
                <a:tab pos="234950" algn="l"/>
              </a:tabLst>
            </a:pPr>
            <a:r>
              <a:rPr sz="2500" spc="-65" dirty="0">
                <a:latin typeface="Arial"/>
                <a:cs typeface="Arial"/>
              </a:rPr>
              <a:t>Laser</a:t>
            </a:r>
            <a:r>
              <a:rPr sz="2500" spc="-85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Conquest</a:t>
            </a:r>
            <a:endParaRPr sz="2500">
              <a:latin typeface="Arial"/>
              <a:cs typeface="Arial"/>
            </a:endParaRPr>
          </a:p>
          <a:p>
            <a:pPr marL="234950" indent="-217804">
              <a:lnSpc>
                <a:spcPct val="100000"/>
              </a:lnSpc>
              <a:spcBef>
                <a:spcPts val="700"/>
              </a:spcBef>
              <a:buChar char="•"/>
              <a:tabLst>
                <a:tab pos="234950" algn="l"/>
              </a:tabLst>
            </a:pPr>
            <a:r>
              <a:rPr sz="2500" spc="-10" dirty="0">
                <a:latin typeface="Arial"/>
                <a:cs typeface="Arial"/>
              </a:rPr>
              <a:t>League</a:t>
            </a:r>
            <a:r>
              <a:rPr sz="2500" spc="-155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Toppers</a:t>
            </a:r>
            <a:endParaRPr sz="2500">
              <a:latin typeface="Arial"/>
              <a:cs typeface="Arial"/>
            </a:endParaRPr>
          </a:p>
          <a:p>
            <a:pPr marL="234950" indent="-217804">
              <a:lnSpc>
                <a:spcPct val="100000"/>
              </a:lnSpc>
              <a:spcBef>
                <a:spcPts val="695"/>
              </a:spcBef>
              <a:buChar char="•"/>
              <a:tabLst>
                <a:tab pos="234950" algn="l"/>
              </a:tabLst>
            </a:pPr>
            <a:r>
              <a:rPr sz="2500" dirty="0">
                <a:latin typeface="Arial"/>
                <a:cs typeface="Arial"/>
              </a:rPr>
              <a:t>Nocturnal</a:t>
            </a:r>
            <a:r>
              <a:rPr sz="2500" spc="-150" dirty="0">
                <a:latin typeface="Arial"/>
                <a:cs typeface="Arial"/>
              </a:rPr>
              <a:t> </a:t>
            </a:r>
            <a:r>
              <a:rPr sz="2500" spc="-10" dirty="0">
                <a:latin typeface="Arial"/>
                <a:cs typeface="Arial"/>
              </a:rPr>
              <a:t>Safari</a:t>
            </a:r>
            <a:endParaRPr sz="2500">
              <a:latin typeface="Arial"/>
              <a:cs typeface="Arial"/>
            </a:endParaRPr>
          </a:p>
          <a:p>
            <a:pPr marL="234950" indent="-217804">
              <a:lnSpc>
                <a:spcPct val="100000"/>
              </a:lnSpc>
              <a:spcBef>
                <a:spcPts val="710"/>
              </a:spcBef>
              <a:buChar char="•"/>
              <a:tabLst>
                <a:tab pos="234950" algn="l"/>
              </a:tabLst>
            </a:pPr>
            <a:r>
              <a:rPr sz="2500" spc="-110" dirty="0">
                <a:latin typeface="Arial"/>
                <a:cs typeface="Arial"/>
              </a:rPr>
              <a:t>Run</a:t>
            </a:r>
            <a:r>
              <a:rPr sz="2500" spc="-65" dirty="0">
                <a:latin typeface="Arial"/>
                <a:cs typeface="Arial"/>
              </a:rPr>
              <a:t> </a:t>
            </a:r>
            <a:r>
              <a:rPr sz="2500" dirty="0">
                <a:latin typeface="Arial"/>
                <a:cs typeface="Arial"/>
              </a:rPr>
              <a:t>Around</a:t>
            </a:r>
            <a:r>
              <a:rPr sz="2500" spc="-55" dirty="0">
                <a:latin typeface="Arial"/>
                <a:cs typeface="Arial"/>
              </a:rPr>
              <a:t> </a:t>
            </a:r>
            <a:r>
              <a:rPr sz="2500" spc="-20" dirty="0">
                <a:latin typeface="Arial"/>
                <a:cs typeface="Arial"/>
              </a:rPr>
              <a:t>Quiz</a:t>
            </a:r>
            <a:endParaRPr sz="25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004547" y="2811779"/>
            <a:ext cx="3886200" cy="704215"/>
          </a:xfrm>
          <a:prstGeom prst="rect">
            <a:avLst/>
          </a:prstGeom>
          <a:solidFill>
            <a:srgbClr val="9FB85B"/>
          </a:solidFill>
        </p:spPr>
        <p:txBody>
          <a:bodyPr vert="horz" wrap="square" lIns="0" tIns="123825" rIns="0" bIns="0" rtlCol="0">
            <a:spAutoFit/>
          </a:bodyPr>
          <a:lstStyle/>
          <a:p>
            <a:pPr marL="273685">
              <a:lnSpc>
                <a:spcPct val="100000"/>
              </a:lnSpc>
              <a:spcBef>
                <a:spcPts val="975"/>
              </a:spcBef>
            </a:pPr>
            <a:r>
              <a:rPr sz="2800" b="1" spc="-170" dirty="0">
                <a:solidFill>
                  <a:srgbClr val="FFFFFF"/>
                </a:solidFill>
                <a:latin typeface="Arial"/>
                <a:cs typeface="Arial"/>
              </a:rPr>
              <a:t>EVENING</a:t>
            </a:r>
            <a:r>
              <a:rPr sz="28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b="1" spc="-65" dirty="0">
                <a:solidFill>
                  <a:srgbClr val="FFFFFF"/>
                </a:solidFill>
                <a:latin typeface="Arial"/>
                <a:cs typeface="Arial"/>
              </a:rPr>
              <a:t>ACTIVITIES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2727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01623" y="1260347"/>
            <a:ext cx="6830695" cy="1126490"/>
            <a:chOff x="801623" y="1260347"/>
            <a:chExt cx="6830695" cy="1126490"/>
          </a:xfrm>
        </p:grpSpPr>
        <p:sp>
          <p:nvSpPr>
            <p:cNvPr id="3" name="object 3"/>
            <p:cNvSpPr/>
            <p:nvPr/>
          </p:nvSpPr>
          <p:spPr>
            <a:xfrm>
              <a:off x="801623" y="1260347"/>
              <a:ext cx="6830695" cy="1126490"/>
            </a:xfrm>
            <a:custGeom>
              <a:avLst/>
              <a:gdLst/>
              <a:ahLst/>
              <a:cxnLst/>
              <a:rect l="l" t="t" r="r" b="b"/>
              <a:pathLst>
                <a:path w="6830695" h="1126489">
                  <a:moveTo>
                    <a:pt x="6830568" y="0"/>
                  </a:moveTo>
                  <a:lnTo>
                    <a:pt x="0" y="0"/>
                  </a:lnTo>
                  <a:lnTo>
                    <a:pt x="0" y="1126235"/>
                  </a:lnTo>
                  <a:lnTo>
                    <a:pt x="6830568" y="1126235"/>
                  </a:lnTo>
                  <a:lnTo>
                    <a:pt x="6830568" y="0"/>
                  </a:lnTo>
                  <a:close/>
                </a:path>
              </a:pathLst>
            </a:custGeom>
            <a:solidFill>
              <a:srgbClr val="0E86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33830" y="1455750"/>
              <a:ext cx="5944616" cy="742492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06768" y="2554223"/>
            <a:ext cx="10093451" cy="639622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187297" y="2956076"/>
            <a:ext cx="4862830" cy="2997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18490">
              <a:lnSpc>
                <a:spcPct val="116100"/>
              </a:lnSpc>
              <a:spcBef>
                <a:spcPts val="100"/>
              </a:spcBef>
            </a:pPr>
            <a:r>
              <a:rPr sz="2800" spc="-50" dirty="0">
                <a:latin typeface="Arial"/>
                <a:cs typeface="Arial"/>
              </a:rPr>
              <a:t>This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is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a</a:t>
            </a:r>
            <a:r>
              <a:rPr sz="2800" spc="-160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sample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itinerary</a:t>
            </a:r>
            <a:r>
              <a:rPr sz="2800" spc="-135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to </a:t>
            </a:r>
            <a:r>
              <a:rPr sz="2800" dirty="0">
                <a:latin typeface="Arial"/>
                <a:cs typeface="Arial"/>
              </a:rPr>
              <a:t>show</a:t>
            </a:r>
            <a:r>
              <a:rPr sz="2800" spc="-9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how</a:t>
            </a:r>
            <a:r>
              <a:rPr sz="2800" spc="-90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activities</a:t>
            </a:r>
            <a:r>
              <a:rPr sz="2800" spc="-75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are </a:t>
            </a:r>
            <a:r>
              <a:rPr sz="2800" spc="-10" dirty="0">
                <a:latin typeface="Arial"/>
                <a:cs typeface="Arial"/>
              </a:rPr>
              <a:t>scheduled.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16100"/>
              </a:lnSpc>
            </a:pPr>
            <a:r>
              <a:rPr sz="2800" dirty="0">
                <a:latin typeface="Arial"/>
                <a:cs typeface="Arial"/>
              </a:rPr>
              <a:t>Your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week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will</a:t>
            </a:r>
            <a:r>
              <a:rPr sz="2800" spc="-7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be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structured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to </a:t>
            </a:r>
            <a:r>
              <a:rPr sz="2800" dirty="0">
                <a:latin typeface="Arial"/>
                <a:cs typeface="Arial"/>
              </a:rPr>
              <a:t>meet</a:t>
            </a:r>
            <a:r>
              <a:rPr sz="2800" spc="-1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your</a:t>
            </a:r>
            <a:r>
              <a:rPr sz="2800" spc="-12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requirements</a:t>
            </a:r>
            <a:r>
              <a:rPr sz="2800" spc="-120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and </a:t>
            </a:r>
            <a:r>
              <a:rPr sz="2800" dirty="0">
                <a:latin typeface="Arial"/>
                <a:cs typeface="Arial"/>
              </a:rPr>
              <a:t>choice</a:t>
            </a:r>
            <a:r>
              <a:rPr sz="2800" spc="-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of</a:t>
            </a:r>
            <a:r>
              <a:rPr sz="2800" spc="-45" dirty="0">
                <a:latin typeface="Arial"/>
                <a:cs typeface="Arial"/>
              </a:rPr>
              <a:t> </a:t>
            </a:r>
            <a:r>
              <a:rPr sz="2800" spc="-10" dirty="0">
                <a:latin typeface="Arial"/>
                <a:cs typeface="Arial"/>
              </a:rPr>
              <a:t>activities.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6082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41891A-7899-4BC5-9EA1-965518D30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114300"/>
            <a:ext cx="16992600" cy="916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432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97119B-D898-4C8E-A43D-71BDFBFCE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6958"/>
            <a:ext cx="17449800" cy="9227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85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E08F9B-37CE-4987-ADF5-2492BB151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190500"/>
            <a:ext cx="17602200" cy="910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46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D57B04-80CA-4199-9971-322DC8982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112996"/>
            <a:ext cx="10784718" cy="1006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145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8E73AF6-EF97-4529-B441-02450D5EF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297" y="2634437"/>
            <a:ext cx="14834641" cy="553998"/>
          </a:xfrm>
        </p:spPr>
        <p:txBody>
          <a:bodyPr/>
          <a:lstStyle/>
          <a:p>
            <a:r>
              <a:rPr lang="en-GB" dirty="0"/>
              <a:t>Cost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55A934D-71AF-49D3-8416-A7B70C9F481C}"/>
              </a:ext>
            </a:extLst>
          </p:cNvPr>
          <p:cNvSpPr/>
          <p:nvPr/>
        </p:nvSpPr>
        <p:spPr>
          <a:xfrm>
            <a:off x="1187297" y="3543301"/>
            <a:ext cx="12528703" cy="2549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3000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total cost of the visit to </a:t>
            </a:r>
            <a:r>
              <a:rPr lang="en-GB" sz="3000" i="1" dirty="0" err="1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Condover</a:t>
            </a:r>
            <a:r>
              <a:rPr lang="en-GB" sz="3000" i="1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Hall</a:t>
            </a:r>
            <a:r>
              <a:rPr lang="en-GB" sz="3000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is £225 and includes: Full board accommodation, transport from the school to the centre and return, all instruction and activities, equipment &amp; safety equipment, evening activities programme, achievement certificates and comprehensive insurance.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A3CFCD-3929-4E1E-A8D8-6D51A942DC38}"/>
              </a:ext>
            </a:extLst>
          </p:cNvPr>
          <p:cNvSpPr/>
          <p:nvPr/>
        </p:nvSpPr>
        <p:spPr>
          <a:xfrm>
            <a:off x="1187297" y="6210300"/>
            <a:ext cx="12528703" cy="106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3000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Payment can be made in full or in monthly instalments. Full payment must be made by </a:t>
            </a:r>
            <a:r>
              <a:rPr lang="en-GB" sz="3000" b="1" u="sng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3000" b="1" u="sng" baseline="30000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3000" b="1" u="sng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April 2027.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4191E9-FD44-4918-8927-C5EE8960A62B}"/>
              </a:ext>
            </a:extLst>
          </p:cNvPr>
          <p:cNvSpPr/>
          <p:nvPr/>
        </p:nvSpPr>
        <p:spPr>
          <a:xfrm>
            <a:off x="8077200" y="8115300"/>
            <a:ext cx="900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3600" dirty="0">
                <a:solidFill>
                  <a:srgbClr val="FF0000"/>
                </a:solidFill>
                <a:effectLst/>
                <a:latin typeface="Twinkl Cursive Un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Residential date 12</a:t>
            </a:r>
            <a:r>
              <a:rPr lang="en-US" sz="3600" baseline="30000" dirty="0">
                <a:solidFill>
                  <a:srgbClr val="FF0000"/>
                </a:solidFill>
                <a:effectLst/>
                <a:latin typeface="Twinkl Cursive Un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600" dirty="0">
                <a:solidFill>
                  <a:srgbClr val="FF0000"/>
                </a:solidFill>
                <a:effectLst/>
                <a:latin typeface="Twinkl Cursive Un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July to 14</a:t>
            </a:r>
            <a:r>
              <a:rPr lang="en-US" sz="3600" baseline="30000" dirty="0">
                <a:solidFill>
                  <a:srgbClr val="FF0000"/>
                </a:solidFill>
                <a:effectLst/>
                <a:latin typeface="Twinkl Cursive Un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3600" dirty="0">
                <a:solidFill>
                  <a:srgbClr val="FF0000"/>
                </a:solidFill>
                <a:effectLst/>
                <a:latin typeface="Twinkl Cursive Un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July, 2027.</a:t>
            </a:r>
            <a:endParaRPr lang="en-GB" sz="3600" dirty="0">
              <a:solidFill>
                <a:srgbClr val="FF0000"/>
              </a:solidFill>
              <a:effectLst/>
              <a:latin typeface="Twinkl Cursive Unlooped" panose="02000000000000000000" pitchFamily="2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75BD5-9D73-45D2-8C92-C9FA9FB9B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9DAFD-20D6-4977-BCBF-CA42DF9532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338021-B162-403F-AE93-7EBD8E1F8D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90" y="1866900"/>
            <a:ext cx="17540819" cy="728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91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A4026-DB57-4C84-83CF-2911EC129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1903EA-D486-4F08-B320-834698F9C0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7903" y="1562100"/>
            <a:ext cx="18563805" cy="759333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5DC756-13E0-428A-9B11-295F81C53E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9164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98777" y="2728366"/>
            <a:ext cx="9524365" cy="4140835"/>
          </a:xfrm>
          <a:prstGeom prst="rect">
            <a:avLst/>
          </a:prstGeom>
        </p:spPr>
        <p:txBody>
          <a:bodyPr vert="horz" wrap="square" lIns="0" tIns="2178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714"/>
              </a:spcBef>
            </a:pPr>
            <a:r>
              <a:rPr sz="3150" spc="-80" dirty="0">
                <a:latin typeface="Arial"/>
                <a:cs typeface="Arial"/>
              </a:rPr>
              <a:t>JCA</a:t>
            </a:r>
            <a:r>
              <a:rPr sz="3150" spc="-9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are</a:t>
            </a:r>
            <a:r>
              <a:rPr sz="3150" spc="-10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governed</a:t>
            </a:r>
            <a:r>
              <a:rPr sz="3150" spc="-120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by,</a:t>
            </a:r>
            <a:r>
              <a:rPr sz="3150" spc="-8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affiliated</a:t>
            </a:r>
            <a:r>
              <a:rPr sz="3150" spc="-95" dirty="0">
                <a:latin typeface="Arial"/>
                <a:cs typeface="Arial"/>
              </a:rPr>
              <a:t> </a:t>
            </a:r>
            <a:r>
              <a:rPr sz="3150" spc="50" dirty="0">
                <a:latin typeface="Arial"/>
                <a:cs typeface="Arial"/>
              </a:rPr>
              <a:t>to</a:t>
            </a:r>
            <a:r>
              <a:rPr sz="3150" spc="-10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and</a:t>
            </a:r>
            <a:r>
              <a:rPr sz="3150" spc="-9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accredited</a:t>
            </a:r>
            <a:r>
              <a:rPr sz="3150" spc="-95" dirty="0">
                <a:latin typeface="Arial"/>
                <a:cs typeface="Arial"/>
              </a:rPr>
              <a:t> </a:t>
            </a:r>
            <a:r>
              <a:rPr sz="3150" spc="-10" dirty="0">
                <a:latin typeface="Arial"/>
                <a:cs typeface="Arial"/>
              </a:rPr>
              <a:t>with:</a:t>
            </a:r>
            <a:endParaRPr sz="3150">
              <a:latin typeface="Arial"/>
              <a:cs typeface="Arial"/>
            </a:endParaRPr>
          </a:p>
          <a:p>
            <a:pPr marL="532765" indent="-259715">
              <a:lnSpc>
                <a:spcPct val="100000"/>
              </a:lnSpc>
              <a:spcBef>
                <a:spcPts val="1620"/>
              </a:spcBef>
              <a:buChar char="•"/>
              <a:tabLst>
                <a:tab pos="532765" algn="l"/>
              </a:tabLst>
            </a:pPr>
            <a:r>
              <a:rPr sz="3150" spc="-20" dirty="0">
                <a:latin typeface="Arial"/>
                <a:cs typeface="Arial"/>
              </a:rPr>
              <a:t>British</a:t>
            </a:r>
            <a:r>
              <a:rPr sz="3150" spc="-150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Activity</a:t>
            </a:r>
            <a:r>
              <a:rPr sz="3150" spc="-155" dirty="0">
                <a:latin typeface="Arial"/>
                <a:cs typeface="Arial"/>
              </a:rPr>
              <a:t> </a:t>
            </a:r>
            <a:r>
              <a:rPr sz="3150" spc="-30" dirty="0">
                <a:latin typeface="Arial"/>
                <a:cs typeface="Arial"/>
              </a:rPr>
              <a:t>Providers</a:t>
            </a:r>
            <a:r>
              <a:rPr sz="3150" spc="-170" dirty="0">
                <a:latin typeface="Arial"/>
                <a:cs typeface="Arial"/>
              </a:rPr>
              <a:t> </a:t>
            </a:r>
            <a:r>
              <a:rPr sz="3150" spc="-10" dirty="0">
                <a:latin typeface="Arial"/>
                <a:cs typeface="Arial"/>
              </a:rPr>
              <a:t>Association</a:t>
            </a:r>
            <a:r>
              <a:rPr sz="3150" spc="-155" dirty="0">
                <a:latin typeface="Arial"/>
                <a:cs typeface="Arial"/>
              </a:rPr>
              <a:t> </a:t>
            </a:r>
            <a:r>
              <a:rPr sz="3150" spc="-10" dirty="0">
                <a:latin typeface="Arial"/>
                <a:cs typeface="Arial"/>
              </a:rPr>
              <a:t>(BAPA)</a:t>
            </a:r>
            <a:endParaRPr sz="3150">
              <a:latin typeface="Arial"/>
              <a:cs typeface="Arial"/>
            </a:endParaRPr>
          </a:p>
          <a:p>
            <a:pPr marL="533400" indent="-260350">
              <a:lnSpc>
                <a:spcPct val="100000"/>
              </a:lnSpc>
              <a:spcBef>
                <a:spcPts val="1620"/>
              </a:spcBef>
              <a:buChar char="•"/>
              <a:tabLst>
                <a:tab pos="533400" algn="l"/>
              </a:tabLst>
            </a:pPr>
            <a:r>
              <a:rPr sz="3150" dirty="0">
                <a:latin typeface="Arial"/>
                <a:cs typeface="Arial"/>
              </a:rPr>
              <a:t>Institute</a:t>
            </a:r>
            <a:r>
              <a:rPr sz="3150" spc="-80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for</a:t>
            </a:r>
            <a:r>
              <a:rPr sz="3150" spc="-7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Outdoor</a:t>
            </a:r>
            <a:r>
              <a:rPr sz="3150" spc="-65" dirty="0">
                <a:latin typeface="Arial"/>
                <a:cs typeface="Arial"/>
              </a:rPr>
              <a:t> </a:t>
            </a:r>
            <a:r>
              <a:rPr sz="3150" spc="-25" dirty="0">
                <a:latin typeface="Arial"/>
                <a:cs typeface="Arial"/>
              </a:rPr>
              <a:t>Learning</a:t>
            </a:r>
            <a:r>
              <a:rPr sz="3150" spc="-110" dirty="0">
                <a:latin typeface="Arial"/>
                <a:cs typeface="Arial"/>
              </a:rPr>
              <a:t> </a:t>
            </a:r>
            <a:r>
              <a:rPr sz="3150" spc="-10" dirty="0">
                <a:latin typeface="Arial"/>
                <a:cs typeface="Arial"/>
              </a:rPr>
              <a:t>(IOL)</a:t>
            </a:r>
            <a:endParaRPr sz="3150">
              <a:latin typeface="Arial"/>
              <a:cs typeface="Arial"/>
            </a:endParaRPr>
          </a:p>
          <a:p>
            <a:pPr marL="532765" indent="-259715">
              <a:lnSpc>
                <a:spcPct val="100000"/>
              </a:lnSpc>
              <a:spcBef>
                <a:spcPts val="1625"/>
              </a:spcBef>
              <a:buChar char="•"/>
              <a:tabLst>
                <a:tab pos="532765" algn="l"/>
              </a:tabLst>
            </a:pPr>
            <a:r>
              <a:rPr sz="3150" spc="-10" dirty="0">
                <a:latin typeface="Arial"/>
                <a:cs typeface="Arial"/>
              </a:rPr>
              <a:t>Association</a:t>
            </a:r>
            <a:r>
              <a:rPr sz="3150" spc="-13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of</a:t>
            </a:r>
            <a:r>
              <a:rPr sz="3150" spc="-135" dirty="0">
                <a:latin typeface="Arial"/>
                <a:cs typeface="Arial"/>
              </a:rPr>
              <a:t> </a:t>
            </a:r>
            <a:r>
              <a:rPr sz="3150" spc="-20" dirty="0">
                <a:latin typeface="Arial"/>
                <a:cs typeface="Arial"/>
              </a:rPr>
              <a:t>British</a:t>
            </a:r>
            <a:r>
              <a:rPr sz="3150" spc="-125" dirty="0">
                <a:latin typeface="Arial"/>
                <a:cs typeface="Arial"/>
              </a:rPr>
              <a:t> </a:t>
            </a:r>
            <a:r>
              <a:rPr sz="3150" spc="-25" dirty="0">
                <a:latin typeface="Arial"/>
                <a:cs typeface="Arial"/>
              </a:rPr>
              <a:t>Travel</a:t>
            </a:r>
            <a:r>
              <a:rPr sz="3150" spc="-145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Agents</a:t>
            </a:r>
            <a:r>
              <a:rPr sz="3150" spc="-140" dirty="0">
                <a:latin typeface="Arial"/>
                <a:cs typeface="Arial"/>
              </a:rPr>
              <a:t> </a:t>
            </a:r>
            <a:r>
              <a:rPr sz="3150" spc="-10" dirty="0">
                <a:latin typeface="Arial"/>
                <a:cs typeface="Arial"/>
              </a:rPr>
              <a:t>(ABTA)</a:t>
            </a:r>
            <a:endParaRPr sz="3150">
              <a:latin typeface="Arial"/>
              <a:cs typeface="Arial"/>
            </a:endParaRPr>
          </a:p>
          <a:p>
            <a:pPr marL="532765" indent="-259715">
              <a:lnSpc>
                <a:spcPct val="100000"/>
              </a:lnSpc>
              <a:spcBef>
                <a:spcPts val="1620"/>
              </a:spcBef>
              <a:buChar char="•"/>
              <a:tabLst>
                <a:tab pos="532765" algn="l"/>
              </a:tabLst>
            </a:pPr>
            <a:r>
              <a:rPr sz="3150" spc="-20" dirty="0">
                <a:latin typeface="Arial"/>
                <a:cs typeface="Arial"/>
              </a:rPr>
              <a:t>Learning</a:t>
            </a:r>
            <a:r>
              <a:rPr sz="3150" spc="-140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Outside</a:t>
            </a:r>
            <a:r>
              <a:rPr sz="3150" spc="-110" dirty="0">
                <a:latin typeface="Arial"/>
                <a:cs typeface="Arial"/>
              </a:rPr>
              <a:t> </a:t>
            </a:r>
            <a:r>
              <a:rPr sz="3150" dirty="0">
                <a:latin typeface="Arial"/>
                <a:cs typeface="Arial"/>
              </a:rPr>
              <a:t>the</a:t>
            </a:r>
            <a:r>
              <a:rPr sz="3150" spc="-125" dirty="0">
                <a:latin typeface="Arial"/>
                <a:cs typeface="Arial"/>
              </a:rPr>
              <a:t> </a:t>
            </a:r>
            <a:r>
              <a:rPr sz="3150" spc="-45" dirty="0">
                <a:latin typeface="Arial"/>
                <a:cs typeface="Arial"/>
              </a:rPr>
              <a:t>Classroom</a:t>
            </a:r>
            <a:r>
              <a:rPr sz="3150" spc="-130" dirty="0">
                <a:latin typeface="Arial"/>
                <a:cs typeface="Arial"/>
              </a:rPr>
              <a:t> </a:t>
            </a:r>
            <a:r>
              <a:rPr sz="3150" spc="-10" dirty="0">
                <a:latin typeface="Arial"/>
                <a:cs typeface="Arial"/>
              </a:rPr>
              <a:t>(LOtC)</a:t>
            </a:r>
            <a:endParaRPr sz="3150">
              <a:latin typeface="Arial"/>
              <a:cs typeface="Arial"/>
            </a:endParaRPr>
          </a:p>
          <a:p>
            <a:pPr marL="533400" indent="-260350">
              <a:lnSpc>
                <a:spcPct val="100000"/>
              </a:lnSpc>
              <a:spcBef>
                <a:spcPts val="1620"/>
              </a:spcBef>
              <a:buChar char="•"/>
              <a:tabLst>
                <a:tab pos="533400" algn="l"/>
              </a:tabLst>
            </a:pPr>
            <a:r>
              <a:rPr sz="3150" spc="-10" dirty="0">
                <a:latin typeface="Arial"/>
                <a:cs typeface="Arial"/>
              </a:rPr>
              <a:t>Adventuremark</a:t>
            </a:r>
            <a:r>
              <a:rPr sz="3150" spc="-170" dirty="0">
                <a:latin typeface="Arial"/>
                <a:cs typeface="Arial"/>
              </a:rPr>
              <a:t> </a:t>
            </a:r>
            <a:r>
              <a:rPr sz="3150" spc="-10" dirty="0">
                <a:latin typeface="Arial"/>
                <a:cs typeface="Arial"/>
              </a:rPr>
              <a:t>(AAIAC)</a:t>
            </a:r>
            <a:endParaRPr sz="315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00100" y="1260347"/>
            <a:ext cx="7623175" cy="1126490"/>
            <a:chOff x="800100" y="1260347"/>
            <a:chExt cx="7623175" cy="1126490"/>
          </a:xfrm>
        </p:grpSpPr>
        <p:sp>
          <p:nvSpPr>
            <p:cNvPr id="4" name="object 4"/>
            <p:cNvSpPr/>
            <p:nvPr/>
          </p:nvSpPr>
          <p:spPr>
            <a:xfrm>
              <a:off x="800100" y="1260347"/>
              <a:ext cx="7623175" cy="1126490"/>
            </a:xfrm>
            <a:custGeom>
              <a:avLst/>
              <a:gdLst/>
              <a:ahLst/>
              <a:cxnLst/>
              <a:rect l="l" t="t" r="r" b="b"/>
              <a:pathLst>
                <a:path w="7623175" h="1126489">
                  <a:moveTo>
                    <a:pt x="7623048" y="0"/>
                  </a:moveTo>
                  <a:lnTo>
                    <a:pt x="0" y="0"/>
                  </a:lnTo>
                  <a:lnTo>
                    <a:pt x="0" y="1126235"/>
                  </a:lnTo>
                  <a:lnTo>
                    <a:pt x="7623048" y="1126235"/>
                  </a:lnTo>
                  <a:lnTo>
                    <a:pt x="7623048" y="0"/>
                  </a:lnTo>
                  <a:close/>
                </a:path>
              </a:pathLst>
            </a:custGeom>
            <a:solidFill>
              <a:srgbClr val="0E86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10894" y="1438401"/>
              <a:ext cx="6760209" cy="742188"/>
            </a:xfrm>
            <a:prstGeom prst="rect">
              <a:avLst/>
            </a:prstGeom>
          </p:spPr>
        </p:pic>
      </p:grpSp>
      <p:pic>
        <p:nvPicPr>
          <p:cNvPr id="6" name="object 6" descr="BAPA_LOGO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577571" y="7085076"/>
            <a:ext cx="1307591" cy="1719072"/>
          </a:xfrm>
          <a:prstGeom prst="rect">
            <a:avLst/>
          </a:prstGeom>
        </p:spPr>
      </p:pic>
      <p:pic>
        <p:nvPicPr>
          <p:cNvPr id="7" name="object 7" descr="LOtC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96967" y="7476743"/>
            <a:ext cx="1982724" cy="1299972"/>
          </a:xfrm>
          <a:prstGeom prst="rect">
            <a:avLst/>
          </a:prstGeom>
        </p:spPr>
      </p:pic>
      <p:pic>
        <p:nvPicPr>
          <p:cNvPr id="8" name="object 8" descr="S:\FROM VOLUMES\Archive\MASTER LOGOS\Abta &amp; Atol Logos\Abta logos\ABTA logo with strap\ABTA-logo_rgb.gif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308836" y="7371588"/>
            <a:ext cx="3049524" cy="1299972"/>
          </a:xfrm>
          <a:prstGeom prst="rect">
            <a:avLst/>
          </a:prstGeom>
        </p:spPr>
      </p:pic>
      <p:pic>
        <p:nvPicPr>
          <p:cNvPr id="9" name="object 9" descr="adventuremark_LOGO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54823" y="7447788"/>
            <a:ext cx="1336548" cy="1356360"/>
          </a:xfrm>
          <a:prstGeom prst="rect">
            <a:avLst/>
          </a:prstGeom>
        </p:spPr>
      </p:pic>
      <p:pic>
        <p:nvPicPr>
          <p:cNvPr id="10" name="object 10" descr="iol_logo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366504" y="7581900"/>
            <a:ext cx="2787396" cy="10896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6bf331a-f50d-4877-8965-4bd360ddc3f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D44348AB247A24CBD9E435246A4F6E2" ma:contentTypeVersion="12" ma:contentTypeDescription="Create a new document." ma:contentTypeScope="" ma:versionID="a1163fd50d84abe5b4f0395edc9b48c4">
  <xsd:schema xmlns:xsd="http://www.w3.org/2001/XMLSchema" xmlns:xs="http://www.w3.org/2001/XMLSchema" xmlns:p="http://schemas.microsoft.com/office/2006/metadata/properties" xmlns:ns3="06bf331a-f50d-4877-8965-4bd360ddc3fd" targetNamespace="http://schemas.microsoft.com/office/2006/metadata/properties" ma:root="true" ma:fieldsID="61b17ed7dd1edd78954b418512e7ddaf" ns3:_="">
    <xsd:import namespace="06bf331a-f50d-4877-8965-4bd360ddc3f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SystemTags" minOccurs="0"/>
                <xsd:element ref="ns3:MediaServiceOCR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bf331a-f50d-4877-8965-4bd360ddc3f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E91AAF-D15E-4F94-A504-4E966CA54AFF}">
  <ds:schemaRefs>
    <ds:schemaRef ds:uri="http://www.w3.org/XML/1998/namespace"/>
    <ds:schemaRef ds:uri="http://purl.org/dc/terms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06bf331a-f50d-4877-8965-4bd360ddc3f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31F608C1-68DC-4A1C-A50E-5180747223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A28BBAF-312C-4253-993A-BDA2EF5A18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bf331a-f50d-4877-8965-4bd360ddc3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457</Words>
  <Application>Microsoft Office PowerPoint</Application>
  <PresentationFormat>Custom</PresentationFormat>
  <Paragraphs>79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Times New Roman</vt:lpstr>
      <vt:lpstr>Twinkl Cursive Unlooped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 ACTIVITIES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Cost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JCA</dc:title>
  <dc:creator>Louise Crauet</dc:creator>
  <cp:lastModifiedBy>Emma Harris</cp:lastModifiedBy>
  <cp:revision>5</cp:revision>
  <dcterms:created xsi:type="dcterms:W3CDTF">2026-02-02T11:24:00Z</dcterms:created>
  <dcterms:modified xsi:type="dcterms:W3CDTF">2026-09-25T10:32:57Z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2019-08-15T00:00:00Z</vt:filetime>
  </property>
  <property fmtid="{D5CDD505-2E9C-101B-9397-08002B2CF9AE}" pid="3" name="Creator">
    <vt:lpwstr>Microsoft® PowerPoint® for Office 365</vt:lpwstr>
  </property>
  <property fmtid="{D5CDD505-2E9C-101B-9397-08002B2CF9AE}" pid="4" name="LastSaved">
    <vt:filetime>2026-02-02T00:00:00Z</vt:filetime>
  </property>
  <property fmtid="{D5CDD505-2E9C-101B-9397-08002B2CF9AE}" pid="5" name="Producer">
    <vt:lpwstr>Microsoft® PowerPoint® for Office 365</vt:lpwstr>
  </property>
  <property fmtid="{D5CDD505-2E9C-101B-9397-08002B2CF9AE}" pid="6" name="ContentTypeId">
    <vt:lpwstr>0x0101003D44348AB247A24CBD9E435246A4F6E2</vt:lpwstr>
  </property>
  <property fmtid="{D5CDD505-2E9C-101B-9397-08002B2CF9AE}" pid="7" name="Order">
    <vt:r8>592600</vt:r8>
  </property>
  <property fmtid="{D5CDD505-2E9C-101B-9397-08002B2CF9AE}" pid="8" name="MediaServiceImageTags">
    <vt:lpwstr/>
  </property>
</Properties>
</file>