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 id="263" r:id="rId4"/>
    <p:sldId id="264"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0D9722E-F3C9-4106-802D-24547ACECB8E}" v="12" dt="2026-10-12T11:52:42.6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1" d="100"/>
          <a:sy n="111" d="100"/>
        </p:scale>
        <p:origin x="59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10"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CBE7-7A7A-48FC-B708-E49CC82FF7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F70BD5F-C078-4C7F-A7DE-8B5938C694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69CBEF6-CF18-47AD-B5B2-7740B899F9B7}"/>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5" name="Footer Placeholder 4">
            <a:extLst>
              <a:ext uri="{FF2B5EF4-FFF2-40B4-BE49-F238E27FC236}">
                <a16:creationId xmlns:a16="http://schemas.microsoft.com/office/drawing/2014/main" id="{0C4F2F79-65CC-4AE4-ACEE-E123706908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591E5C-2C4F-463D-B58B-33A2DBECB5BD}"/>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460218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0C82F-46E4-4279-8D85-2D1A45C145A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677ED29-5510-4B03-B8C9-FE3287B3D43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A5B0B0-0C09-4489-A6A0-030A92BF2CE7}"/>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5" name="Footer Placeholder 4">
            <a:extLst>
              <a:ext uri="{FF2B5EF4-FFF2-40B4-BE49-F238E27FC236}">
                <a16:creationId xmlns:a16="http://schemas.microsoft.com/office/drawing/2014/main" id="{575B5274-6805-44C3-A44E-85DBCA62EF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3456F3-C349-46CF-BDA0-19815A806FF3}"/>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3509213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027DE-F0BB-472B-8AC6-7EBDCD41CF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DA38F22-21F3-458B-BC0E-DAF57CA662E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8BA7CBA-7C58-4ADE-8CF1-302604D70462}"/>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5" name="Footer Placeholder 4">
            <a:extLst>
              <a:ext uri="{FF2B5EF4-FFF2-40B4-BE49-F238E27FC236}">
                <a16:creationId xmlns:a16="http://schemas.microsoft.com/office/drawing/2014/main" id="{C611108B-1145-4171-9FAB-20D317A708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2531D0-F38F-422D-A8D3-6CF01500DCCA}"/>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2474840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6C9D7-4F24-49C4-919A-D1BD8D8D9D5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73D53A5-4405-4C46-9AD2-C87B24BE6B03}"/>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8EF8C18-36B8-488C-8F97-D23797BB679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E85A2BE-E6CF-47E3-9503-4D1BBB530860}"/>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6" name="Footer Placeholder 5">
            <a:extLst>
              <a:ext uri="{FF2B5EF4-FFF2-40B4-BE49-F238E27FC236}">
                <a16:creationId xmlns:a16="http://schemas.microsoft.com/office/drawing/2014/main" id="{F917907F-456B-426B-A54B-E299BC5A98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DCC469-1D57-4DEC-8BFF-7FCF478FEFFB}"/>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393031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D5AAD-5E81-46CF-80BF-A12D9848F76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E441E06-126D-4622-A6E5-356C808210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5C6018C-CE5F-4733-A7F8-2F4793B5B99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573D887-7791-490A-941B-A367F7E5A9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39F4CFD-CDAC-42CB-AA67-7984DAA6C16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A9066B9-BF8C-4F67-B40E-BF1F89BCF6E1}"/>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8" name="Footer Placeholder 7">
            <a:extLst>
              <a:ext uri="{FF2B5EF4-FFF2-40B4-BE49-F238E27FC236}">
                <a16:creationId xmlns:a16="http://schemas.microsoft.com/office/drawing/2014/main" id="{3744727B-F09D-42D5-BBCA-63730521B8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7E86A1C-75CA-42DD-ACB1-E1C1980F1299}"/>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404471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3AD70-1729-4793-8542-F6FC540ACC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90BA9ED-3CA7-4397-A1E0-5D0338EF6498}"/>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4" name="Footer Placeholder 3">
            <a:extLst>
              <a:ext uri="{FF2B5EF4-FFF2-40B4-BE49-F238E27FC236}">
                <a16:creationId xmlns:a16="http://schemas.microsoft.com/office/drawing/2014/main" id="{D9FB98E1-1B09-4A30-8562-5682C6C5BD0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20B47FA-2B27-4F7B-B5F7-EADF261C3E93}"/>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32381246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91DE0C-8C9D-4D3A-8CEB-CBF38938EA4B}"/>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3" name="Footer Placeholder 2">
            <a:extLst>
              <a:ext uri="{FF2B5EF4-FFF2-40B4-BE49-F238E27FC236}">
                <a16:creationId xmlns:a16="http://schemas.microsoft.com/office/drawing/2014/main" id="{D420D548-4312-4A95-9262-498429D285F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893499D-D42B-40E2-A3EA-3C1F82EBA9AB}"/>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3977717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A0B23-5C7D-4235-99F7-0D5057660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52B25F-20D7-4B67-B701-66FCE3747D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5DBA8A-7A6E-4A60-A1C0-E40647AB5A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D75DE79-6D28-46DA-B429-7ADCFB8E0F3D}"/>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6" name="Footer Placeholder 5">
            <a:extLst>
              <a:ext uri="{FF2B5EF4-FFF2-40B4-BE49-F238E27FC236}">
                <a16:creationId xmlns:a16="http://schemas.microsoft.com/office/drawing/2014/main" id="{045BAF5C-AB82-43F1-84CB-4FC3FCEDBE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C56886-95D2-481B-BB31-78C8100F431A}"/>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634973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5CBFD-D784-4BA1-BD53-6E33981F6F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C1A9B0F-7A3E-4CFB-80B2-8FACB92008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2BA5688-BC7E-4465-BA47-671A552CB0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B012A01-E4B9-403A-A02F-7FFD69A8D394}"/>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6" name="Footer Placeholder 5">
            <a:extLst>
              <a:ext uri="{FF2B5EF4-FFF2-40B4-BE49-F238E27FC236}">
                <a16:creationId xmlns:a16="http://schemas.microsoft.com/office/drawing/2014/main" id="{F334650E-EA9D-4A86-A5F1-AE0CEFF9BC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D7A9B28-9997-4FF3-B6FD-2D89D7E8E96A}"/>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886442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CB0D74-73EF-436B-A2F5-11802CDEB84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ACF475C-16CB-461A-9454-618C9BB6C25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F29B026-A15B-4C91-B63D-6806FA36EB34}"/>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5" name="Footer Placeholder 4">
            <a:extLst>
              <a:ext uri="{FF2B5EF4-FFF2-40B4-BE49-F238E27FC236}">
                <a16:creationId xmlns:a16="http://schemas.microsoft.com/office/drawing/2014/main" id="{86A38A7E-7264-4A2C-811E-6BCD75DFFF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0FF3343-470F-4304-838A-EC48F4037716}"/>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3297732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C8E05AF-20E5-4B87-B7B6-F72D2101FB4A}"/>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52DA811-C229-422E-AF8D-605FD97F6B6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6CDF62D-2E6F-4A9B-BA90-07E08955C2E3}"/>
              </a:ext>
            </a:extLst>
          </p:cNvPr>
          <p:cNvSpPr>
            <a:spLocks noGrp="1"/>
          </p:cNvSpPr>
          <p:nvPr>
            <p:ph type="dt" sz="half" idx="10"/>
          </p:nvPr>
        </p:nvSpPr>
        <p:spPr/>
        <p:txBody>
          <a:bodyPr/>
          <a:lstStyle/>
          <a:p>
            <a:fld id="{1F9C6387-3D0F-47FB-B8D5-3B2754D35ACE}" type="datetimeFigureOut">
              <a:rPr lang="en-GB" smtClean="0"/>
              <a:t>20/10/2026</a:t>
            </a:fld>
            <a:endParaRPr lang="en-GB"/>
          </a:p>
        </p:txBody>
      </p:sp>
      <p:sp>
        <p:nvSpPr>
          <p:cNvPr id="5" name="Footer Placeholder 4">
            <a:extLst>
              <a:ext uri="{FF2B5EF4-FFF2-40B4-BE49-F238E27FC236}">
                <a16:creationId xmlns:a16="http://schemas.microsoft.com/office/drawing/2014/main" id="{A475F799-6B5D-484E-9B45-5C3BDB0EBE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4D5059C-E926-40C1-B22E-E8BD3AC7047E}"/>
              </a:ext>
            </a:extLst>
          </p:cNvPr>
          <p:cNvSpPr>
            <a:spLocks noGrp="1"/>
          </p:cNvSpPr>
          <p:nvPr>
            <p:ph type="sldNum" sz="quarter" idx="12"/>
          </p:nvPr>
        </p:nvSpPr>
        <p:spPr/>
        <p:txBody>
          <a:bodyPr/>
          <a:lstStyle/>
          <a:p>
            <a:fld id="{6404BB22-56E5-4434-8070-553537E70230}" type="slidenum">
              <a:rPr lang="en-GB" smtClean="0"/>
              <a:t>‹#›</a:t>
            </a:fld>
            <a:endParaRPr lang="en-GB"/>
          </a:p>
        </p:txBody>
      </p:sp>
    </p:spTree>
    <p:extLst>
      <p:ext uri="{BB962C8B-B14F-4D97-AF65-F5344CB8AC3E}">
        <p14:creationId xmlns:p14="http://schemas.microsoft.com/office/powerpoint/2010/main" val="2993877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010600-C904-4E45-B18E-95C07860D0D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8AFB4A1-93A2-4922-BC6B-79799AEEFF7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A092EB-EB4A-4E5D-AB5E-77062AABBB0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9C6387-3D0F-47FB-B8D5-3B2754D35ACE}" type="datetimeFigureOut">
              <a:rPr lang="en-GB" smtClean="0"/>
              <a:t>20/10/2026</a:t>
            </a:fld>
            <a:endParaRPr lang="en-GB"/>
          </a:p>
        </p:txBody>
      </p:sp>
      <p:sp>
        <p:nvSpPr>
          <p:cNvPr id="5" name="Footer Placeholder 4">
            <a:extLst>
              <a:ext uri="{FF2B5EF4-FFF2-40B4-BE49-F238E27FC236}">
                <a16:creationId xmlns:a16="http://schemas.microsoft.com/office/drawing/2014/main" id="{5BD49D7F-14AA-4864-B049-EABA551268A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2A65779-5710-4924-AC97-2B66A67BCF0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04BB22-56E5-4434-8070-553537E70230}" type="slidenum">
              <a:rPr lang="en-GB" smtClean="0"/>
              <a:t>‹#›</a:t>
            </a:fld>
            <a:endParaRPr lang="en-GB"/>
          </a:p>
        </p:txBody>
      </p:sp>
    </p:spTree>
    <p:extLst>
      <p:ext uri="{BB962C8B-B14F-4D97-AF65-F5344CB8AC3E}">
        <p14:creationId xmlns:p14="http://schemas.microsoft.com/office/powerpoint/2010/main" val="37758624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np-IwYpln4Q" TargetMode="External"/><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69F543-6246-458F-83DB-838AB572797B}"/>
              </a:ext>
            </a:extLst>
          </p:cNvPr>
          <p:cNvSpPr txBox="1"/>
          <p:nvPr/>
        </p:nvSpPr>
        <p:spPr>
          <a:xfrm>
            <a:off x="2809875" y="257175"/>
            <a:ext cx="6838950" cy="1535357"/>
          </a:xfrm>
          <a:prstGeom prst="rect">
            <a:avLst/>
          </a:prstGeom>
          <a:noFill/>
        </p:spPr>
        <p:txBody>
          <a:bodyPr wrap="square" rtlCol="0">
            <a:spAutoFit/>
          </a:bodyPr>
          <a:lstStyle/>
          <a:p>
            <a:pPr lvl="0" algn="ctr">
              <a:lnSpc>
                <a:spcPct val="107000"/>
              </a:lnSpc>
              <a:spcAft>
                <a:spcPts val="800"/>
              </a:spcAft>
            </a:pPr>
            <a:r>
              <a:rPr lang="en-GB" sz="2800" b="1" dirty="0">
                <a:solidFill>
                  <a:srgbClr val="00B050"/>
                </a:solidFill>
                <a:latin typeface="Kristen ITC" panose="03050502040202030202" pitchFamily="66" charset="0"/>
                <a:ea typeface="Calibri" panose="020F0502020204030204" pitchFamily="34" charset="0"/>
                <a:cs typeface="Calibri" panose="020F0502020204030204" pitchFamily="34" charset="0"/>
              </a:rPr>
              <a:t>The 29</a:t>
            </a:r>
            <a:r>
              <a:rPr lang="en-GB" sz="2800" b="1" baseline="30000" dirty="0">
                <a:solidFill>
                  <a:srgbClr val="00B050"/>
                </a:solidFill>
                <a:latin typeface="Kristen ITC" panose="03050502040202030202" pitchFamily="66" charset="0"/>
                <a:ea typeface="Calibri" panose="020F0502020204030204" pitchFamily="34" charset="0"/>
                <a:cs typeface="Calibri" panose="020F0502020204030204" pitchFamily="34" charset="0"/>
              </a:rPr>
              <a:t>th</a:t>
            </a:r>
            <a:r>
              <a:rPr lang="en-GB" sz="2800" b="1" dirty="0">
                <a:solidFill>
                  <a:srgbClr val="00B050"/>
                </a:solidFill>
                <a:latin typeface="Kristen ITC" panose="03050502040202030202" pitchFamily="66" charset="0"/>
                <a:ea typeface="Calibri" panose="020F0502020204030204" pitchFamily="34" charset="0"/>
                <a:cs typeface="Calibri" panose="020F0502020204030204" pitchFamily="34" charset="0"/>
              </a:rPr>
              <a:t> Sunday of Ordinary time</a:t>
            </a:r>
          </a:p>
          <a:p>
            <a:pPr lvl="0" algn="ctr"/>
            <a:r>
              <a:rPr lang="en-GB" sz="2800" b="1" dirty="0">
                <a:solidFill>
                  <a:srgbClr val="00B050"/>
                </a:solidFill>
                <a:latin typeface="Kristen ITC" panose="03050502040202030202" pitchFamily="66" charset="0"/>
                <a:cs typeface="Calibri" panose="020F0502020204030204" pitchFamily="34" charset="0"/>
              </a:rPr>
              <a:t>Matthew 22:1-12</a:t>
            </a:r>
            <a:endParaRPr lang="en-GB" sz="2800" dirty="0">
              <a:solidFill>
                <a:prstClr val="black"/>
              </a:solidFill>
            </a:endParaRPr>
          </a:p>
          <a:p>
            <a:pPr lvl="0" algn="ctr">
              <a:lnSpc>
                <a:spcPct val="107000"/>
              </a:lnSpc>
              <a:spcAft>
                <a:spcPts val="800"/>
              </a:spcAft>
            </a:pPr>
            <a:r>
              <a:rPr lang="en-GB" sz="2800" b="1" dirty="0">
                <a:solidFill>
                  <a:srgbClr val="00B050"/>
                </a:solidFill>
                <a:latin typeface="Kristen ITC" panose="03050502040202030202" pitchFamily="66" charset="0"/>
                <a:ea typeface="Calibri" panose="020F0502020204030204" pitchFamily="34" charset="0"/>
                <a:cs typeface="Calibri" panose="020F0502020204030204" pitchFamily="34" charset="0"/>
              </a:rPr>
              <a:t> Year A</a:t>
            </a:r>
            <a:endParaRPr lang="en-GB" sz="2800" dirty="0"/>
          </a:p>
        </p:txBody>
      </p:sp>
      <p:pic>
        <p:nvPicPr>
          <p:cNvPr id="6" name="Picture 2" descr="Faith, Love Hope, Hands, Contact, Close">
            <a:extLst>
              <a:ext uri="{FF2B5EF4-FFF2-40B4-BE49-F238E27FC236}">
                <a16:creationId xmlns:a16="http://schemas.microsoft.com/office/drawing/2014/main" id="{A3EC97F5-4A86-478F-9E88-3C3BD33FC9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7259" y="1853293"/>
            <a:ext cx="10214757" cy="44658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358114B-7320-B1CB-7DBF-C4DB882CECC6}"/>
              </a:ext>
            </a:extLst>
          </p:cNvPr>
          <p:cNvSpPr txBox="1"/>
          <p:nvPr/>
        </p:nvSpPr>
        <p:spPr>
          <a:xfrm>
            <a:off x="3636168" y="6416159"/>
            <a:ext cx="4916940" cy="369332"/>
          </a:xfrm>
          <a:prstGeom prst="rect">
            <a:avLst/>
          </a:prstGeom>
          <a:noFill/>
        </p:spPr>
        <p:txBody>
          <a:bodyPr wrap="square">
            <a:spAutoFit/>
          </a:bodyPr>
          <a:lstStyle/>
          <a:p>
            <a:r>
              <a:rPr lang="en-GB" dirty="0">
                <a:hlinkClick r:id="rId3"/>
              </a:rPr>
              <a:t>https://www.youtube.com/watch?v=np-IwYpln4Q</a:t>
            </a:r>
            <a:endParaRPr lang="en-GB" dirty="0"/>
          </a:p>
        </p:txBody>
      </p:sp>
    </p:spTree>
    <p:extLst>
      <p:ext uri="{BB962C8B-B14F-4D97-AF65-F5344CB8AC3E}">
        <p14:creationId xmlns:p14="http://schemas.microsoft.com/office/powerpoint/2010/main" val="39836704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E798EE-480C-4E7A-AE32-F332D7465156}"/>
              </a:ext>
            </a:extLst>
          </p:cNvPr>
          <p:cNvSpPr/>
          <p:nvPr/>
        </p:nvSpPr>
        <p:spPr>
          <a:xfrm>
            <a:off x="171450" y="894661"/>
            <a:ext cx="11849100" cy="523220"/>
          </a:xfrm>
          <a:prstGeom prst="rect">
            <a:avLst/>
          </a:prstGeom>
        </p:spPr>
        <p:txBody>
          <a:bodyPr wrap="square">
            <a:spAutoFit/>
          </a:bodyPr>
          <a:lstStyle/>
          <a:p>
            <a:pPr>
              <a:spcAft>
                <a:spcPts val="0"/>
              </a:spcAft>
            </a:pPr>
            <a:r>
              <a:rPr lang="en-GB" sz="2800" b="1" baseline="30000" dirty="0">
                <a:solidFill>
                  <a:srgbClr val="000000"/>
                </a:solidFill>
                <a:latin typeface="Comic Sans MS" panose="030F0702030302020204" pitchFamily="66" charset="0"/>
                <a:ea typeface="Calibri" panose="020F0502020204030204" pitchFamily="34" charset="0"/>
                <a:cs typeface="Segoe UI" panose="020B0502040204020203" pitchFamily="34" charset="0"/>
              </a:rPr>
              <a:t> </a:t>
            </a:r>
            <a:endParaRPr lang="en-GB" sz="3200" dirty="0">
              <a:latin typeface="Calibri" panose="020F0502020204030204" pitchFamily="34" charset="0"/>
              <a:ea typeface="Times New Roman" panose="02020603050405020304" pitchFamily="18" charset="0"/>
            </a:endParaRPr>
          </a:p>
        </p:txBody>
      </p:sp>
      <p:sp>
        <p:nvSpPr>
          <p:cNvPr id="3" name="TextBox 2">
            <a:extLst>
              <a:ext uri="{FF2B5EF4-FFF2-40B4-BE49-F238E27FC236}">
                <a16:creationId xmlns:a16="http://schemas.microsoft.com/office/drawing/2014/main" id="{6A3EA0B7-CCC5-421E-A3FF-B987235FD01E}"/>
              </a:ext>
            </a:extLst>
          </p:cNvPr>
          <p:cNvSpPr txBox="1"/>
          <p:nvPr/>
        </p:nvSpPr>
        <p:spPr>
          <a:xfrm>
            <a:off x="1019174" y="76201"/>
            <a:ext cx="10906125" cy="523220"/>
          </a:xfrm>
          <a:prstGeom prst="rect">
            <a:avLst/>
          </a:prstGeom>
          <a:noFill/>
        </p:spPr>
        <p:txBody>
          <a:bodyPr wrap="square" rtlCol="0">
            <a:spAutoFit/>
          </a:bodyPr>
          <a:lstStyle/>
          <a:p>
            <a:r>
              <a:rPr lang="en-GB" sz="2800" b="1" dirty="0">
                <a:solidFill>
                  <a:srgbClr val="00B050"/>
                </a:solidFill>
                <a:latin typeface="Comic Sans MS" panose="030F0702030302020204" pitchFamily="66" charset="0"/>
              </a:rPr>
              <a:t>A Reading from the Holy Gospel according to Matthew</a:t>
            </a:r>
          </a:p>
        </p:txBody>
      </p:sp>
      <p:sp>
        <p:nvSpPr>
          <p:cNvPr id="4" name="Rectangle 3">
            <a:extLst>
              <a:ext uri="{FF2B5EF4-FFF2-40B4-BE49-F238E27FC236}">
                <a16:creationId xmlns:a16="http://schemas.microsoft.com/office/drawing/2014/main" id="{77C6CBA3-2467-4C50-BBE7-AAC2E297CBC1}"/>
              </a:ext>
            </a:extLst>
          </p:cNvPr>
          <p:cNvSpPr/>
          <p:nvPr/>
        </p:nvSpPr>
        <p:spPr>
          <a:xfrm>
            <a:off x="923278" y="894661"/>
            <a:ext cx="9987378" cy="3600986"/>
          </a:xfrm>
          <a:prstGeom prst="rect">
            <a:avLst/>
          </a:prstGeom>
        </p:spPr>
        <p:txBody>
          <a:bodyPr wrap="square">
            <a:spAutoFit/>
          </a:bodyPr>
          <a:lstStyle/>
          <a:p>
            <a:r>
              <a:rPr lang="en-GB" sz="2400" dirty="0">
                <a:solidFill>
                  <a:srgbClr val="000000"/>
                </a:solidFill>
                <a:latin typeface="Comic Sans MS" panose="030F0702030302020204" pitchFamily="66" charset="0"/>
                <a:cs typeface="Segoe UI" panose="020B0502040204020203" pitchFamily="34" charset="0"/>
              </a:rPr>
              <a:t>The Pharisees said to Jesus, “Teacher, we know that you are an honest man. We know that you teach the truth about God’s way. You are not afraid of what other people think about you. All men are the same to you. So, tell us what you think. Is it right to pay taxes to Caesar or not?”</a:t>
            </a:r>
            <a:endParaRPr lang="en-GB" sz="2400" dirty="0">
              <a:latin typeface="Comic Sans MS" panose="030F0702030302020204" pitchFamily="66" charset="0"/>
            </a:endParaRPr>
          </a:p>
          <a:p>
            <a:r>
              <a:rPr lang="en-GB" sz="2400" dirty="0">
                <a:solidFill>
                  <a:srgbClr val="000000"/>
                </a:solidFill>
                <a:latin typeface="Comic Sans MS" panose="030F0702030302020204" pitchFamily="66" charset="0"/>
                <a:ea typeface="Times New Roman" panose="02020603050405020304" pitchFamily="18" charset="0"/>
                <a:cs typeface="Segoe UI" panose="020B0502040204020203" pitchFamily="34" charset="0"/>
              </a:rPr>
              <a:t>But Jesus knew that these men were trying to trick him. </a:t>
            </a:r>
          </a:p>
          <a:p>
            <a:r>
              <a:rPr lang="en-GB" sz="2400" dirty="0">
                <a:solidFill>
                  <a:srgbClr val="000000"/>
                </a:solidFill>
                <a:latin typeface="Comic Sans MS" panose="030F0702030302020204" pitchFamily="66" charset="0"/>
                <a:ea typeface="Times New Roman" panose="02020603050405020304" pitchFamily="18" charset="0"/>
                <a:cs typeface="Segoe UI" panose="020B0502040204020203" pitchFamily="34" charset="0"/>
              </a:rPr>
              <a:t>Jesus said to them, “Give to Caesar the things that are Caesar’s. And give to God the things that are God’s.</a:t>
            </a:r>
            <a:r>
              <a:rPr lang="en-GB" sz="2400" i="1" dirty="0">
                <a:solidFill>
                  <a:srgbClr val="00B050"/>
                </a:solidFill>
                <a:latin typeface="Comic Sans MS" panose="030F0702030302020204" pitchFamily="66" charset="0"/>
                <a:cs typeface="Times New Roman" panose="02020603050405020304" pitchFamily="18" charset="0"/>
              </a:rPr>
              <a:t> </a:t>
            </a:r>
            <a:endParaRPr lang="en-GB" sz="2400" dirty="0">
              <a:latin typeface="Comic Sans MS" panose="030F0702030302020204" pitchFamily="66" charset="0"/>
            </a:endParaRPr>
          </a:p>
          <a:p>
            <a:r>
              <a:rPr lang="en-GB" b="1" dirty="0">
                <a:solidFill>
                  <a:srgbClr val="00B050"/>
                </a:solidFill>
                <a:latin typeface="Calibri" panose="020F0502020204030204" pitchFamily="34" charset="0"/>
                <a:cs typeface="Times New Roman" panose="02020603050405020304" pitchFamily="18" charset="0"/>
              </a:rPr>
              <a:t> </a:t>
            </a:r>
            <a:endParaRPr lang="en-GB" dirty="0"/>
          </a:p>
          <a:p>
            <a:endParaRPr lang="en-GB" dirty="0"/>
          </a:p>
        </p:txBody>
      </p:sp>
      <p:pic>
        <p:nvPicPr>
          <p:cNvPr id="5" name="Picture 2" descr="Why You May Want to Donate to Charity Before the Year's End">
            <a:extLst>
              <a:ext uri="{FF2B5EF4-FFF2-40B4-BE49-F238E27FC236}">
                <a16:creationId xmlns:a16="http://schemas.microsoft.com/office/drawing/2014/main" id="{2261D55F-4993-4A86-B032-DB4F966D94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1674" y="4171950"/>
            <a:ext cx="5690586" cy="26098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2821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387BE70-B829-426C-A829-5A8EDE3BAA86}"/>
              </a:ext>
            </a:extLst>
          </p:cNvPr>
          <p:cNvSpPr/>
          <p:nvPr/>
        </p:nvSpPr>
        <p:spPr>
          <a:xfrm>
            <a:off x="514905" y="3036163"/>
            <a:ext cx="8984202" cy="1162975"/>
          </a:xfrm>
          <a:prstGeom prst="rect">
            <a:avLst/>
          </a:prstGeom>
        </p:spPr>
        <p:txBody>
          <a:bodyPr wrap="square">
            <a:spAutoFit/>
          </a:bodyPr>
          <a:lstStyle/>
          <a:p>
            <a:pPr lvl="0">
              <a:lnSpc>
                <a:spcPct val="106000"/>
              </a:lnSpc>
            </a:pPr>
            <a:endParaRPr lang="en-GB" sz="2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2" descr="Sermon for Cycle A – 29th Sunday Homily – SahayaSelvam.org">
            <a:extLst>
              <a:ext uri="{FF2B5EF4-FFF2-40B4-BE49-F238E27FC236}">
                <a16:creationId xmlns:a16="http://schemas.microsoft.com/office/drawing/2014/main" id="{0E8BF5A9-9915-4B95-B403-E93DD14BB6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56558" y="1037602"/>
            <a:ext cx="1831299" cy="179179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2E6C70ED-048E-4B8C-8585-602668040B98}"/>
              </a:ext>
            </a:extLst>
          </p:cNvPr>
          <p:cNvSpPr/>
          <p:nvPr/>
        </p:nvSpPr>
        <p:spPr>
          <a:xfrm>
            <a:off x="359217" y="606761"/>
            <a:ext cx="8482942" cy="6021777"/>
          </a:xfrm>
          <a:prstGeom prst="rect">
            <a:avLst/>
          </a:prstGeom>
        </p:spPr>
        <p:txBody>
          <a:bodyPr wrap="square">
            <a:spAutoFit/>
          </a:bodyPr>
          <a:lstStyle/>
          <a:p>
            <a:pPr marL="0" marR="0" lvl="0" indent="0" defTabSz="914400" eaLnBrk="1" fontAlgn="auto" latinLnBrk="0" hangingPunct="1">
              <a:lnSpc>
                <a:spcPct val="107000"/>
              </a:lnSpc>
              <a:spcBef>
                <a:spcPts val="0"/>
              </a:spcBef>
              <a:spcAft>
                <a:spcPts val="750"/>
              </a:spcAft>
              <a:buClrTx/>
              <a:buSzTx/>
              <a:buFontTx/>
              <a:buNone/>
              <a:tabLst/>
              <a:defRPr/>
            </a:pPr>
            <a:r>
              <a:rPr kumimoji="0" lang="en-GB" sz="2800" b="0" i="0" u="none" strike="noStrike" kern="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Times New Roman" panose="02020603050405020304" pitchFamily="18" charset="0"/>
              </a:rPr>
              <a:t>When you are faced with choices this week, think about whether or not your decisions will show your </a:t>
            </a:r>
            <a:r>
              <a:rPr kumimoji="0" lang="en-GB" sz="2800" b="1" i="0" u="none" strike="noStrike" kern="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Times New Roman" panose="02020603050405020304" pitchFamily="18" charset="0"/>
              </a:rPr>
              <a:t>loyalty</a:t>
            </a:r>
            <a:r>
              <a:rPr kumimoji="0" lang="en-GB" sz="2800" b="0" i="0" u="none" strike="noStrike" kern="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Times New Roman" panose="02020603050405020304" pitchFamily="18" charset="0"/>
              </a:rPr>
              <a:t> to God.</a:t>
            </a: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1" i="0" u="none" strike="noStrike" kern="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lang="en-GB" sz="2800" b="1" kern="0" dirty="0">
              <a:solidFill>
                <a:prstClr val="black"/>
              </a:solidFill>
              <a:latin typeface="Comic Sans MS" panose="030F0702030302020204" pitchFamily="66" charset="0"/>
              <a:ea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1" i="0" u="none" strike="noStrike" kern="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GB" sz="2800" b="1" i="0" u="none" strike="noStrike" kern="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Times New Roman" panose="02020603050405020304" pitchFamily="18" charset="0"/>
              </a:rPr>
              <a:t>Remember </a:t>
            </a:r>
            <a:r>
              <a:rPr kumimoji="0" lang="en-GB" sz="2800" b="0" i="0" u="none" strike="noStrike" kern="0" cap="none" spc="0" normalizeH="0" baseline="0" noProof="0" dirty="0">
                <a:ln>
                  <a:noFill/>
                </a:ln>
                <a:solidFill>
                  <a:prstClr val="black"/>
                </a:solidFill>
                <a:effectLst/>
                <a:uLnTx/>
                <a:uFillTx/>
                <a:latin typeface="Comic Sans MS" panose="030F0702030302020204" pitchFamily="66" charset="0"/>
                <a:ea typeface="Times New Roman" panose="02020603050405020304" pitchFamily="18" charset="0"/>
                <a:cs typeface="Times New Roman" panose="02020603050405020304" pitchFamily="18" charset="0"/>
              </a:rPr>
              <a:t>– Your actions towards others are also your actions towards God!</a:t>
            </a:r>
          </a:p>
          <a:p>
            <a:pPr marL="0" marR="0" lvl="0" indent="0" defTabSz="914400" eaLnBrk="1" fontAlgn="auto" latinLnBrk="0" hangingPunct="1">
              <a:lnSpc>
                <a:spcPct val="100000"/>
              </a:lnSpc>
              <a:spcBef>
                <a:spcPts val="0"/>
              </a:spcBef>
              <a:spcAft>
                <a:spcPts val="0"/>
              </a:spcAft>
              <a:buClrTx/>
              <a:buSzTx/>
              <a:buFontTx/>
              <a:buNone/>
              <a:tabLst/>
              <a:defRPr/>
            </a:pPr>
            <a:endParaRPr lang="en-GB" sz="2800" kern="0" dirty="0">
              <a:solidFill>
                <a:prstClr val="black"/>
              </a:solidFill>
              <a:latin typeface="Comic Sans MS" panose="030F0702030302020204" pitchFamily="66" charset="0"/>
              <a:cs typeface="Times New Roman" panose="02020603050405020304" pitchFamily="18"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2800" b="0" i="0" u="none" strike="noStrike" kern="0" cap="none" spc="0" normalizeH="0" baseline="0" noProof="0" dirty="0">
              <a:ln>
                <a:noFill/>
              </a:ln>
              <a:solidFill>
                <a:prstClr val="black"/>
              </a:solidFill>
              <a:effectLst/>
              <a:uLnTx/>
              <a:uFillTx/>
              <a:latin typeface="Comic Sans MS" panose="030F0702030302020204" pitchFamily="66" charset="0"/>
              <a:cs typeface="Times New Roman" panose="02020603050405020304" pitchFamily="18" charset="0"/>
            </a:endParaRPr>
          </a:p>
          <a:p>
            <a:pPr marL="342900" lvl="0" indent="-342900">
              <a:spcAft>
                <a:spcPts val="750"/>
              </a:spcAft>
              <a:buFont typeface="Symbol" panose="05050102010706020507" pitchFamily="18" charset="2"/>
              <a:buChar char=""/>
            </a:pPr>
            <a:r>
              <a:rPr lang="en-GB" sz="2800" b="1" dirty="0">
                <a:solidFill>
                  <a:prstClr val="black"/>
                </a:solidFill>
                <a:latin typeface="Comic Sans MS" panose="030F0702030302020204" pitchFamily="66" charset="0"/>
                <a:ea typeface="Times New Roman" panose="02020603050405020304" pitchFamily="18" charset="0"/>
              </a:rPr>
              <a:t>How do you show loyalty to your friends?</a:t>
            </a:r>
          </a:p>
          <a:p>
            <a:pPr marL="342900" lvl="0" indent="-342900">
              <a:lnSpc>
                <a:spcPct val="106000"/>
              </a:lnSpc>
              <a:buFont typeface="Symbol" panose="05050102010706020507" pitchFamily="18" charset="2"/>
              <a:buChar char=""/>
            </a:pPr>
            <a:r>
              <a:rPr lang="en-GB" sz="2800" b="1" dirty="0">
                <a:solidFill>
                  <a:prstClr val="black"/>
                </a:solidFill>
                <a:latin typeface="Comic Sans MS" panose="030F0702030302020204" pitchFamily="66" charset="0"/>
                <a:ea typeface="Calibri" panose="020F0502020204030204" pitchFamily="34" charset="0"/>
                <a:cs typeface="Arial" panose="020B0604020202020204" pitchFamily="34" charset="0"/>
              </a:rPr>
              <a:t>What can we give back to God?</a:t>
            </a:r>
            <a:endParaRPr lang="en-GB" sz="28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06000"/>
              </a:lnSpc>
              <a:spcAft>
                <a:spcPts val="800"/>
              </a:spcAft>
            </a:pPr>
            <a:endParaRPr kumimoji="0" lang="en-GB" sz="2800" b="0" i="0" u="none" strike="noStrike" kern="0" cap="none" spc="0" normalizeH="0" baseline="0" noProof="0" dirty="0">
              <a:ln>
                <a:noFill/>
              </a:ln>
              <a:solidFill>
                <a:prstClr val="black"/>
              </a:solidFill>
              <a:effectLst/>
              <a:uLnTx/>
              <a:uFillTx/>
            </a:endParaRPr>
          </a:p>
        </p:txBody>
      </p:sp>
      <p:pic>
        <p:nvPicPr>
          <p:cNvPr id="4098" name="Picture 2" descr="7 different types of Loyalty programs designed to retain customers. -  Azpiral">
            <a:extLst>
              <a:ext uri="{FF2B5EF4-FFF2-40B4-BE49-F238E27FC236}">
                <a16:creationId xmlns:a16="http://schemas.microsoft.com/office/drawing/2014/main" id="{6E327960-AC1C-4A38-A8B0-4A55C06DA1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2258" y="1657628"/>
            <a:ext cx="2394149" cy="1476188"/>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2A1B71A-4E40-4616-997B-32E9D6F7894B}"/>
              </a:ext>
            </a:extLst>
          </p:cNvPr>
          <p:cNvSpPr txBox="1"/>
          <p:nvPr/>
        </p:nvSpPr>
        <p:spPr>
          <a:xfrm>
            <a:off x="7599285" y="2004856"/>
            <a:ext cx="1491449" cy="954107"/>
          </a:xfrm>
          <a:prstGeom prst="rect">
            <a:avLst/>
          </a:prstGeom>
          <a:noFill/>
        </p:spPr>
        <p:txBody>
          <a:bodyPr wrap="square" rtlCol="0">
            <a:spAutoFit/>
          </a:bodyPr>
          <a:lstStyle/>
          <a:p>
            <a:r>
              <a:rPr lang="en-GB" sz="2800" dirty="0">
                <a:latin typeface="Comic Sans MS" panose="030F0702030302020204" pitchFamily="66" charset="0"/>
              </a:rPr>
              <a:t>What is loyalty?</a:t>
            </a:r>
          </a:p>
        </p:txBody>
      </p:sp>
      <p:pic>
        <p:nvPicPr>
          <p:cNvPr id="4100" name="Picture 4" descr="How can you teach your children to be kind? - Educating Matters">
            <a:extLst>
              <a:ext uri="{FF2B5EF4-FFF2-40B4-BE49-F238E27FC236}">
                <a16:creationId xmlns:a16="http://schemas.microsoft.com/office/drawing/2014/main" id="{C462DE4C-AB8E-424C-909C-2BA95DEA7D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66447" y="4011981"/>
            <a:ext cx="3225553" cy="26329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1034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ECFF"/>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9E9F3C-19B9-4DEA-96B3-C0DC7AA0949B}"/>
              </a:ext>
            </a:extLst>
          </p:cNvPr>
          <p:cNvSpPr txBox="1"/>
          <p:nvPr/>
        </p:nvSpPr>
        <p:spPr>
          <a:xfrm flipH="1">
            <a:off x="4736424" y="1028700"/>
            <a:ext cx="2936751" cy="646331"/>
          </a:xfrm>
          <a:prstGeom prst="rect">
            <a:avLst/>
          </a:prstGeom>
          <a:noFill/>
        </p:spPr>
        <p:txBody>
          <a:bodyPr wrap="square" rtlCol="0">
            <a:spAutoFit/>
          </a:bodyPr>
          <a:lstStyle/>
          <a:p>
            <a:r>
              <a:rPr lang="en-GB" sz="3600" b="1" dirty="0">
                <a:solidFill>
                  <a:srgbClr val="00B050"/>
                </a:solidFill>
                <a:latin typeface="Ink Free" panose="03080402000500000000" pitchFamily="66" charset="0"/>
              </a:rPr>
              <a:t>Let us pray…</a:t>
            </a:r>
          </a:p>
        </p:txBody>
      </p:sp>
      <p:sp>
        <p:nvSpPr>
          <p:cNvPr id="3" name="TextBox 2">
            <a:extLst>
              <a:ext uri="{FF2B5EF4-FFF2-40B4-BE49-F238E27FC236}">
                <a16:creationId xmlns:a16="http://schemas.microsoft.com/office/drawing/2014/main" id="{EDF2FE31-26B4-4FD7-AD81-5618C1C8534E}"/>
              </a:ext>
            </a:extLst>
          </p:cNvPr>
          <p:cNvSpPr txBox="1"/>
          <p:nvPr/>
        </p:nvSpPr>
        <p:spPr>
          <a:xfrm>
            <a:off x="3171826" y="1960781"/>
            <a:ext cx="5883398" cy="2862322"/>
          </a:xfrm>
          <a:prstGeom prst="rect">
            <a:avLst/>
          </a:prstGeom>
          <a:noFill/>
        </p:spPr>
        <p:txBody>
          <a:bodyPr wrap="square" rtlCol="0">
            <a:spAutoFit/>
          </a:bodyPr>
          <a:lstStyle/>
          <a:p>
            <a:pPr algn="ctr"/>
            <a:r>
              <a:rPr lang="en-GB" sz="3600" b="1" dirty="0">
                <a:latin typeface="Ink Free" panose="03080402000500000000" pitchFamily="66" charset="0"/>
              </a:rPr>
              <a:t>Dear Jesus,</a:t>
            </a:r>
          </a:p>
          <a:p>
            <a:pPr algn="ctr"/>
            <a:r>
              <a:rPr lang="en-GB" sz="3600" b="1" dirty="0">
                <a:latin typeface="Ink Free" panose="03080402000500000000" pitchFamily="66" charset="0"/>
              </a:rPr>
              <a:t>Help me to always to be loyal to my friends and  reach out to others in love.</a:t>
            </a:r>
          </a:p>
          <a:p>
            <a:pPr algn="ctr"/>
            <a:r>
              <a:rPr lang="en-GB" sz="3600" b="1" dirty="0">
                <a:latin typeface="Ink Free" panose="03080402000500000000" pitchFamily="66" charset="0"/>
              </a:rPr>
              <a:t>Amen</a:t>
            </a:r>
          </a:p>
        </p:txBody>
      </p:sp>
      <p:pic>
        <p:nvPicPr>
          <p:cNvPr id="6" name="Picture 4" descr="Make New Friends (but Keep the Old) - Kids Environment Kids Health -  National Institute of Environmental Health Sciences">
            <a:extLst>
              <a:ext uri="{FF2B5EF4-FFF2-40B4-BE49-F238E27FC236}">
                <a16:creationId xmlns:a16="http://schemas.microsoft.com/office/drawing/2014/main" id="{D0CDB71B-617F-4D71-802E-F8563CAF99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27877" y="0"/>
            <a:ext cx="2994083" cy="2862322"/>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Little Girl, Praying, People, Wishing">
            <a:extLst>
              <a:ext uri="{FF2B5EF4-FFF2-40B4-BE49-F238E27FC236}">
                <a16:creationId xmlns:a16="http://schemas.microsoft.com/office/drawing/2014/main" id="{2A403122-B446-4949-AB27-5E16241CD69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764132"/>
            <a:ext cx="3000651" cy="309386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4FF7D05-DC39-21DB-5A02-9CF0DEDD5089}"/>
              </a:ext>
            </a:extLst>
          </p:cNvPr>
          <p:cNvPicPr>
            <a:picLocks noChangeAspect="1"/>
          </p:cNvPicPr>
          <p:nvPr/>
        </p:nvPicPr>
        <p:blipFill>
          <a:blip r:embed="rId4"/>
          <a:stretch>
            <a:fillRect/>
          </a:stretch>
        </p:blipFill>
        <p:spPr>
          <a:xfrm>
            <a:off x="9055224" y="3764132"/>
            <a:ext cx="3136776" cy="3005078"/>
          </a:xfrm>
          <a:prstGeom prst="rect">
            <a:avLst/>
          </a:prstGeom>
        </p:spPr>
      </p:pic>
      <p:pic>
        <p:nvPicPr>
          <p:cNvPr id="8" name="Picture 7">
            <a:extLst>
              <a:ext uri="{FF2B5EF4-FFF2-40B4-BE49-F238E27FC236}">
                <a16:creationId xmlns:a16="http://schemas.microsoft.com/office/drawing/2014/main" id="{2E5A5E31-DFD2-C16A-BEA8-DFB184B394EE}"/>
              </a:ext>
            </a:extLst>
          </p:cNvPr>
          <p:cNvPicPr>
            <a:picLocks noChangeAspect="1"/>
          </p:cNvPicPr>
          <p:nvPr/>
        </p:nvPicPr>
        <p:blipFill>
          <a:blip r:embed="rId5"/>
          <a:srcRect l="19887" t="17480" r="19544" b="19122"/>
          <a:stretch>
            <a:fillRect/>
          </a:stretch>
        </p:blipFill>
        <p:spPr>
          <a:xfrm>
            <a:off x="0" y="0"/>
            <a:ext cx="2936750" cy="2862322"/>
          </a:xfrm>
          <a:prstGeom prst="rect">
            <a:avLst/>
          </a:prstGeom>
        </p:spPr>
      </p:pic>
    </p:spTree>
    <p:extLst>
      <p:ext uri="{BB962C8B-B14F-4D97-AF65-F5344CB8AC3E}">
        <p14:creationId xmlns:p14="http://schemas.microsoft.com/office/powerpoint/2010/main" val="3573214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365</TotalTime>
  <Words>223</Words>
  <Application>Microsoft Office PowerPoint</Application>
  <PresentationFormat>Widescreen</PresentationFormat>
  <Paragraphs>24</Paragraphs>
  <Slides>4</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Arial</vt:lpstr>
      <vt:lpstr>Calibri</vt:lpstr>
      <vt:lpstr>Calibri Light</vt:lpstr>
      <vt:lpstr>Comic Sans MS</vt:lpstr>
      <vt:lpstr>Ink Free</vt:lpstr>
      <vt:lpstr>Kristen ITC</vt:lpstr>
      <vt:lpstr>Symbol</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Rose Darwin</dc:creator>
  <cp:lastModifiedBy>Emma Harris (NGS)</cp:lastModifiedBy>
  <cp:revision>13</cp:revision>
  <dcterms:created xsi:type="dcterms:W3CDTF">2020-10-08T09:51:48Z</dcterms:created>
  <dcterms:modified xsi:type="dcterms:W3CDTF">2026-10-20T10:32:24Z</dcterms:modified>
</cp:coreProperties>
</file>