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80" r:id="rId2"/>
    <p:sldId id="257" r:id="rId3"/>
    <p:sldId id="281" r:id="rId4"/>
    <p:sldId id="287" r:id="rId5"/>
    <p:sldId id="289" r:id="rId6"/>
    <p:sldId id="291" r:id="rId7"/>
    <p:sldId id="295" r:id="rId8"/>
    <p:sldId id="294"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588" autoAdjust="0"/>
    <p:restoredTop sz="94660"/>
  </p:normalViewPr>
  <p:slideViewPr>
    <p:cSldViewPr>
      <p:cViewPr varScale="1">
        <p:scale>
          <a:sx n="111" d="100"/>
          <a:sy n="111" d="100"/>
        </p:scale>
        <p:origin x="1902"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18/05/2026</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dirty="0"/>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53523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21041024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18/05/2026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dirty="0"/>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18/05/2026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dirty="0"/>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18/05/2026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dirty="0"/>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18/05/2026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dirty="0"/>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18/05/2026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dirty="0"/>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18/05/2026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dirty="0"/>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18/05/2026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dirty="0"/>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18/05/2026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dirty="0"/>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18/05/2026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dirty="0"/>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18/05/2026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dirty="0"/>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18/05/2026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dirty="0"/>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18/05/2026</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dirty="0"/>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Q5U23GBgYxE"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1" name="TextBox 10"/>
          <p:cNvSpPr txBox="1"/>
          <p:nvPr/>
        </p:nvSpPr>
        <p:spPr>
          <a:xfrm>
            <a:off x="5942076" y="158869"/>
            <a:ext cx="1745657" cy="523220"/>
          </a:xfrm>
          <a:prstGeom prst="rect">
            <a:avLst/>
          </a:prstGeom>
          <a:noFill/>
        </p:spPr>
        <p:txBody>
          <a:bodyPr wrap="square" rtlCol="0">
            <a:spAutoFit/>
          </a:bodyPr>
          <a:lstStyle/>
          <a:p>
            <a:pPr algn="r"/>
            <a:endParaRPr lang="en-GB" sz="2800" b="1" dirty="0">
              <a:solidFill>
                <a:schemeClr val="bg1"/>
              </a:solidFill>
            </a:endParaRPr>
          </a:p>
        </p:txBody>
      </p:sp>
      <p:sp>
        <p:nvSpPr>
          <p:cNvPr id="5" name="Rectangle 4"/>
          <p:cNvSpPr/>
          <p:nvPr/>
        </p:nvSpPr>
        <p:spPr>
          <a:xfrm>
            <a:off x="395536" y="1052736"/>
            <a:ext cx="4982681" cy="646331"/>
          </a:xfrm>
          <a:prstGeom prst="rect">
            <a:avLst/>
          </a:prstGeom>
        </p:spPr>
        <p:txBody>
          <a:bodyPr wrap="square">
            <a:spAutoFit/>
          </a:bodyPr>
          <a:lstStyle/>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p:txBody>
      </p:sp>
      <p:sp>
        <p:nvSpPr>
          <p:cNvPr id="6" name="Rectangle 5"/>
          <p:cNvSpPr/>
          <p:nvPr/>
        </p:nvSpPr>
        <p:spPr>
          <a:xfrm>
            <a:off x="591513" y="2827669"/>
            <a:ext cx="4824536" cy="923330"/>
          </a:xfrm>
          <a:prstGeom prst="rect">
            <a:avLst/>
          </a:prstGeom>
        </p:spPr>
        <p:txBody>
          <a:bodyPr wrap="square">
            <a:spAutoFit/>
          </a:bodyPr>
          <a:lstStyle/>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p:txBody>
      </p:sp>
      <p:sp>
        <p:nvSpPr>
          <p:cNvPr id="17" name="Rectangle 16"/>
          <p:cNvSpPr/>
          <p:nvPr/>
        </p:nvSpPr>
        <p:spPr>
          <a:xfrm>
            <a:off x="2599360" y="5915173"/>
            <a:ext cx="4420911" cy="369332"/>
          </a:xfrm>
          <a:prstGeom prst="rect">
            <a:avLst/>
          </a:prstGeom>
        </p:spPr>
        <p:txBody>
          <a:bodyPr wrap="square">
            <a:spAutoFit/>
          </a:bodyPr>
          <a:lstStyle/>
          <a:p>
            <a:r>
              <a:rPr lang="en-GB" dirty="0"/>
              <a:t> </a:t>
            </a:r>
          </a:p>
        </p:txBody>
      </p:sp>
      <p:sp>
        <p:nvSpPr>
          <p:cNvPr id="2" name="Rectangle 1"/>
          <p:cNvSpPr/>
          <p:nvPr/>
        </p:nvSpPr>
        <p:spPr>
          <a:xfrm>
            <a:off x="1187623" y="755732"/>
            <a:ext cx="6374539" cy="553357"/>
          </a:xfrm>
          <a:prstGeom prst="rect">
            <a:avLst/>
          </a:prstGeom>
        </p:spPr>
        <p:txBody>
          <a:bodyPr wrap="square">
            <a:spAutoFit/>
          </a:bodyPr>
          <a:lstStyle/>
          <a:p>
            <a:pPr indent="-228600" algn="just">
              <a:lnSpc>
                <a:spcPct val="107000"/>
              </a:lnSpc>
              <a:spcAft>
                <a:spcPts val="800"/>
              </a:spcAft>
              <a:tabLst>
                <a:tab pos="1610995" algn="ctr"/>
              </a:tabLst>
            </a:pPr>
            <a:r>
              <a:rPr lang="en-GB" sz="2800" b="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  </a:t>
            </a:r>
            <a:endParaRPr lang="en-GB" sz="2800" b="1"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14" name="Rectangle 13"/>
          <p:cNvSpPr/>
          <p:nvPr/>
        </p:nvSpPr>
        <p:spPr>
          <a:xfrm rot="10800000" flipH="1" flipV="1">
            <a:off x="1050989" y="311366"/>
            <a:ext cx="6984776" cy="1849674"/>
          </a:xfrm>
          <a:prstGeom prst="rect">
            <a:avLst/>
          </a:prstGeom>
        </p:spPr>
        <p:txBody>
          <a:bodyPr wrap="square">
            <a:spAutoFit/>
          </a:bodyPr>
          <a:lstStyle/>
          <a:p>
            <a:pPr algn="ctr">
              <a:lnSpc>
                <a:spcPct val="107000"/>
              </a:lnSpc>
              <a:spcAft>
                <a:spcPts val="800"/>
              </a:spcAft>
            </a:pPr>
            <a:r>
              <a:rPr lang="en-GB" sz="3200" b="1" dirty="0">
                <a:latin typeface="Comic Sans MS" panose="030F0702030302020204" pitchFamily="66" charset="0"/>
                <a:ea typeface="Calibri" panose="020F0502020204030204" pitchFamily="34" charset="0"/>
                <a:cs typeface="Calibri" panose="020F0502020204030204" pitchFamily="34" charset="0"/>
              </a:rPr>
              <a:t>Gospel</a:t>
            </a:r>
            <a:endParaRPr lang="en-GB" sz="3200" dirty="0">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3200" b="1" dirty="0">
                <a:latin typeface="Comic Sans MS" panose="030F0702030302020204" pitchFamily="66" charset="0"/>
                <a:ea typeface="Calibri" panose="020F0502020204030204" pitchFamily="34" charset="0"/>
                <a:cs typeface="Calibri" panose="020F0502020204030204" pitchFamily="34" charset="0"/>
              </a:rPr>
              <a:t>The Ascension of the Lord</a:t>
            </a:r>
          </a:p>
          <a:p>
            <a:pPr algn="ctr">
              <a:lnSpc>
                <a:spcPct val="107000"/>
              </a:lnSpc>
              <a:spcAft>
                <a:spcPts val="800"/>
              </a:spcAft>
            </a:pPr>
            <a:r>
              <a:rPr lang="en-GB" sz="3200" b="1" u="sng" dirty="0">
                <a:solidFill>
                  <a:srgbClr val="C00000"/>
                </a:solidFill>
                <a:latin typeface="Comic Sans MS" panose="030F0702030302020204" pitchFamily="66" charset="0"/>
                <a:ea typeface="Calibri" panose="020F0502020204030204" pitchFamily="34" charset="0"/>
                <a:cs typeface="Times New Roman" panose="02020603050405020304" pitchFamily="18" charset="0"/>
              </a:rPr>
              <a:t>Matthew 28:16-20</a:t>
            </a:r>
          </a:p>
        </p:txBody>
      </p:sp>
      <p:sp>
        <p:nvSpPr>
          <p:cNvPr id="7" name="TextBox 6"/>
          <p:cNvSpPr txBox="1"/>
          <p:nvPr/>
        </p:nvSpPr>
        <p:spPr>
          <a:xfrm>
            <a:off x="1907704" y="6284505"/>
            <a:ext cx="5112567" cy="369332"/>
          </a:xfrm>
          <a:prstGeom prst="rect">
            <a:avLst/>
          </a:prstGeom>
          <a:noFill/>
        </p:spPr>
        <p:txBody>
          <a:bodyPr wrap="square" rtlCol="0">
            <a:spAutoFit/>
          </a:bodyPr>
          <a:lstStyle/>
          <a:p>
            <a:r>
              <a:rPr lang="en-GB" dirty="0">
                <a:hlinkClick r:id="rId3"/>
              </a:rPr>
              <a:t>https://www.youtube.com/watch?v=Q5U23GBgYxE</a:t>
            </a:r>
            <a:endParaRPr lang="en-GB" dirty="0"/>
          </a:p>
        </p:txBody>
      </p:sp>
      <p:pic>
        <p:nvPicPr>
          <p:cNvPr id="18" name="Picture 17" descr="I am with you always | Pathways to God"/>
          <p:cNvPicPr/>
          <p:nvPr/>
        </p:nvPicPr>
        <p:blipFill rotWithShape="1">
          <a:blip r:embed="rId4" cstate="print">
            <a:extLst>
              <a:ext uri="{28A0092B-C50C-407E-A947-70E740481C1C}">
                <a14:useLocalDpi xmlns:a14="http://schemas.microsoft.com/office/drawing/2010/main" val="0"/>
              </a:ext>
            </a:extLst>
          </a:blip>
          <a:srcRect b="17329"/>
          <a:stretch/>
        </p:blipFill>
        <p:spPr bwMode="auto">
          <a:xfrm>
            <a:off x="1187624" y="2387180"/>
            <a:ext cx="6711506" cy="379557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714699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p:cNvSpPr/>
          <p:nvPr/>
        </p:nvSpPr>
        <p:spPr>
          <a:xfrm>
            <a:off x="822672" y="91602"/>
            <a:ext cx="6927471" cy="861198"/>
          </a:xfrm>
          <a:prstGeom prst="rect">
            <a:avLst/>
          </a:prstGeom>
        </p:spPr>
        <p:txBody>
          <a:bodyPr wrap="square">
            <a:spAutoFit/>
          </a:bodyPr>
          <a:lstStyle/>
          <a:p>
            <a:pPr algn="ctr">
              <a:lnSpc>
                <a:spcPct val="107000"/>
              </a:lnSpc>
              <a:spcAft>
                <a:spcPts val="800"/>
              </a:spcAft>
            </a:pPr>
            <a:r>
              <a:rPr lang="en-GB" sz="2400" b="1" u="sng" dirty="0">
                <a:latin typeface="Comic Sans MS" panose="030F0702030302020204" pitchFamily="66" charset="0"/>
                <a:ea typeface="Calibri" panose="020F0502020204030204" pitchFamily="34" charset="0"/>
                <a:cs typeface="Calibri" panose="020F0502020204030204" pitchFamily="34" charset="0"/>
              </a:rPr>
              <a:t>A Reading from the Holy Gospel according to Matthew.</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4" name="Rectangle 3"/>
          <p:cNvSpPr/>
          <p:nvPr/>
        </p:nvSpPr>
        <p:spPr>
          <a:xfrm>
            <a:off x="539552" y="1274910"/>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822672" y="657623"/>
            <a:ext cx="6735412" cy="759182"/>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263966" y="1052737"/>
            <a:ext cx="7695773" cy="400110"/>
          </a:xfrm>
          <a:prstGeom prst="rect">
            <a:avLst/>
          </a:prstGeom>
        </p:spPr>
        <p:txBody>
          <a:bodyPr wrap="square">
            <a:spAutoFit/>
          </a:bodyPr>
          <a:lstStyle/>
          <a:p>
            <a:pPr>
              <a:spcAft>
                <a:spcPts val="0"/>
              </a:spcAft>
            </a:pPr>
            <a:endParaRPr lang="en-GB" sz="2000" dirty="0">
              <a:latin typeface="+mj-lt"/>
            </a:endParaRPr>
          </a:p>
        </p:txBody>
      </p:sp>
      <p:graphicFrame>
        <p:nvGraphicFramePr>
          <p:cNvPr id="11" name="Table 10"/>
          <p:cNvGraphicFramePr>
            <a:graphicFrameLocks noGrp="1"/>
          </p:cNvGraphicFramePr>
          <p:nvPr>
            <p:extLst>
              <p:ext uri="{D42A27DB-BD31-4B8C-83A1-F6EECF244321}">
                <p14:modId xmlns:p14="http://schemas.microsoft.com/office/powerpoint/2010/main" val="3328179940"/>
              </p:ext>
            </p:extLst>
          </p:nvPr>
        </p:nvGraphicFramePr>
        <p:xfrm>
          <a:off x="179512" y="1037214"/>
          <a:ext cx="8750790" cy="5724843"/>
        </p:xfrm>
        <a:graphic>
          <a:graphicData uri="http://schemas.openxmlformats.org/drawingml/2006/table">
            <a:tbl>
              <a:tblPr firstRow="1" firstCol="1" bandRow="1"/>
              <a:tblGrid>
                <a:gridCol w="8750790">
                  <a:extLst>
                    <a:ext uri="{9D8B030D-6E8A-4147-A177-3AD203B41FA5}">
                      <a16:colId xmlns:a16="http://schemas.microsoft.com/office/drawing/2014/main" val="2204014737"/>
                    </a:ext>
                  </a:extLst>
                </a:gridCol>
              </a:tblGrid>
              <a:tr h="4608512">
                <a:tc>
                  <a:txBody>
                    <a:bodyPr/>
                    <a:lstStyle/>
                    <a:p>
                      <a:pPr>
                        <a:lnSpc>
                          <a:spcPct val="150000"/>
                        </a:lnSpc>
                        <a:spcAft>
                          <a:spcPts val="0"/>
                        </a:spcAft>
                      </a:pPr>
                      <a:r>
                        <a:rPr lang="en-US" sz="1800" dirty="0">
                          <a:effectLst/>
                          <a:latin typeface="Comic Sans MS" panose="030F0702030302020204" pitchFamily="66" charset="0"/>
                          <a:ea typeface="Times New Roman" panose="02020603050405020304" pitchFamily="18" charset="0"/>
                          <a:cs typeface="Times New Roman" panose="02020603050405020304" pitchFamily="18" charset="0"/>
                        </a:rPr>
                        <a:t>The eleven disciples set out for Galilee, to the mountain where Jesus had</a:t>
                      </a:r>
                    </a:p>
                    <a:p>
                      <a:pPr>
                        <a:lnSpc>
                          <a:spcPct val="150000"/>
                        </a:lnSpc>
                        <a:spcAft>
                          <a:spcPts val="0"/>
                        </a:spcAft>
                      </a:pPr>
                      <a:r>
                        <a:rPr lang="en-US" sz="1800" dirty="0">
                          <a:effectLst/>
                          <a:latin typeface="Comic Sans MS" panose="030F0702030302020204" pitchFamily="66" charset="0"/>
                          <a:ea typeface="Times New Roman" panose="02020603050405020304" pitchFamily="18" charset="0"/>
                          <a:cs typeface="Times New Roman" panose="02020603050405020304" pitchFamily="18" charset="0"/>
                        </a:rPr>
                        <a:t>arranged to meet them. When they saw him, they fell down before him, </a:t>
                      </a:r>
                    </a:p>
                    <a:p>
                      <a:pPr>
                        <a:lnSpc>
                          <a:spcPct val="150000"/>
                        </a:lnSpc>
                        <a:spcAft>
                          <a:spcPts val="0"/>
                        </a:spcAft>
                      </a:pPr>
                      <a:r>
                        <a:rPr lang="en-US" sz="1800" dirty="0">
                          <a:effectLst/>
                          <a:latin typeface="Comic Sans MS" panose="030F0702030302020204" pitchFamily="66" charset="0"/>
                          <a:ea typeface="Times New Roman" panose="02020603050405020304" pitchFamily="18" charset="0"/>
                          <a:cs typeface="Times New Roman" panose="02020603050405020304" pitchFamily="18" charset="0"/>
                        </a:rPr>
                        <a:t>though some hesitated. </a:t>
                      </a:r>
                    </a:p>
                    <a:p>
                      <a:pPr>
                        <a:lnSpc>
                          <a:spcPct val="150000"/>
                        </a:lnSpc>
                        <a:spcAft>
                          <a:spcPts val="0"/>
                        </a:spcAft>
                      </a:pPr>
                      <a:r>
                        <a:rPr lang="en-US" sz="1800" dirty="0">
                          <a:effectLst/>
                          <a:latin typeface="Comic Sans MS" panose="030F0702030302020204" pitchFamily="66" charset="0"/>
                          <a:ea typeface="Times New Roman" panose="02020603050405020304" pitchFamily="18" charset="0"/>
                          <a:cs typeface="Times New Roman" panose="02020603050405020304" pitchFamily="18" charset="0"/>
                        </a:rPr>
                        <a:t>Jesus came up and spoke to them. </a:t>
                      </a:r>
                    </a:p>
                    <a:p>
                      <a:pPr>
                        <a:lnSpc>
                          <a:spcPct val="150000"/>
                        </a:lnSpc>
                        <a:spcAft>
                          <a:spcPts val="0"/>
                        </a:spcAft>
                      </a:pPr>
                      <a:r>
                        <a:rPr lang="en-US" sz="1800" dirty="0">
                          <a:effectLst/>
                          <a:latin typeface="Comic Sans MS" panose="030F0702030302020204" pitchFamily="66" charset="0"/>
                          <a:ea typeface="Times New Roman" panose="02020603050405020304" pitchFamily="18" charset="0"/>
                          <a:cs typeface="Times New Roman" panose="02020603050405020304" pitchFamily="18" charset="0"/>
                        </a:rPr>
                        <a:t>He said, ‘All authority in heaven and on earth has been given to me. </a:t>
                      </a:r>
                    </a:p>
                    <a:p>
                      <a:pPr>
                        <a:lnSpc>
                          <a:spcPct val="150000"/>
                        </a:lnSpc>
                        <a:spcAft>
                          <a:spcPts val="0"/>
                        </a:spcAft>
                      </a:pPr>
                      <a:r>
                        <a:rPr lang="en-US" sz="1800" dirty="0">
                          <a:effectLst/>
                          <a:latin typeface="Comic Sans MS" panose="030F0702030302020204" pitchFamily="66" charset="0"/>
                          <a:ea typeface="Times New Roman" panose="02020603050405020304" pitchFamily="18" charset="0"/>
                          <a:cs typeface="Times New Roman" panose="02020603050405020304" pitchFamily="18" charset="0"/>
                        </a:rPr>
                        <a:t>Go, therefore, make disciples of all the nations; </a:t>
                      </a:r>
                    </a:p>
                    <a:p>
                      <a:pPr>
                        <a:lnSpc>
                          <a:spcPct val="150000"/>
                        </a:lnSpc>
                        <a:spcAft>
                          <a:spcPts val="0"/>
                        </a:spcAft>
                      </a:pPr>
                      <a:r>
                        <a:rPr lang="en-US" sz="1800" dirty="0">
                          <a:effectLst/>
                          <a:latin typeface="Comic Sans MS" panose="030F0702030302020204" pitchFamily="66" charset="0"/>
                          <a:ea typeface="Times New Roman" panose="02020603050405020304" pitchFamily="18" charset="0"/>
                          <a:cs typeface="Times New Roman" panose="02020603050405020304" pitchFamily="18" charset="0"/>
                        </a:rPr>
                        <a:t>baptise them in the name of the Father and of the Son and of the Holy Spirit, </a:t>
                      </a:r>
                    </a:p>
                    <a:p>
                      <a:pPr>
                        <a:lnSpc>
                          <a:spcPct val="150000"/>
                        </a:lnSpc>
                        <a:spcAft>
                          <a:spcPts val="0"/>
                        </a:spcAft>
                      </a:pPr>
                      <a:r>
                        <a:rPr lang="en-US" sz="1800" dirty="0">
                          <a:effectLst/>
                          <a:latin typeface="Comic Sans MS" panose="030F0702030302020204" pitchFamily="66" charset="0"/>
                          <a:ea typeface="Times New Roman" panose="02020603050405020304" pitchFamily="18" charset="0"/>
                          <a:cs typeface="Times New Roman" panose="02020603050405020304" pitchFamily="18" charset="0"/>
                        </a:rPr>
                        <a:t>and teach them to observe all the commands I gave you. </a:t>
                      </a:r>
                    </a:p>
                    <a:p>
                      <a:pPr>
                        <a:lnSpc>
                          <a:spcPct val="150000"/>
                        </a:lnSpc>
                        <a:spcAft>
                          <a:spcPts val="0"/>
                        </a:spcAft>
                      </a:pPr>
                      <a:r>
                        <a:rPr lang="en-US" sz="1800" dirty="0">
                          <a:effectLst/>
                          <a:latin typeface="Comic Sans MS" panose="030F0702030302020204" pitchFamily="66" charset="0"/>
                          <a:ea typeface="Times New Roman" panose="02020603050405020304" pitchFamily="18" charset="0"/>
                          <a:cs typeface="Times New Roman" panose="02020603050405020304" pitchFamily="18" charset="0"/>
                        </a:rPr>
                        <a:t>And know that I am with you always; yes, to the end of time.’ </a:t>
                      </a:r>
                    </a:p>
                    <a:p>
                      <a:pPr>
                        <a:lnSpc>
                          <a:spcPct val="150000"/>
                        </a:lnSpc>
                        <a:spcAft>
                          <a:spcPts val="0"/>
                        </a:spcAft>
                      </a:pPr>
                      <a:endParaRPr lang="en-US" sz="1800" dirty="0">
                        <a:effectLst/>
                        <a:latin typeface="Century Gothic" panose="020B0502020202020204" pitchFamily="34" charset="0"/>
                        <a:ea typeface="Times New Roman" panose="02020603050405020304" pitchFamily="18" charset="0"/>
                        <a:cs typeface="Times New Roman" panose="02020603050405020304" pitchFamily="18" charset="0"/>
                      </a:endParaRPr>
                    </a:p>
                    <a:p>
                      <a:pPr>
                        <a:lnSpc>
                          <a:spcPct val="150000"/>
                        </a:lnSpc>
                        <a:spcAft>
                          <a:spcPts val="0"/>
                        </a:spcAft>
                      </a:pPr>
                      <a:r>
                        <a:rPr lang="en-US" sz="1800" dirty="0">
                          <a:effectLst/>
                          <a:latin typeface="Comic Sans MS" panose="030F0702030302020204" pitchFamily="66" charset="0"/>
                          <a:ea typeface="Times New Roman" panose="02020603050405020304" pitchFamily="18" charset="0"/>
                          <a:cs typeface="Times New Roman" panose="02020603050405020304" pitchFamily="18" charset="0"/>
                        </a:rPr>
                        <a:t>(Matthew 28:16-20)</a:t>
                      </a:r>
                    </a:p>
                    <a:p>
                      <a:pPr>
                        <a:lnSpc>
                          <a:spcPct val="150000"/>
                        </a:lnSpc>
                        <a:spcAft>
                          <a:spcPts val="0"/>
                        </a:spcAft>
                      </a:pPr>
                      <a:r>
                        <a:rPr lang="en-US" sz="1800" dirty="0">
                          <a:effectLst/>
                          <a:latin typeface="Comic Sans MS" panose="030F0702030302020204" pitchFamily="66" charset="0"/>
                          <a:ea typeface="Times New Roman" panose="02020603050405020304" pitchFamily="18" charset="0"/>
                          <a:cs typeface="Times New Roman" panose="02020603050405020304" pitchFamily="18" charset="0"/>
                        </a:rPr>
                        <a:t>The Gospel of the Lord</a:t>
                      </a:r>
                    </a:p>
                    <a:p>
                      <a:pPr>
                        <a:lnSpc>
                          <a:spcPct val="150000"/>
                        </a:lnSpc>
                        <a:spcAft>
                          <a:spcPts val="0"/>
                        </a:spcAft>
                      </a:pPr>
                      <a:r>
                        <a:rPr lang="en-US" sz="1800" dirty="0">
                          <a:effectLst/>
                          <a:latin typeface="Comic Sans MS" panose="030F0702030302020204" pitchFamily="66" charset="0"/>
                          <a:ea typeface="Times New Roman" panose="02020603050405020304" pitchFamily="18" charset="0"/>
                          <a:cs typeface="Times New Roman" panose="02020603050405020304" pitchFamily="18" charset="0"/>
                        </a:rPr>
                        <a:t>Praise to you Lord Jesus Christ</a:t>
                      </a:r>
                    </a:p>
                    <a:p>
                      <a:pPr>
                        <a:lnSpc>
                          <a:spcPct val="150000"/>
                        </a:lnSpc>
                        <a:spcAft>
                          <a:spcPts val="0"/>
                        </a:spcAft>
                      </a:pPr>
                      <a:endParaRPr lang="en-US" sz="1800" dirty="0">
                        <a:effectLst/>
                        <a:latin typeface="Kristen ITC" panose="03050502040202030202" pitchFamily="66" charset="0"/>
                        <a:ea typeface="Times New Roman" panose="02020603050405020304" pitchFamily="18" charset="0"/>
                        <a:cs typeface="Times New Roman" panose="02020603050405020304" pitchFamily="18" charset="0"/>
                      </a:endParaRPr>
                    </a:p>
                  </a:txBody>
                  <a:tcPr marL="56582" marR="5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70057529"/>
                  </a:ext>
                </a:extLst>
              </a:tr>
            </a:tbl>
          </a:graphicData>
        </a:graphic>
      </p:graphicFrame>
    </p:spTree>
    <p:extLst>
      <p:ext uri="{BB962C8B-B14F-4D97-AF65-F5344CB8AC3E}">
        <p14:creationId xmlns:p14="http://schemas.microsoft.com/office/powerpoint/2010/main" val="998193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4427984" y="2459912"/>
            <a:ext cx="4104456"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400" b="1" i="0" u="none" strike="noStrike" cap="none" normalizeH="0" baseline="0" dirty="0">
              <a:ln>
                <a:noFill/>
              </a:ln>
              <a:solidFill>
                <a:srgbClr val="7030A0"/>
              </a:solidFill>
              <a:effectLst/>
              <a:ea typeface="Times New Roman" panose="02020603050405020304" pitchFamily="18"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b="0" i="0" u="none" strike="noStrike" cap="none" normalizeH="0" baseline="0" dirty="0">
              <a:ln>
                <a:noFill/>
              </a:ln>
              <a:solidFill>
                <a:srgbClr val="333333"/>
              </a:solidFill>
              <a:effectLst/>
              <a:ea typeface="Times New Roman" panose="02020603050405020304" pitchFamily="18" charset="0"/>
              <a:cs typeface="Calibri" panose="020F0502020204030204" pitchFamily="34" charset="0"/>
            </a:endParaRPr>
          </a:p>
        </p:txBody>
      </p:sp>
      <p:sp>
        <p:nvSpPr>
          <p:cNvPr id="2" name="Rectangle 1"/>
          <p:cNvSpPr/>
          <p:nvPr/>
        </p:nvSpPr>
        <p:spPr>
          <a:xfrm>
            <a:off x="2843809" y="774286"/>
            <a:ext cx="4752527" cy="421654"/>
          </a:xfrm>
          <a:prstGeom prst="rect">
            <a:avLst/>
          </a:prstGeom>
        </p:spPr>
        <p:txBody>
          <a:bodyPr wrap="square">
            <a:spAutoFit/>
          </a:bodyPr>
          <a:lstStyle/>
          <a:p>
            <a:pPr lvl="0">
              <a:lnSpc>
                <a:spcPct val="107000"/>
              </a:lnSpc>
              <a:spcAft>
                <a:spcPts val="600"/>
              </a:spcAft>
              <a:defRPr/>
            </a:pPr>
            <a:r>
              <a:rPr lang="en-GB" sz="2000" dirty="0">
                <a:solidFill>
                  <a:prstClr val="black"/>
                </a:solidFill>
                <a:latin typeface="Calibri" panose="020F0502020204030204" pitchFamily="34" charset="0"/>
                <a:ea typeface="Calibri" panose="020F0502020204030204" pitchFamily="34" charset="0"/>
                <a:cs typeface="Times New Roman" panose="02020603050405020304" pitchFamily="18" charset="0"/>
              </a:rPr>
              <a:t> </a:t>
            </a:r>
            <a:r>
              <a:rPr lang="en-GB" sz="2000" dirty="0">
                <a:solidFill>
                  <a:prstClr val="black"/>
                </a:solidFill>
                <a:latin typeface="Calibri" panose="020F0502020204030204" pitchFamily="34" charset="0"/>
                <a:cs typeface="Times New Roman" panose="02020603050405020304" pitchFamily="18" charset="0"/>
              </a:rPr>
              <a:t> </a:t>
            </a:r>
            <a:endParaRPr lang="en-GB" sz="20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390362" y="330555"/>
            <a:ext cx="1440161" cy="403700"/>
          </a:xfrm>
          <a:prstGeom prst="rect">
            <a:avLst/>
          </a:prstGeom>
        </p:spPr>
        <p:txBody>
          <a:bodyPr wrap="square">
            <a:spAutoFit/>
          </a:bodyPr>
          <a:lstStyle/>
          <a:p>
            <a:pPr>
              <a:lnSpc>
                <a:spcPct val="107000"/>
              </a:lnSpc>
              <a:spcAft>
                <a:spcPts val="0"/>
              </a:spcAft>
            </a:pPr>
            <a:r>
              <a:rPr lang="en-GB" sz="2000" b="1" dirty="0">
                <a:latin typeface="Comic Sans MS" panose="030F0702030302020204" pitchFamily="66" charset="0"/>
                <a:cs typeface="Calibri" panose="020F0502020204030204" pitchFamily="34" charset="0"/>
              </a:rPr>
              <a:t>Reflection</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5" name="Rectangle 2"/>
          <p:cNvSpPr>
            <a:spLocks noChangeArrowheads="1"/>
          </p:cNvSpPr>
          <p:nvPr/>
        </p:nvSpPr>
        <p:spPr bwMode="auto">
          <a:xfrm>
            <a:off x="1835696" y="2237372"/>
            <a:ext cx="2880319" cy="11196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dirty="0"/>
          </a:p>
        </p:txBody>
      </p:sp>
      <p:sp>
        <p:nvSpPr>
          <p:cNvPr id="12" name="Rectangle 11"/>
          <p:cNvSpPr/>
          <p:nvPr/>
        </p:nvSpPr>
        <p:spPr>
          <a:xfrm>
            <a:off x="273792" y="985113"/>
            <a:ext cx="8402664" cy="5548698"/>
          </a:xfrm>
          <a:prstGeom prst="rect">
            <a:avLst/>
          </a:prstGeom>
        </p:spPr>
        <p:txBody>
          <a:bodyPr wrap="square">
            <a:spAutoFit/>
          </a:bodyPr>
          <a:lstStyle/>
          <a:p>
            <a:pPr fontAlgn="base">
              <a:lnSpc>
                <a:spcPct val="107000"/>
              </a:lnSpc>
              <a:spcAft>
                <a:spcPts val="800"/>
              </a:spcAft>
            </a:pPr>
            <a:r>
              <a:rPr lang="en-GB" sz="2000" dirty="0">
                <a:solidFill>
                  <a:srgbClr val="333333"/>
                </a:solidFill>
                <a:latin typeface="Comic Sans MS" panose="030F0702030302020204" pitchFamily="66" charset="0"/>
                <a:ea typeface="Calibri" panose="020F0502020204030204" pitchFamily="34" charset="0"/>
                <a:cs typeface="Calibri" panose="020F0502020204030204" pitchFamily="34" charset="0"/>
              </a:rPr>
              <a:t>In this Gospel, f</a:t>
            </a:r>
            <a:r>
              <a:rPr lang="en-GB" sz="2000" dirty="0">
                <a:solidFill>
                  <a:srgbClr val="333333"/>
                </a:solidFill>
                <a:latin typeface="Comic Sans MS" panose="030F0702030302020204" pitchFamily="66" charset="0"/>
                <a:ea typeface="Times New Roman" panose="02020603050405020304" pitchFamily="18" charset="0"/>
                <a:cs typeface="Calibri" panose="020F0502020204030204" pitchFamily="34" charset="0"/>
              </a:rPr>
              <a:t>orty days after his Resurrection, Jesus ascended into Heaven. The disciples were with Him on the mountain as He prepared to leave them. They were devastated that He was going but took comfort from His reassurance that he would be with them always through His Spirit.</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fontAlgn="base">
              <a:lnSpc>
                <a:spcPct val="107000"/>
              </a:lnSpc>
              <a:spcAft>
                <a:spcPts val="800"/>
              </a:spcAft>
            </a:pPr>
            <a:r>
              <a:rPr lang="en-GB" sz="2000" dirty="0">
                <a:solidFill>
                  <a:srgbClr val="333333"/>
                </a:solidFill>
                <a:latin typeface="Comic Sans MS" panose="030F0702030302020204" pitchFamily="66" charset="0"/>
                <a:ea typeface="Times New Roman" panose="02020603050405020304" pitchFamily="18" charset="0"/>
                <a:cs typeface="Calibri" panose="020F0502020204030204" pitchFamily="34" charset="0"/>
              </a:rPr>
              <a:t> Jesus gave instructions to His friends – to make disciples of all the nations, to baptise them in God’s name and to keep His commandments. This was a huge job…to make disciples, to teach and to baptize!</a:t>
            </a:r>
            <a:r>
              <a:rPr lang="en-GB" sz="2000" b="1" i="1" dirty="0">
                <a:solidFill>
                  <a:srgbClr val="333333"/>
                </a:solidFill>
                <a:latin typeface="Comic Sans MS" panose="030F0702030302020204" pitchFamily="66" charset="0"/>
                <a:ea typeface="Times New Roman" panose="02020603050405020304" pitchFamily="18" charset="0"/>
                <a:cs typeface="Calibri" panose="020F0502020204030204" pitchFamily="34" charset="0"/>
              </a:rPr>
              <a:t> </a:t>
            </a:r>
            <a:r>
              <a:rPr lang="en-GB" sz="2000" dirty="0">
                <a:solidFill>
                  <a:srgbClr val="333333"/>
                </a:solidFill>
                <a:latin typeface="Comic Sans MS" panose="030F0702030302020204" pitchFamily="66" charset="0"/>
                <a:ea typeface="Times New Roman" panose="02020603050405020304" pitchFamily="18" charset="0"/>
                <a:cs typeface="Calibri" panose="020F0502020204030204" pitchFamily="34" charset="0"/>
              </a:rPr>
              <a:t>However, it was these very acts which made people follow them and want to become Christians. It was by their teaching, the witness of their lives and the power of their actions which made others become followers of Jesus.</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750"/>
              </a:spcAft>
            </a:pPr>
            <a:r>
              <a:rPr lang="en-GB" sz="2000" dirty="0">
                <a:solidFill>
                  <a:srgbClr val="333333"/>
                </a:solidFill>
                <a:latin typeface="Comic Sans MS" panose="030F0702030302020204" pitchFamily="66" charset="0"/>
                <a:ea typeface="Calibri" panose="020F0502020204030204" pitchFamily="34" charset="0"/>
                <a:cs typeface="Times New Roman" panose="02020603050405020304" pitchFamily="18" charset="0"/>
              </a:rPr>
              <a:t>From his place with God in heaven, Jesus promised to help his disciples. To this day, He continues to help us, just as He helped them, as we try to live as his followers. </a:t>
            </a:r>
            <a:r>
              <a:rPr lang="en-GB" sz="2000" dirty="0">
                <a:solidFill>
                  <a:srgbClr val="333333"/>
                </a:solidFill>
                <a:latin typeface="Comic Sans MS" panose="030F0702030302020204" pitchFamily="66" charset="0"/>
                <a:ea typeface="Times New Roman" panose="02020603050405020304" pitchFamily="18" charset="0"/>
                <a:cs typeface="Calibri" panose="020F0502020204030204" pitchFamily="34" charset="0"/>
              </a:rPr>
              <a:t>If we ask Him, Jesus will help us to keep His commands and follow his example.</a:t>
            </a: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220866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5401" y="13775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3" name="Rectangle 2"/>
          <p:cNvSpPr/>
          <p:nvPr/>
        </p:nvSpPr>
        <p:spPr>
          <a:xfrm rot="10800000" flipV="1">
            <a:off x="1024409" y="4225794"/>
            <a:ext cx="6067869" cy="956159"/>
          </a:xfrm>
          <a:prstGeom prst="rect">
            <a:avLst/>
          </a:prstGeom>
        </p:spPr>
        <p:txBody>
          <a:bodyPr wrap="square">
            <a:spAutoFit/>
          </a:bodyPr>
          <a:lstStyle/>
          <a:p>
            <a:pPr fontAlgn="base">
              <a:lnSpc>
                <a:spcPct val="107000"/>
              </a:lnSpc>
              <a:spcAft>
                <a:spcPts val="800"/>
              </a:spcAft>
            </a:pPr>
            <a:endParaRPr lang="en-GB" sz="2000" dirty="0">
              <a:latin typeface="Calibri" panose="020F0502020204030204" pitchFamily="34" charset="0"/>
              <a:ea typeface="Times New Roman" panose="02020603050405020304" pitchFamily="18" charset="0"/>
              <a:cs typeface="Calibri" panose="020F0502020204030204" pitchFamily="34" charset="0"/>
            </a:endParaRPr>
          </a:p>
          <a:p>
            <a:pPr fontAlgn="base">
              <a:lnSpc>
                <a:spcPct val="107000"/>
              </a:lnSpc>
              <a:spcAft>
                <a:spcPts val="800"/>
              </a:spcAft>
            </a:pPr>
            <a:endParaRPr lang="en-GB" sz="2000" dirty="0">
              <a:latin typeface="Calibri" panose="020F0502020204030204" pitchFamily="34" charset="0"/>
              <a:ea typeface="Times New Roman" panose="02020603050405020304" pitchFamily="18" charset="0"/>
              <a:cs typeface="Calibri" panose="020F0502020204030204" pitchFamily="34" charset="0"/>
            </a:endParaRPr>
          </a:p>
        </p:txBody>
      </p:sp>
      <p:pic>
        <p:nvPicPr>
          <p:cNvPr id="13" name="Picture 12" descr="Image result for Quotes for ascension of the lord"/>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35534" y="1507674"/>
            <a:ext cx="3877751" cy="3775256"/>
          </a:xfrm>
          <a:prstGeom prst="rect">
            <a:avLst/>
          </a:prstGeom>
          <a:noFill/>
          <a:ln>
            <a:noFill/>
          </a:ln>
        </p:spPr>
      </p:pic>
      <p:pic>
        <p:nvPicPr>
          <p:cNvPr id="14" name="Picture 13" descr="Image result for Ascension"/>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6217" y="2780433"/>
            <a:ext cx="4796215" cy="3745539"/>
          </a:xfrm>
          <a:prstGeom prst="rect">
            <a:avLst/>
          </a:prstGeom>
          <a:noFill/>
          <a:ln>
            <a:noFill/>
          </a:ln>
        </p:spPr>
      </p:pic>
      <p:sp>
        <p:nvSpPr>
          <p:cNvPr id="4" name="Rectangle 3"/>
          <p:cNvSpPr/>
          <p:nvPr/>
        </p:nvSpPr>
        <p:spPr>
          <a:xfrm>
            <a:off x="395536" y="580425"/>
            <a:ext cx="4032448" cy="1477328"/>
          </a:xfrm>
          <a:prstGeom prst="rect">
            <a:avLst/>
          </a:prstGeom>
        </p:spPr>
        <p:txBody>
          <a:bodyPr wrap="square">
            <a:spAutoFit/>
          </a:bodyPr>
          <a:lstStyle/>
          <a:p>
            <a:r>
              <a:rPr lang="en-GB" dirty="0">
                <a:solidFill>
                  <a:srgbClr val="000000"/>
                </a:solidFill>
                <a:latin typeface="Lucida Calligraphy" panose="03010101010101010101" pitchFamily="66" charset="0"/>
                <a:ea typeface="Calibri" panose="020F0502020204030204" pitchFamily="34" charset="0"/>
                <a:cs typeface="Times New Roman" panose="02020603050405020304" pitchFamily="18" charset="0"/>
              </a:rPr>
              <a:t>“</a:t>
            </a:r>
            <a:r>
              <a:rPr lang="en-GB" b="1" dirty="0">
                <a:solidFill>
                  <a:srgbClr val="000000"/>
                </a:solidFill>
                <a:latin typeface="Lucida Calligraphy" panose="03010101010101010101" pitchFamily="66" charset="0"/>
                <a:ea typeface="Calibri" panose="020F0502020204030204" pitchFamily="34" charset="0"/>
                <a:cs typeface="Times New Roman" panose="02020603050405020304" pitchFamily="18" charset="0"/>
              </a:rPr>
              <a:t>Jesus’ ascension into heaven does not mean he is absent. Instead, it tells us that he is alive among us in a new way.”                                                </a:t>
            </a:r>
            <a:r>
              <a:rPr lang="en-GB" b="1" dirty="0">
                <a:solidFill>
                  <a:srgbClr val="000000"/>
                </a:solidFill>
                <a:latin typeface="Calibri" panose="020F0502020204030204" pitchFamily="34" charset="0"/>
                <a:ea typeface="Calibri" panose="020F0502020204030204" pitchFamily="34" charset="0"/>
              </a:rPr>
              <a:t>Pope Francis</a:t>
            </a:r>
            <a:endParaRPr lang="en-GB" dirty="0"/>
          </a:p>
        </p:txBody>
      </p:sp>
    </p:spTree>
    <p:extLst>
      <p:ext uri="{BB962C8B-B14F-4D97-AF65-F5344CB8AC3E}">
        <p14:creationId xmlns:p14="http://schemas.microsoft.com/office/powerpoint/2010/main" val="14228725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a:spLocks noChangeArrowheads="1"/>
          </p:cNvSpPr>
          <p:nvPr/>
        </p:nvSpPr>
        <p:spPr bwMode="auto">
          <a:xfrm>
            <a:off x="1043608" y="1468678"/>
            <a:ext cx="971535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dirty="0"/>
          </a:p>
        </p:txBody>
      </p:sp>
      <p:sp>
        <p:nvSpPr>
          <p:cNvPr id="10" name="Rectangle 9"/>
          <p:cNvSpPr/>
          <p:nvPr/>
        </p:nvSpPr>
        <p:spPr>
          <a:xfrm>
            <a:off x="4388234" y="1730625"/>
            <a:ext cx="4288222" cy="707886"/>
          </a:xfrm>
          <a:prstGeom prst="rect">
            <a:avLst/>
          </a:prstGeom>
        </p:spPr>
        <p:txBody>
          <a:bodyPr wrap="square">
            <a:spAutoFit/>
          </a:bodyPr>
          <a:lstStyle/>
          <a:p>
            <a:endParaRPr lang="en-GB" sz="2000" dirty="0">
              <a:latin typeface="Lucida Calligraphy" panose="03010101010101010101" pitchFamily="66" charset="0"/>
              <a:ea typeface="Calibri" panose="020F0502020204030204" pitchFamily="34" charset="0"/>
              <a:cs typeface="Calibri" panose="020F0502020204030204" pitchFamily="34" charset="0"/>
            </a:endParaRPr>
          </a:p>
          <a:p>
            <a:endParaRPr lang="en-GB" sz="2000" dirty="0">
              <a:latin typeface="Lucida Calligraphy" panose="03010101010101010101" pitchFamily="66" charset="0"/>
              <a:ea typeface="Calibri" panose="020F0502020204030204" pitchFamily="34" charset="0"/>
              <a:cs typeface="Calibri" panose="020F0502020204030204" pitchFamily="34" charset="0"/>
            </a:endParaRPr>
          </a:p>
        </p:txBody>
      </p:sp>
      <p:sp>
        <p:nvSpPr>
          <p:cNvPr id="15" name="Rectangle 14"/>
          <p:cNvSpPr/>
          <p:nvPr/>
        </p:nvSpPr>
        <p:spPr>
          <a:xfrm>
            <a:off x="0" y="813324"/>
            <a:ext cx="6496056" cy="646331"/>
          </a:xfrm>
          <a:prstGeom prst="rect">
            <a:avLst/>
          </a:prstGeom>
        </p:spPr>
        <p:txBody>
          <a:bodyPr wrap="square">
            <a:spAutoFit/>
          </a:bodyPr>
          <a:lstStyle/>
          <a:p>
            <a:endParaRPr lang="en-GB" dirty="0"/>
          </a:p>
          <a:p>
            <a:endParaRPr lang="en-GB" dirty="0"/>
          </a:p>
        </p:txBody>
      </p:sp>
      <p:sp>
        <p:nvSpPr>
          <p:cNvPr id="5" name="Rectangle 4"/>
          <p:cNvSpPr/>
          <p:nvPr/>
        </p:nvSpPr>
        <p:spPr>
          <a:xfrm>
            <a:off x="2277824" y="1087885"/>
            <a:ext cx="3672408" cy="853567"/>
          </a:xfrm>
          <a:prstGeom prst="rect">
            <a:avLst/>
          </a:prstGeom>
        </p:spPr>
        <p:txBody>
          <a:bodyPr wrap="square">
            <a:spAutoFit/>
          </a:bodyPr>
          <a:lstStyle/>
          <a:p>
            <a:pPr>
              <a:lnSpc>
                <a:spcPct val="107000"/>
              </a:lnSpc>
              <a:spcAft>
                <a:spcPts val="800"/>
              </a:spcAft>
            </a:pPr>
            <a:r>
              <a:rPr lang="en-GB" sz="2000" dirty="0">
                <a:latin typeface="Kristen ITC" panose="03050502040202030202" pitchFamily="66" charset="0"/>
                <a:ea typeface="Times New Roman" panose="02020603050405020304" pitchFamily="18" charset="0"/>
                <a:cs typeface="Calibri" panose="020F0502020204030204" pitchFamily="34" charset="0"/>
              </a:rPr>
              <a:t> </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dirty="0">
                <a:solidFill>
                  <a:srgbClr val="FFC000"/>
                </a:solidFill>
                <a:latin typeface="Kristen ITC" panose="03050502040202030202" pitchFamily="66" charset="0"/>
                <a:ea typeface="Calibri" panose="020F0502020204030204" pitchFamily="34" charset="0"/>
                <a:cs typeface="Calibri" panose="020F0502020204030204" pitchFamily="34" charset="0"/>
              </a:rPr>
              <a:t>  </a:t>
            </a:r>
            <a:endParaRPr lang="en-GB" sz="2000"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973819" y="1611049"/>
            <a:ext cx="6840760" cy="284630"/>
          </a:xfrm>
          <a:prstGeom prst="rect">
            <a:avLst/>
          </a:prstGeom>
        </p:spPr>
        <p:txBody>
          <a:bodyPr wrap="square">
            <a:spAutoFit/>
          </a:bodyPr>
          <a:lstStyle/>
          <a:p>
            <a:pPr>
              <a:lnSpc>
                <a:spcPct val="107000"/>
              </a:lnSpc>
              <a:spcAft>
                <a:spcPts val="800"/>
              </a:spcAft>
            </a:pPr>
            <a:r>
              <a:rPr lang="en-GB" sz="1200" dirty="0">
                <a:solidFill>
                  <a:srgbClr val="FFC000"/>
                </a:solidFill>
                <a:latin typeface="Kristen ITC" panose="03050502040202030202" pitchFamily="66" charset="0"/>
                <a:ea typeface="Times New Roman" panose="02020603050405020304" pitchFamily="18" charset="0"/>
                <a:cs typeface="Calibri" panose="020F0502020204030204" pitchFamily="34" charset="0"/>
              </a:rPr>
              <a:t> </a:t>
            </a:r>
            <a:endParaRPr lang="en-GB" sz="1100" dirty="0">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7" name="Table 6"/>
          <p:cNvGraphicFramePr>
            <a:graphicFrameLocks noGrp="1"/>
          </p:cNvGraphicFramePr>
          <p:nvPr>
            <p:extLst>
              <p:ext uri="{D42A27DB-BD31-4B8C-83A1-F6EECF244321}">
                <p14:modId xmlns:p14="http://schemas.microsoft.com/office/powerpoint/2010/main" val="2929381503"/>
              </p:ext>
            </p:extLst>
          </p:nvPr>
        </p:nvGraphicFramePr>
        <p:xfrm>
          <a:off x="107504" y="188640"/>
          <a:ext cx="8928992" cy="6336703"/>
        </p:xfrm>
        <a:graphic>
          <a:graphicData uri="http://schemas.openxmlformats.org/drawingml/2006/table">
            <a:tbl>
              <a:tblPr firstRow="1" firstCol="1" bandRow="1"/>
              <a:tblGrid>
                <a:gridCol w="8928992">
                  <a:extLst>
                    <a:ext uri="{9D8B030D-6E8A-4147-A177-3AD203B41FA5}">
                      <a16:colId xmlns:a16="http://schemas.microsoft.com/office/drawing/2014/main" val="2285725166"/>
                    </a:ext>
                  </a:extLst>
                </a:gridCol>
              </a:tblGrid>
              <a:tr h="6336703">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C00000"/>
                          </a:solidFill>
                          <a:effectLst/>
                          <a:uLnTx/>
                          <a:uFillTx/>
                          <a:latin typeface="Comic Sans MS" panose="030F0702030302020204" pitchFamily="66" charset="0"/>
                          <a:ea typeface="Times New Roman" panose="02020603050405020304" pitchFamily="18" charset="0"/>
                          <a:cs typeface="Calibri" panose="020F0502020204030204" pitchFamily="34" charset="0"/>
                        </a:rPr>
                        <a:t>Challeng</a:t>
                      </a:r>
                      <a:r>
                        <a:rPr kumimoji="0" lang="en-GB" sz="2400" b="0" i="0" u="none" strike="noStrike" kern="1200" cap="none" spc="0" normalizeH="0" baseline="0" noProof="0" dirty="0">
                          <a:ln>
                            <a:noFill/>
                          </a:ln>
                          <a:solidFill>
                            <a:srgbClr val="C00000"/>
                          </a:solidFill>
                          <a:effectLst/>
                          <a:uLnTx/>
                          <a:uFillTx/>
                          <a:latin typeface="Comic Sans MS" panose="030F0702030302020204" pitchFamily="66" charset="0"/>
                          <a:ea typeface="Times New Roman" panose="02020603050405020304" pitchFamily="18" charset="0"/>
                          <a:cs typeface="Calibri" panose="020F0502020204030204" pitchFamily="34" charset="0"/>
                        </a:rPr>
                        <a:t>e:</a:t>
                      </a:r>
                    </a:p>
                    <a:p>
                      <a:pPr marL="0" marR="0" lvl="0" indent="0" algn="l" defTabSz="914400" rtl="0" eaLnBrk="1" fontAlgn="auto" latinLnBrk="0" hangingPunct="1">
                        <a:lnSpc>
                          <a:spcPct val="107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C00000"/>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333333"/>
                          </a:solidFill>
                          <a:effectLst/>
                          <a:uLnTx/>
                          <a:uFillTx/>
                          <a:latin typeface="Comic Sans MS" panose="030F0702030302020204" pitchFamily="66" charset="0"/>
                          <a:ea typeface="Times New Roman" panose="02020603050405020304" pitchFamily="18" charset="0"/>
                          <a:cs typeface="Calibri" panose="020F0502020204030204" pitchFamily="34" charset="0"/>
                        </a:rPr>
                        <a:t>Think about a time when you asked another person, who you believed had more knowledge or authority than you, to help you with a difficulty in your life, someone you trust will always be there for you. </a:t>
                      </a:r>
                      <a:endPar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865"/>
                        </a:spcBef>
                        <a:spcAft>
                          <a:spcPts val="375"/>
                        </a:spcAft>
                        <a:buClrTx/>
                        <a:buSzTx/>
                        <a:buFontTx/>
                        <a:buNone/>
                        <a:tabLst/>
                        <a:defRPr/>
                      </a:pPr>
                      <a:r>
                        <a:rPr kumimoji="0" lang="en-GB" sz="2000" b="0" i="0" u="none" strike="noStrike" kern="1200" cap="none" spc="0" normalizeH="0" baseline="0" noProof="0" dirty="0">
                          <a:ln>
                            <a:noFill/>
                          </a:ln>
                          <a:solidFill>
                            <a:srgbClr val="333333"/>
                          </a:solidFill>
                          <a:effectLst/>
                          <a:uLnTx/>
                          <a:uFillTx/>
                          <a:latin typeface="Comic Sans MS" panose="030F0702030302020204" pitchFamily="66" charset="0"/>
                          <a:ea typeface="Times New Roman" panose="02020603050405020304" pitchFamily="18" charset="0"/>
                          <a:cs typeface="Calibri" panose="020F0502020204030204" pitchFamily="34" charset="0"/>
                        </a:rPr>
                        <a:t>It may be a parent or a teacher of a friend.  These are often the people who can show you, by their actions, that Jesus is always with you.</a:t>
                      </a:r>
                    </a:p>
                    <a:p>
                      <a:pPr marL="0" marR="0" lvl="0" indent="0" algn="l" defTabSz="914400" rtl="0" eaLnBrk="1" fontAlgn="auto" latinLnBrk="0" hangingPunct="1">
                        <a:lnSpc>
                          <a:spcPct val="107000"/>
                        </a:lnSpc>
                        <a:spcBef>
                          <a:spcPts val="865"/>
                        </a:spcBef>
                        <a:spcAft>
                          <a:spcPts val="375"/>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285750" marR="0" lvl="0" indent="-2857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srgbClr val="C00000"/>
                          </a:solidFill>
                          <a:effectLst/>
                          <a:uLnTx/>
                          <a:uFillTx/>
                          <a:latin typeface="Comic Sans MS" panose="030F0702030302020204" pitchFamily="66" charset="0"/>
                          <a:ea typeface="+mn-ea"/>
                          <a:cs typeface="+mn-cs"/>
                        </a:rPr>
                        <a:t>Who do you know who will help you </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2400" b="1" i="0" u="none" strike="noStrike" kern="1200" cap="none" spc="0" normalizeH="0" baseline="0" noProof="0" dirty="0">
                          <a:ln>
                            <a:noFill/>
                          </a:ln>
                          <a:solidFill>
                            <a:srgbClr val="C00000"/>
                          </a:solidFill>
                          <a:effectLst/>
                          <a:uLnTx/>
                          <a:uFillTx/>
                          <a:latin typeface="Comic Sans MS" panose="030F0702030302020204" pitchFamily="66" charset="0"/>
                          <a:ea typeface="+mn-ea"/>
                          <a:cs typeface="+mn-cs"/>
                        </a:rPr>
                        <a:t>when you have a problem?</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2400" b="0" i="0" u="none" strike="noStrike" kern="1200" cap="none" spc="0" normalizeH="0" baseline="0" noProof="0" dirty="0">
                        <a:ln>
                          <a:noFill/>
                        </a:ln>
                        <a:solidFill>
                          <a:srgbClr val="C00000"/>
                        </a:solidFill>
                        <a:effectLst/>
                        <a:uLnTx/>
                        <a:uFillTx/>
                        <a:latin typeface="Comic Sans MS" panose="030F0702030302020204" pitchFamily="66" charset="0"/>
                        <a:ea typeface="+mn-ea"/>
                        <a:cs typeface="+mn-cs"/>
                      </a:endParaRPr>
                    </a:p>
                    <a:p>
                      <a:pPr marL="342900" marR="0" lvl="0" indent="-3429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srgbClr val="C00000"/>
                          </a:solidFill>
                          <a:effectLst/>
                          <a:uLnTx/>
                          <a:uFillTx/>
                          <a:latin typeface="Comic Sans MS" panose="030F0702030302020204" pitchFamily="66" charset="0"/>
                          <a:ea typeface="+mn-ea"/>
                          <a:cs typeface="+mn-cs"/>
                        </a:rPr>
                        <a:t> How can you show others that you will always be there for them?</a:t>
                      </a:r>
                      <a:endParaRPr kumimoji="0" lang="en-GB" sz="2400" b="0" i="0" u="none" strike="noStrike" kern="1200" cap="none" spc="0" normalizeH="0" baseline="0" noProof="0" dirty="0">
                        <a:ln>
                          <a:noFill/>
                        </a:ln>
                        <a:solidFill>
                          <a:srgbClr val="C00000"/>
                        </a:solidFill>
                        <a:effectLst/>
                        <a:uLnTx/>
                        <a:uFillTx/>
                        <a:latin typeface="Comic Sans MS" panose="030F0702030302020204"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C00000"/>
                          </a:solidFill>
                          <a:effectLst/>
                          <a:uLnTx/>
                          <a:uFillTx/>
                          <a:latin typeface="Comic Sans MS" panose="030F0702030302020204" pitchFamily="66" charset="0"/>
                          <a:ea typeface="+mn-ea"/>
                          <a:cs typeface="+mn-cs"/>
                        </a:rPr>
                        <a:t> </a:t>
                      </a:r>
                    </a:p>
                    <a:p>
                      <a:pPr marL="342900" marR="0" lvl="0" indent="-3429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srgbClr val="C00000"/>
                          </a:solidFill>
                          <a:effectLst/>
                          <a:uLnTx/>
                          <a:uFillTx/>
                          <a:latin typeface="Comic Sans MS" panose="030F0702030302020204" pitchFamily="66" charset="0"/>
                          <a:ea typeface="+mn-ea"/>
                          <a:cs typeface="+mn-cs"/>
                        </a:rPr>
                        <a:t>What does it mean to ‘give witness’ </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2400" b="1" i="0" u="none" strike="noStrike" kern="1200" cap="none" spc="0" normalizeH="0" baseline="0" noProof="0" dirty="0">
                          <a:ln>
                            <a:noFill/>
                          </a:ln>
                          <a:solidFill>
                            <a:srgbClr val="C00000"/>
                          </a:solidFill>
                          <a:effectLst/>
                          <a:uLnTx/>
                          <a:uFillTx/>
                          <a:latin typeface="Comic Sans MS" panose="030F0702030302020204" pitchFamily="66" charset="0"/>
                          <a:ea typeface="+mn-ea"/>
                          <a:cs typeface="+mn-cs"/>
                        </a:rPr>
                        <a:t>        by your thought, words and actions?</a:t>
                      </a:r>
                    </a:p>
                  </a:txBody>
                  <a:tcPr marL="56582" marR="5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60387349"/>
                  </a:ext>
                </a:extLst>
              </a:tr>
            </a:tbl>
          </a:graphicData>
        </a:graphic>
      </p:graphicFrame>
    </p:spTree>
    <p:extLst>
      <p:ext uri="{BB962C8B-B14F-4D97-AF65-F5344CB8AC3E}">
        <p14:creationId xmlns:p14="http://schemas.microsoft.com/office/powerpoint/2010/main" val="26073980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txBox="1">
            <a:spLocks noChangeArrowheads="1"/>
          </p:cNvSpPr>
          <p:nvPr/>
        </p:nvSpPr>
        <p:spPr>
          <a:xfrm>
            <a:off x="1" y="1"/>
            <a:ext cx="6372200" cy="519463"/>
          </a:xfrm>
          <a:prstGeom prst="rect">
            <a:avLst/>
          </a:prstGeom>
          <a:solidFill>
            <a:schemeClr val="tx1"/>
          </a:solidFill>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solidFill>
                  <a:schemeClr val="bg1"/>
                </a:solidFill>
                <a:latin typeface="Arial Unicode MS" panose="020B0604020202020204" pitchFamily="34" charset="-128"/>
              </a:rPr>
              <a:t>         Christ’s Love is our Foundation</a:t>
            </a:r>
          </a:p>
        </p:txBody>
      </p:sp>
      <p:pic>
        <p:nvPicPr>
          <p:cNvPr id="9" name="Picture 8"/>
          <p:cNvPicPr>
            <a:picLocks noChangeAspect="1"/>
          </p:cNvPicPr>
          <p:nvPr/>
        </p:nvPicPr>
        <p:blipFill>
          <a:blip r:embed="rId2" cstate="print">
            <a:clrChange>
              <a:clrFrom>
                <a:srgbClr val="FFFFFE"/>
              </a:clrFrom>
              <a:clrTo>
                <a:srgbClr val="FFFFFE">
                  <a:alpha val="0"/>
                </a:srgbClr>
              </a:clrTo>
            </a:clrChange>
            <a:extLst>
              <a:ext uri="{28A0092B-C50C-407E-A947-70E740481C1C}">
                <a14:useLocalDpi xmlns:a14="http://schemas.microsoft.com/office/drawing/2010/main" val="0"/>
              </a:ext>
            </a:extLst>
          </a:blip>
          <a:stretch>
            <a:fillRect/>
          </a:stretch>
        </p:blipFill>
        <p:spPr>
          <a:xfrm>
            <a:off x="8100392" y="5919994"/>
            <a:ext cx="1036211" cy="933813"/>
          </a:xfrm>
          <a:prstGeom prst="rect">
            <a:avLst/>
          </a:prstGeom>
        </p:spPr>
      </p:pic>
      <p:pic>
        <p:nvPicPr>
          <p:cNvPr id="10"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93176" y="-4445"/>
            <a:ext cx="1124202" cy="10571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descr="Reflections from Broadneck Baptist: Happy Ascension Da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88548" y="1054080"/>
            <a:ext cx="2868758" cy="434322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ainting of Jesus Christ and the Ascension to Heave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34482" y="2740857"/>
            <a:ext cx="2888010" cy="330343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The Ascension of our Lord &amp; Savior Jesus Chris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1853" y="502019"/>
            <a:ext cx="2892721" cy="303633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994696" y="752708"/>
            <a:ext cx="2888010" cy="1938992"/>
          </a:xfrm>
          <a:prstGeom prst="rect">
            <a:avLst/>
          </a:prstGeom>
          <a:noFill/>
        </p:spPr>
        <p:txBody>
          <a:bodyPr wrap="square" rtlCol="0">
            <a:spAutoFit/>
          </a:bodyPr>
          <a:lstStyle/>
          <a:p>
            <a:r>
              <a:rPr lang="en-GB" sz="2000" b="1" dirty="0">
                <a:solidFill>
                  <a:srgbClr val="C00000"/>
                </a:solidFill>
                <a:latin typeface="Century Gothic" panose="020B0502020202020204" pitchFamily="34" charset="0"/>
              </a:rPr>
              <a:t>Reflect upon the artist impressions of the Ascension of the Lord? What do you like /dislike about each image?</a:t>
            </a:r>
          </a:p>
        </p:txBody>
      </p:sp>
      <p:pic>
        <p:nvPicPr>
          <p:cNvPr id="11" name="Picture 10" descr="The drama of Easter brings us hope in life everlasting – DioSCG"/>
          <p:cNvPicPr/>
          <p:nvPr/>
        </p:nvPicPr>
        <p:blipFill rotWithShape="1">
          <a:blip r:embed="rId7" cstate="print">
            <a:extLst>
              <a:ext uri="{28A0092B-C50C-407E-A947-70E740481C1C}">
                <a14:useLocalDpi xmlns:a14="http://schemas.microsoft.com/office/drawing/2010/main" val="0"/>
              </a:ext>
            </a:extLst>
          </a:blip>
          <a:srcRect b="5664"/>
          <a:stretch/>
        </p:blipFill>
        <p:spPr bwMode="auto">
          <a:xfrm>
            <a:off x="934095" y="3140968"/>
            <a:ext cx="2556811" cy="320842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8963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 Flower of God: The Ascension of the Lord!"/>
          <p:cNvPicPr>
            <a:picLocks noChangeAspect="1" noChangeArrowheads="1"/>
          </p:cNvPicPr>
          <p:nvPr/>
        </p:nvPicPr>
        <p:blipFill rotWithShape="1">
          <a:blip r:embed="rId2">
            <a:extLst>
              <a:ext uri="{28A0092B-C50C-407E-A947-70E740481C1C}">
                <a14:useLocalDpi xmlns:a14="http://schemas.microsoft.com/office/drawing/2010/main" val="0"/>
              </a:ext>
            </a:extLst>
          </a:blip>
          <a:srcRect b="3800"/>
          <a:stretch/>
        </p:blipFill>
        <p:spPr bwMode="auto">
          <a:xfrm>
            <a:off x="251519" y="260648"/>
            <a:ext cx="8640961" cy="6336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95809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E2BD393F-D1E2-3EE1-54F7-BD2B0EEFC11E}"/>
              </a:ext>
            </a:extLst>
          </p:cNvPr>
          <p:cNvPicPr>
            <a:picLocks noChangeAspect="1"/>
          </p:cNvPicPr>
          <p:nvPr/>
        </p:nvPicPr>
        <p:blipFill>
          <a:blip r:embed="rId2"/>
          <a:stretch>
            <a:fillRect/>
          </a:stretch>
        </p:blipFill>
        <p:spPr>
          <a:xfrm>
            <a:off x="350919" y="548680"/>
            <a:ext cx="8400258" cy="5856088"/>
          </a:xfrm>
          <a:prstGeom prst="rect">
            <a:avLst/>
          </a:prstGeom>
        </p:spPr>
      </p:pic>
      <p:sp>
        <p:nvSpPr>
          <p:cNvPr id="8" name="Rectangle 2"/>
          <p:cNvSpPr>
            <a:spLocks noChangeArrowheads="1"/>
          </p:cNvSpPr>
          <p:nvPr/>
        </p:nvSpPr>
        <p:spPr bwMode="auto">
          <a:xfrm>
            <a:off x="1092556" y="1426328"/>
            <a:ext cx="971535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 name="Rectangle 9"/>
          <p:cNvSpPr/>
          <p:nvPr/>
        </p:nvSpPr>
        <p:spPr>
          <a:xfrm>
            <a:off x="4388234" y="1730625"/>
            <a:ext cx="4288222"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Lucida Calligraphy" panose="03010101010101010101" pitchFamily="66"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Lucida Calligraphy" panose="03010101010101010101" pitchFamily="66" charset="0"/>
              <a:ea typeface="Calibri" panose="020F0502020204030204" pitchFamily="34" charset="0"/>
              <a:cs typeface="Calibri" panose="020F0502020204030204" pitchFamily="34" charset="0"/>
            </a:endParaRPr>
          </a:p>
        </p:txBody>
      </p:sp>
      <p:sp>
        <p:nvSpPr>
          <p:cNvPr id="5" name="Rectangle 4"/>
          <p:cNvSpPr/>
          <p:nvPr/>
        </p:nvSpPr>
        <p:spPr>
          <a:xfrm>
            <a:off x="2277824" y="1087885"/>
            <a:ext cx="3672408" cy="853567"/>
          </a:xfrm>
          <a:prstGeom prst="rect">
            <a:avLst/>
          </a:prstGeom>
        </p:spPr>
        <p:txBody>
          <a:bodyPr wrap="square">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Kristen ITC" panose="03050502040202030202" pitchFamily="66" charset="0"/>
                <a:ea typeface="Times New Roman" panose="02020603050405020304" pitchFamily="18" charset="0"/>
                <a:cs typeface="Calibri" panose="020F0502020204030204" pitchFamily="34" charset="0"/>
              </a:rPr>
              <a:t> </a:t>
            </a:r>
            <a:endPar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000" b="1" i="0" u="none" strike="noStrike" kern="1200" cap="none" spc="0" normalizeH="0" baseline="0" noProof="0" dirty="0">
                <a:ln>
                  <a:noFill/>
                </a:ln>
                <a:solidFill>
                  <a:srgbClr val="FFC000"/>
                </a:solidFill>
                <a:effectLst/>
                <a:uLnTx/>
                <a:uFillTx/>
                <a:latin typeface="Kristen ITC" panose="03050502040202030202" pitchFamily="66" charset="0"/>
                <a:ea typeface="Calibri" panose="020F0502020204030204" pitchFamily="34" charset="0"/>
                <a:cs typeface="Calibri" panose="020F0502020204030204" pitchFamily="34" charset="0"/>
              </a:rPr>
              <a:t>  </a:t>
            </a:r>
            <a:endPar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973819" y="1611049"/>
            <a:ext cx="6840760" cy="853567"/>
          </a:xfrm>
          <a:prstGeom prst="rect">
            <a:avLst/>
          </a:prstGeom>
        </p:spPr>
        <p:txBody>
          <a:bodyPr wrap="square">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200" b="0" i="0" u="none" strike="noStrike" kern="1200" cap="none" spc="0" normalizeH="0" baseline="0" noProof="0" dirty="0">
                <a:ln>
                  <a:noFill/>
                </a:ln>
                <a:solidFill>
                  <a:srgbClr val="FFC000"/>
                </a:solidFill>
                <a:effectLst/>
                <a:uLnTx/>
                <a:uFillTx/>
                <a:latin typeface="Kristen ITC" panose="03050502040202030202" pitchFamily="66" charset="0"/>
                <a:ea typeface="Times New Roman" panose="02020603050405020304" pitchFamily="18" charset="0"/>
                <a:cs typeface="Calibri" panose="020F0502020204030204" pitchFamily="34" charset="0"/>
              </a:rPr>
              <a:t> </a:t>
            </a:r>
            <a:endParaRPr kumimoji="0" lang="en-GB" sz="11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7" name="Table 6"/>
          <p:cNvGraphicFramePr>
            <a:graphicFrameLocks noGrp="1"/>
          </p:cNvGraphicFramePr>
          <p:nvPr>
            <p:extLst>
              <p:ext uri="{D42A27DB-BD31-4B8C-83A1-F6EECF244321}">
                <p14:modId xmlns:p14="http://schemas.microsoft.com/office/powerpoint/2010/main" val="2344093590"/>
              </p:ext>
            </p:extLst>
          </p:nvPr>
        </p:nvGraphicFramePr>
        <p:xfrm>
          <a:off x="350919" y="548680"/>
          <a:ext cx="8400258" cy="5820084"/>
        </p:xfrm>
        <a:graphic>
          <a:graphicData uri="http://schemas.openxmlformats.org/drawingml/2006/table">
            <a:tbl>
              <a:tblPr firstRow="1" firstCol="1" bandRow="1"/>
              <a:tblGrid>
                <a:gridCol w="8400258">
                  <a:extLst>
                    <a:ext uri="{9D8B030D-6E8A-4147-A177-3AD203B41FA5}">
                      <a16:colId xmlns:a16="http://schemas.microsoft.com/office/drawing/2014/main" val="1182124496"/>
                    </a:ext>
                  </a:extLst>
                </a:gridCol>
              </a:tblGrid>
              <a:tr h="5820084">
                <a:tc>
                  <a:txBody>
                    <a:bodyPr/>
                    <a:lstStyle/>
                    <a:p>
                      <a:pPr algn="ctr">
                        <a:lnSpc>
                          <a:spcPct val="107000"/>
                        </a:lnSpc>
                        <a:spcAft>
                          <a:spcPts val="0"/>
                        </a:spcAft>
                      </a:pPr>
                      <a:r>
                        <a:rPr lang="en-GB" sz="2400" b="1" dirty="0">
                          <a:solidFill>
                            <a:srgbClr val="002060"/>
                          </a:solidFill>
                          <a:effectLst/>
                          <a:latin typeface="Ink Free" panose="03080402000500000000" pitchFamily="66" charset="0"/>
                          <a:ea typeface="Calibri" panose="020F0502020204030204" pitchFamily="34" charset="0"/>
                          <a:cs typeface="Times New Roman" panose="02020603050405020304" pitchFamily="18" charset="0"/>
                        </a:rPr>
                        <a:t>Let us pray:</a:t>
                      </a:r>
                    </a:p>
                    <a:p>
                      <a:pPr algn="ctr">
                        <a:lnSpc>
                          <a:spcPct val="107000"/>
                        </a:lnSpc>
                        <a:spcAft>
                          <a:spcPts val="0"/>
                        </a:spcAft>
                      </a:pPr>
                      <a:r>
                        <a:rPr lang="en-GB" sz="2400" b="1" dirty="0">
                          <a:solidFill>
                            <a:srgbClr val="002060"/>
                          </a:solidFill>
                          <a:effectLst/>
                          <a:latin typeface="Ink Free" panose="03080402000500000000" pitchFamily="66" charset="0"/>
                          <a:ea typeface="Calibri" panose="020F0502020204030204" pitchFamily="34" charset="0"/>
                          <a:cs typeface="Times New Roman" panose="02020603050405020304" pitchFamily="18" charset="0"/>
                        </a:rPr>
                        <a:t> </a:t>
                      </a:r>
                    </a:p>
                    <a:p>
                      <a:pPr algn="ctr">
                        <a:lnSpc>
                          <a:spcPct val="107000"/>
                        </a:lnSpc>
                        <a:spcAft>
                          <a:spcPts val="0"/>
                        </a:spcAft>
                      </a:pPr>
                      <a:r>
                        <a:rPr lang="en-GB" sz="2400" b="1" dirty="0">
                          <a:solidFill>
                            <a:srgbClr val="002060"/>
                          </a:solidFill>
                          <a:effectLst/>
                          <a:latin typeface="Ink Free" panose="03080402000500000000" pitchFamily="66" charset="0"/>
                          <a:ea typeface="Calibri" panose="020F0502020204030204" pitchFamily="34" charset="0"/>
                          <a:cs typeface="Times New Roman" panose="02020603050405020304" pitchFamily="18" charset="0"/>
                        </a:rPr>
                        <a:t>Dear Lord,</a:t>
                      </a:r>
                    </a:p>
                    <a:p>
                      <a:pPr algn="ctr">
                        <a:lnSpc>
                          <a:spcPct val="107000"/>
                        </a:lnSpc>
                        <a:spcAft>
                          <a:spcPts val="0"/>
                        </a:spcAft>
                      </a:pPr>
                      <a:r>
                        <a:rPr lang="en-GB" sz="2400" b="1" dirty="0">
                          <a:solidFill>
                            <a:srgbClr val="002060"/>
                          </a:solidFill>
                          <a:effectLst/>
                          <a:latin typeface="Ink Free" panose="03080402000500000000" pitchFamily="66" charset="0"/>
                          <a:ea typeface="Calibri" panose="020F0502020204030204" pitchFamily="34" charset="0"/>
                          <a:cs typeface="Times New Roman" panose="02020603050405020304" pitchFamily="18" charset="0"/>
                        </a:rPr>
                        <a:t>Before your Ascension into Heaven, you told Your apostles to be witnesses to the ends of the earth with the help of the Holy Spirit. </a:t>
                      </a:r>
                    </a:p>
                    <a:p>
                      <a:pPr algn="ctr">
                        <a:lnSpc>
                          <a:spcPct val="107000"/>
                        </a:lnSpc>
                        <a:spcAft>
                          <a:spcPts val="0"/>
                        </a:spcAft>
                      </a:pPr>
                      <a:r>
                        <a:rPr lang="en-GB" sz="2400" b="1" dirty="0">
                          <a:solidFill>
                            <a:srgbClr val="002060"/>
                          </a:solidFill>
                          <a:effectLst/>
                          <a:latin typeface="Ink Free" panose="03080402000500000000" pitchFamily="66" charset="0"/>
                          <a:ea typeface="Calibri" panose="020F0502020204030204" pitchFamily="34" charset="0"/>
                          <a:cs typeface="Times New Roman" panose="02020603050405020304" pitchFamily="18" charset="0"/>
                        </a:rPr>
                        <a:t>May we be inspired and strengthened by the same Spirit, to live each day the values of our school and so spread your Gospel message in our thoughts, our words and our actions. </a:t>
                      </a:r>
                    </a:p>
                    <a:p>
                      <a:pPr algn="ctr">
                        <a:lnSpc>
                          <a:spcPct val="107000"/>
                        </a:lnSpc>
                        <a:spcAft>
                          <a:spcPts val="0"/>
                        </a:spcAft>
                      </a:pPr>
                      <a:r>
                        <a:rPr lang="en-GB" sz="2400" b="1" dirty="0">
                          <a:solidFill>
                            <a:srgbClr val="002060"/>
                          </a:solidFill>
                          <a:effectLst/>
                          <a:latin typeface="Ink Free" panose="03080402000500000000" pitchFamily="66" charset="0"/>
                          <a:ea typeface="Calibri" panose="020F0502020204030204" pitchFamily="34" charset="0"/>
                          <a:cs typeface="Times New Roman" panose="02020603050405020304" pitchFamily="18" charset="0"/>
                        </a:rPr>
                        <a:t>Amen.</a:t>
                      </a:r>
                    </a:p>
                    <a:p>
                      <a:pPr algn="ctr">
                        <a:lnSpc>
                          <a:spcPct val="107000"/>
                        </a:lnSpc>
                        <a:spcAft>
                          <a:spcPts val="0"/>
                        </a:spcAft>
                      </a:pPr>
                      <a:r>
                        <a:rPr lang="en-GB" sz="2400" b="1" dirty="0">
                          <a:solidFill>
                            <a:srgbClr val="FFCC66"/>
                          </a:solidFill>
                          <a:effectLst/>
                          <a:latin typeface="Ink Free" panose="03080402000500000000" pitchFamily="66" charset="0"/>
                          <a:ea typeface="Times New Roman" panose="02020603050405020304" pitchFamily="18" charset="0"/>
                          <a:cs typeface="Calibri" panose="020F0502020204030204" pitchFamily="34" charset="0"/>
                        </a:rPr>
                        <a:t> </a:t>
                      </a:r>
                      <a:endParaRPr lang="en-GB" sz="2400" b="1" dirty="0">
                        <a:solidFill>
                          <a:srgbClr val="FFCC66"/>
                        </a:solidFill>
                        <a:effectLst/>
                        <a:latin typeface="Ink Free" panose="03080402000500000000" pitchFamily="66" charset="0"/>
                        <a:ea typeface="Calibri" panose="020F0502020204030204" pitchFamily="34" charset="0"/>
                        <a:cs typeface="Times New Roman" panose="02020603050405020304" pitchFamily="18" charset="0"/>
                      </a:endParaRPr>
                    </a:p>
                    <a:p>
                      <a:pPr algn="ctr">
                        <a:lnSpc>
                          <a:spcPct val="107000"/>
                        </a:lnSpc>
                        <a:spcAft>
                          <a:spcPts val="0"/>
                        </a:spcAft>
                      </a:pPr>
                      <a:endParaRPr lang="en-GB" sz="2400" b="1" dirty="0">
                        <a:solidFill>
                          <a:srgbClr val="FFCC66"/>
                        </a:solidFill>
                        <a:effectLst/>
                        <a:latin typeface="Ink Free" panose="03080402000500000000" pitchFamily="66" charset="0"/>
                        <a:ea typeface="Times New Roman" panose="02020603050405020304" pitchFamily="18" charset="0"/>
                        <a:cs typeface="Calibri" panose="020F0502020204030204" pitchFamily="34" charset="0"/>
                      </a:endParaRPr>
                    </a:p>
                  </a:txBody>
                  <a:tcPr marL="56582" marR="56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2559624"/>
                  </a:ext>
                </a:extLst>
              </a:tr>
            </a:tbl>
          </a:graphicData>
        </a:graphic>
      </p:graphicFrame>
    </p:spTree>
    <p:extLst>
      <p:ext uri="{BB962C8B-B14F-4D97-AF65-F5344CB8AC3E}">
        <p14:creationId xmlns:p14="http://schemas.microsoft.com/office/powerpoint/2010/main" val="16725339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7036</TotalTime>
  <Words>633</Words>
  <Application>Microsoft Office PowerPoint</Application>
  <PresentationFormat>On-screen Show (4:3)</PresentationFormat>
  <Paragraphs>63</Paragraphs>
  <Slides>8</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8</vt:i4>
      </vt:variant>
    </vt:vector>
  </HeadingPairs>
  <TitlesOfParts>
    <vt:vector size="18" baseType="lpstr">
      <vt:lpstr>Arial</vt:lpstr>
      <vt:lpstr>Arial Unicode MS</vt:lpstr>
      <vt:lpstr>Calibri</vt:lpstr>
      <vt:lpstr>Century Gothic</vt:lpstr>
      <vt:lpstr>Comic Sans MS</vt:lpstr>
      <vt:lpstr>Ink Free</vt:lpstr>
      <vt:lpstr>Kristen ITC</vt:lpstr>
      <vt:lpstr>Lucida Calligraphy</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Emma Harris (TGS-NOR)</cp:lastModifiedBy>
  <cp:revision>186</cp:revision>
  <dcterms:created xsi:type="dcterms:W3CDTF">2018-06-04T06:48:49Z</dcterms:created>
  <dcterms:modified xsi:type="dcterms:W3CDTF">2026-05-18T10:38:56Z</dcterms:modified>
</cp:coreProperties>
</file>