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
  </p:notesMasterIdLst>
  <p:sldIdLst>
    <p:sldId id="257" r:id="rId2"/>
    <p:sldId id="258" r:id="rId3"/>
    <p:sldId id="260" r:id="rId4"/>
    <p:sldId id="265" r:id="rId5"/>
    <p:sldId id="261" r:id="rId6"/>
    <p:sldId id="263" r:id="rId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ECFF"/>
    <a:srgbClr val="00CC00"/>
    <a:srgbClr val="FF3300"/>
    <a:srgbClr val="FF0000"/>
    <a:srgbClr val="FFCC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3FB4ED8-65D9-4385-8BD9-A491051FA6C2}" v="1" dt="2026-10-09T14:39:09.05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p:cViewPr varScale="1">
        <p:scale>
          <a:sx n="111" d="100"/>
          <a:sy n="111" d="100"/>
        </p:scale>
        <p:origin x="1650" y="15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E5BF67-845F-4E5B-A052-6BC4D6420FF1}" type="datetimeFigureOut">
              <a:rPr lang="en-GB" smtClean="0"/>
              <a:t>12/10/2026</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9BBC6A8-4F9E-472F-ADCF-BCD78F6E4725}" type="slidenum">
              <a:rPr lang="en-GB" smtClean="0"/>
              <a:t>‹#›</a:t>
            </a:fld>
            <a:endParaRPr lang="en-GB"/>
          </a:p>
        </p:txBody>
      </p:sp>
    </p:spTree>
    <p:extLst>
      <p:ext uri="{BB962C8B-B14F-4D97-AF65-F5344CB8AC3E}">
        <p14:creationId xmlns:p14="http://schemas.microsoft.com/office/powerpoint/2010/main" val="18469281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1</a:t>
            </a:fld>
            <a:endParaRPr lang="en-GB" dirty="0">
              <a:solidFill>
                <a:prstClr val="black"/>
              </a:solidFill>
            </a:endParaRPr>
          </a:p>
        </p:txBody>
      </p:sp>
    </p:spTree>
    <p:extLst>
      <p:ext uri="{BB962C8B-B14F-4D97-AF65-F5344CB8AC3E}">
        <p14:creationId xmlns:p14="http://schemas.microsoft.com/office/powerpoint/2010/main" val="6019898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2</a:t>
            </a:fld>
            <a:endParaRPr lang="en-GB" dirty="0">
              <a:solidFill>
                <a:prstClr val="black"/>
              </a:solidFill>
            </a:endParaRPr>
          </a:p>
        </p:txBody>
      </p:sp>
    </p:spTree>
    <p:extLst>
      <p:ext uri="{BB962C8B-B14F-4D97-AF65-F5344CB8AC3E}">
        <p14:creationId xmlns:p14="http://schemas.microsoft.com/office/powerpoint/2010/main" val="2578829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3</a:t>
            </a:fld>
            <a:endParaRPr lang="en-GB" dirty="0">
              <a:solidFill>
                <a:prstClr val="black"/>
              </a:solidFill>
            </a:endParaRPr>
          </a:p>
        </p:txBody>
      </p:sp>
    </p:spTree>
    <p:extLst>
      <p:ext uri="{BB962C8B-B14F-4D97-AF65-F5344CB8AC3E}">
        <p14:creationId xmlns:p14="http://schemas.microsoft.com/office/powerpoint/2010/main" val="4843013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5</a:t>
            </a:fld>
            <a:endParaRPr lang="en-GB" dirty="0">
              <a:solidFill>
                <a:prstClr val="black"/>
              </a:solidFill>
            </a:endParaRPr>
          </a:p>
        </p:txBody>
      </p:sp>
    </p:spTree>
    <p:extLst>
      <p:ext uri="{BB962C8B-B14F-4D97-AF65-F5344CB8AC3E}">
        <p14:creationId xmlns:p14="http://schemas.microsoft.com/office/powerpoint/2010/main" val="1033480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6</a:t>
            </a:fld>
            <a:endParaRPr lang="en-GB" dirty="0">
              <a:solidFill>
                <a:prstClr val="black"/>
              </a:solidFill>
            </a:endParaRPr>
          </a:p>
        </p:txBody>
      </p:sp>
    </p:spTree>
    <p:extLst>
      <p:ext uri="{BB962C8B-B14F-4D97-AF65-F5344CB8AC3E}">
        <p14:creationId xmlns:p14="http://schemas.microsoft.com/office/powerpoint/2010/main" val="33703594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12/10/2026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40528412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12/10/2026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5591972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A3FACFF-7A74-4E11-8A40-3E945C860ACC}" type="datetimeFigureOut">
              <a:rPr lang="en-GB" smtClean="0"/>
              <a:t>12/10/2026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1276265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A3FACFF-7A74-4E11-8A40-3E945C860ACC}" type="datetimeFigureOut">
              <a:rPr lang="en-GB" smtClean="0"/>
              <a:t>12/10/2026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8202713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A3FACFF-7A74-4E11-8A40-3E945C860ACC}" type="datetimeFigureOut">
              <a:rPr lang="en-GB" smtClean="0"/>
              <a:t>12/10/2026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0588592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A3FACFF-7A74-4E11-8A40-3E945C860ACC}" type="datetimeFigureOut">
              <a:rPr lang="en-GB" smtClean="0"/>
              <a:t>12/10/2026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2227237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A3FACFF-7A74-4E11-8A40-3E945C860ACC}" type="datetimeFigureOut">
              <a:rPr lang="en-GB" smtClean="0"/>
              <a:t>12/10/2026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3098429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A3FACFF-7A74-4E11-8A40-3E945C860ACC}" type="datetimeFigureOut">
              <a:rPr lang="en-GB" smtClean="0"/>
              <a:t>12/10/2026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5547618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A3FACFF-7A74-4E11-8A40-3E945C860ACC}" type="datetimeFigureOut">
              <a:rPr lang="en-GB" smtClean="0"/>
              <a:t>12/10/2026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5927604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12/10/2026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487647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12/10/2026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9608590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3FACFF-7A74-4E11-8A40-3E945C860ACC}" type="datetimeFigureOut">
              <a:rPr lang="en-GB" smtClean="0"/>
              <a:t>12/10/2026</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0D15243-65FE-4290-BED1-5A26E5578392}" type="slidenum">
              <a:rPr lang="en-GB" smtClean="0"/>
              <a:t>‹#›</a:t>
            </a:fld>
            <a:endParaRPr lang="en-GB"/>
          </a:p>
        </p:txBody>
      </p:sp>
    </p:spTree>
    <p:extLst>
      <p:ext uri="{BB962C8B-B14F-4D97-AF65-F5344CB8AC3E}">
        <p14:creationId xmlns:p14="http://schemas.microsoft.com/office/powerpoint/2010/main" val="2632963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hyperlink" Target="https://www.youtube.com/watch?v=51aZAb7r4lw&amp;list=RD51aZAb7r4lw&amp;start_radio=1"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8.jpeg"/><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CCECFF"/>
        </a:solidFill>
        <a:effectLst/>
      </p:bgPr>
    </p:bg>
    <p:spTree>
      <p:nvGrpSpPr>
        <p:cNvPr id="1" name=""/>
        <p:cNvGrpSpPr/>
        <p:nvPr/>
      </p:nvGrpSpPr>
      <p:grpSpPr>
        <a:xfrm>
          <a:off x="0" y="0"/>
          <a:ext cx="0" cy="0"/>
          <a:chOff x="0" y="0"/>
          <a:chExt cx="0" cy="0"/>
        </a:xfrm>
      </p:grpSpPr>
      <p:sp>
        <p:nvSpPr>
          <p:cNvPr id="3" name="Rectangle 2"/>
          <p:cNvSpPr/>
          <p:nvPr/>
        </p:nvSpPr>
        <p:spPr>
          <a:xfrm>
            <a:off x="213698" y="915663"/>
            <a:ext cx="7407991" cy="2136482"/>
          </a:xfrm>
          <a:prstGeom prst="rect">
            <a:avLst/>
          </a:prstGeom>
        </p:spPr>
        <p:txBody>
          <a:bodyPr wrap="square">
            <a:spAutoFit/>
          </a:bodyPr>
          <a:lstStyle/>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sz="300"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p:txBody>
      </p:sp>
      <p:sp>
        <p:nvSpPr>
          <p:cNvPr id="7" name="Rectangle 6"/>
          <p:cNvSpPr/>
          <p:nvPr/>
        </p:nvSpPr>
        <p:spPr>
          <a:xfrm>
            <a:off x="263967" y="886214"/>
            <a:ext cx="8656592" cy="388696"/>
          </a:xfrm>
          <a:prstGeom prst="rect">
            <a:avLst/>
          </a:prstGeom>
        </p:spPr>
        <p:txBody>
          <a:bodyPr wrap="square">
            <a:spAutoFit/>
          </a:bodyPr>
          <a:lstStyle/>
          <a:p>
            <a:pPr algn="ctr">
              <a:lnSpc>
                <a:spcPct val="107000"/>
              </a:lnSpc>
              <a:spcAft>
                <a:spcPts val="800"/>
              </a:spcAft>
            </a:pPr>
            <a:r>
              <a:rPr lang="en-GB" b="1" dirty="0">
                <a:latin typeface="Kristen ITC" panose="03050502040202030202" pitchFamily="66" charset="0"/>
                <a:ea typeface="Calibri" panose="020F0502020204030204" pitchFamily="34" charset="0"/>
                <a:cs typeface="Calibri" panose="020F0502020204030204" pitchFamily="34" charset="0"/>
              </a:rPr>
              <a:t> </a:t>
            </a:r>
            <a:endParaRPr lang="en-GB" dirty="0">
              <a:latin typeface="Calibri" panose="020F0502020204030204" pitchFamily="34" charset="0"/>
              <a:ea typeface="Calibri" panose="020F0502020204030204" pitchFamily="34" charset="0"/>
              <a:cs typeface="Times New Roman" panose="02020603050405020304" pitchFamily="18" charset="0"/>
            </a:endParaRPr>
          </a:p>
        </p:txBody>
      </p:sp>
      <p:sp>
        <p:nvSpPr>
          <p:cNvPr id="2" name="Rectangle 1"/>
          <p:cNvSpPr/>
          <p:nvPr/>
        </p:nvSpPr>
        <p:spPr>
          <a:xfrm>
            <a:off x="1403648" y="855665"/>
            <a:ext cx="5852911" cy="758028"/>
          </a:xfrm>
          <a:prstGeom prst="rect">
            <a:avLst/>
          </a:prstGeom>
        </p:spPr>
        <p:txBody>
          <a:bodyPr wrap="square">
            <a:spAutoFit/>
          </a:bodyPr>
          <a:lstStyle/>
          <a:p>
            <a:endParaRPr lang="en-GB" sz="1200" dirty="0">
              <a:latin typeface="Calibri" panose="020F0502020204030204" pitchFamily="34" charset="0"/>
              <a:ea typeface="Calibri" panose="020F0502020204030204" pitchFamily="34" charset="0"/>
              <a:cs typeface="Times New Roman" panose="02020603050405020304" pitchFamily="18" charset="0"/>
            </a:endParaRPr>
          </a:p>
          <a:p>
            <a:endParaRPr lang="en-GB" sz="1200" dirty="0">
              <a:latin typeface="Kristen ITC" panose="03050502040202030202"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b="1" dirty="0">
                <a:solidFill>
                  <a:srgbClr val="00B050"/>
                </a:solidFill>
                <a:latin typeface="Kristen ITC" panose="03050502040202030202" pitchFamily="66" charset="0"/>
                <a:ea typeface="Calibri" panose="020F0502020204030204" pitchFamily="34" charset="0"/>
                <a:cs typeface="Calibri" panose="020F0502020204030204" pitchFamily="34" charset="0"/>
              </a:rPr>
              <a:t> </a:t>
            </a:r>
            <a:endParaRPr lang="en-GB" dirty="0">
              <a:latin typeface="Kristen ITC" panose="03050502040202030202" pitchFamily="66" charset="0"/>
            </a:endParaRPr>
          </a:p>
        </p:txBody>
      </p:sp>
      <p:sp>
        <p:nvSpPr>
          <p:cNvPr id="4" name="Rectangle 3"/>
          <p:cNvSpPr/>
          <p:nvPr/>
        </p:nvSpPr>
        <p:spPr>
          <a:xfrm>
            <a:off x="213698" y="2133722"/>
            <a:ext cx="8798643" cy="1087927"/>
          </a:xfrm>
          <a:prstGeom prst="rect">
            <a:avLst/>
          </a:prstGeom>
        </p:spPr>
        <p:txBody>
          <a:bodyPr wrap="square">
            <a:spAutoFit/>
          </a:bodyPr>
          <a:lstStyle/>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p:txBody>
      </p:sp>
      <p:sp>
        <p:nvSpPr>
          <p:cNvPr id="12" name="Rectangle 11"/>
          <p:cNvSpPr/>
          <p:nvPr/>
        </p:nvSpPr>
        <p:spPr>
          <a:xfrm>
            <a:off x="-280249" y="683177"/>
            <a:ext cx="6735412" cy="759182"/>
          </a:xfrm>
          <a:prstGeom prst="rect">
            <a:avLst/>
          </a:prstGeom>
        </p:spPr>
        <p:txBody>
          <a:bodyPr wrap="square">
            <a:spAutoFit/>
          </a:bodyPr>
          <a:lstStyle/>
          <a:p>
            <a:pPr>
              <a:lnSpc>
                <a:spcPts val="1800"/>
              </a:lnSpc>
              <a:spcAft>
                <a:spcPts val="750"/>
              </a:spcAft>
            </a:pPr>
            <a:endParaRPr lang="en-GB" sz="2800" dirty="0">
              <a:solidFill>
                <a:srgbClr val="000000"/>
              </a:solidFill>
              <a:latin typeface="Comic Sans MS" panose="030F0702030302020204" pitchFamily="66" charset="0"/>
              <a:ea typeface="Times New Roman" panose="02020603050405020304" pitchFamily="18" charset="0"/>
              <a:cs typeface="Calibri" panose="020F0502020204030204" pitchFamily="34" charset="0"/>
            </a:endParaRPr>
          </a:p>
          <a:p>
            <a:pPr>
              <a:lnSpc>
                <a:spcPts val="1800"/>
              </a:lnSpc>
              <a:spcAft>
                <a:spcPts val="750"/>
              </a:spcAft>
            </a:pPr>
            <a:endParaRPr lang="en-GB" sz="2400" dirty="0">
              <a:solidFill>
                <a:srgbClr val="000000"/>
              </a:solidFill>
              <a:latin typeface="Comic Sans MS" panose="030F0702030302020204" pitchFamily="66" charset="0"/>
              <a:ea typeface="Times New Roman" panose="02020603050405020304" pitchFamily="18" charset="0"/>
              <a:cs typeface="Calibri" panose="020F0502020204030204" pitchFamily="34" charset="0"/>
            </a:endParaRPr>
          </a:p>
        </p:txBody>
      </p:sp>
      <p:sp>
        <p:nvSpPr>
          <p:cNvPr id="6" name="Rectangle 5"/>
          <p:cNvSpPr/>
          <p:nvPr/>
        </p:nvSpPr>
        <p:spPr>
          <a:xfrm>
            <a:off x="1442985" y="206922"/>
            <a:ext cx="5784517" cy="1333122"/>
          </a:xfrm>
          <a:prstGeom prst="rect">
            <a:avLst/>
          </a:prstGeom>
        </p:spPr>
        <p:txBody>
          <a:bodyPr wrap="square">
            <a:spAutoFit/>
          </a:bodyPr>
          <a:lstStyle/>
          <a:p>
            <a:pPr lvl="0" algn="ctr">
              <a:lnSpc>
                <a:spcPct val="107000"/>
              </a:lnSpc>
              <a:spcAft>
                <a:spcPts val="800"/>
              </a:spcAft>
            </a:pPr>
            <a:r>
              <a:rPr lang="en-GB" sz="2400" b="1" dirty="0">
                <a:solidFill>
                  <a:srgbClr val="00B050"/>
                </a:solidFill>
                <a:latin typeface="Comic Sans MS" panose="030F0702030302020204" pitchFamily="66" charset="0"/>
                <a:ea typeface="Calibri" panose="020F0502020204030204" pitchFamily="34" charset="0"/>
                <a:cs typeface="Calibri" panose="020F0502020204030204" pitchFamily="34" charset="0"/>
              </a:rPr>
              <a:t>The 28</a:t>
            </a:r>
            <a:r>
              <a:rPr lang="en-GB" sz="2400" b="1" baseline="30000" dirty="0">
                <a:solidFill>
                  <a:srgbClr val="00B050"/>
                </a:solidFill>
                <a:latin typeface="Comic Sans MS" panose="030F0702030302020204" pitchFamily="66" charset="0"/>
                <a:ea typeface="Calibri" panose="020F0502020204030204" pitchFamily="34" charset="0"/>
                <a:cs typeface="Calibri" panose="020F0502020204030204" pitchFamily="34" charset="0"/>
              </a:rPr>
              <a:t>th</a:t>
            </a:r>
            <a:r>
              <a:rPr lang="en-GB" sz="2400" b="1" dirty="0">
                <a:solidFill>
                  <a:srgbClr val="00B050"/>
                </a:solidFill>
                <a:latin typeface="Comic Sans MS" panose="030F0702030302020204" pitchFamily="66" charset="0"/>
                <a:ea typeface="Calibri" panose="020F0502020204030204" pitchFamily="34" charset="0"/>
                <a:cs typeface="Calibri" panose="020F0502020204030204" pitchFamily="34" charset="0"/>
              </a:rPr>
              <a:t> Sunday of Ordinary time</a:t>
            </a:r>
          </a:p>
          <a:p>
            <a:pPr algn="ctr"/>
            <a:r>
              <a:rPr lang="en-GB" sz="2400" b="1" dirty="0">
                <a:solidFill>
                  <a:srgbClr val="00B050"/>
                </a:solidFill>
                <a:latin typeface="Comic Sans MS" panose="030F0702030302020204" pitchFamily="66" charset="0"/>
                <a:cs typeface="Calibri" panose="020F0502020204030204" pitchFamily="34" charset="0"/>
              </a:rPr>
              <a:t>Matthew 22:1-12</a:t>
            </a:r>
            <a:endParaRPr lang="en-GB" sz="2400" dirty="0">
              <a:latin typeface="Comic Sans MS" panose="030F0702030302020204" pitchFamily="66" charset="0"/>
            </a:endParaRPr>
          </a:p>
          <a:p>
            <a:pPr lvl="0" algn="ctr">
              <a:lnSpc>
                <a:spcPct val="107000"/>
              </a:lnSpc>
              <a:spcAft>
                <a:spcPts val="800"/>
              </a:spcAft>
            </a:pPr>
            <a:r>
              <a:rPr lang="en-GB" sz="2400" b="1" dirty="0">
                <a:solidFill>
                  <a:srgbClr val="00B050"/>
                </a:solidFill>
                <a:latin typeface="Comic Sans MS" panose="030F0702030302020204" pitchFamily="66" charset="0"/>
                <a:ea typeface="Calibri" panose="020F0502020204030204" pitchFamily="34" charset="0"/>
                <a:cs typeface="Calibri" panose="020F0502020204030204" pitchFamily="34" charset="0"/>
              </a:rPr>
              <a:t> Year A</a:t>
            </a:r>
          </a:p>
        </p:txBody>
      </p:sp>
      <p:sp>
        <p:nvSpPr>
          <p:cNvPr id="11" name="AutoShape 2" descr="Image result for If they will not listen to the prophets"/>
          <p:cNvSpPr>
            <a:spLocks noChangeAspect="1" noChangeArrowheads="1"/>
          </p:cNvSpPr>
          <p:nvPr/>
        </p:nvSpPr>
        <p:spPr bwMode="auto">
          <a:xfrm>
            <a:off x="172143" y="-144463"/>
            <a:ext cx="288232"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6" name="AutoShape 6" descr="Image result for when i was hungry you fed m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8" name="AutoShape 8" descr="Image result for when i was hungry you fed me"/>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2050" name="Picture 2" descr="Reflections on the Parable – Matthew 22:1-14">
            <a:extLst>
              <a:ext uri="{FF2B5EF4-FFF2-40B4-BE49-F238E27FC236}">
                <a16:creationId xmlns:a16="http://schemas.microsoft.com/office/drawing/2014/main" id="{8BFA8256-45CE-4581-B78A-994817F4AAE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2828" y="1578316"/>
            <a:ext cx="7272808" cy="4494100"/>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E0E8F09D-3020-8AEB-40D5-25203CB4AEC8}"/>
              </a:ext>
            </a:extLst>
          </p:cNvPr>
          <p:cNvSpPr txBox="1"/>
          <p:nvPr/>
        </p:nvSpPr>
        <p:spPr>
          <a:xfrm>
            <a:off x="1007604" y="6129822"/>
            <a:ext cx="7128792" cy="646331"/>
          </a:xfrm>
          <a:prstGeom prst="rect">
            <a:avLst/>
          </a:prstGeom>
          <a:noFill/>
        </p:spPr>
        <p:txBody>
          <a:bodyPr wrap="square">
            <a:spAutoFit/>
          </a:bodyPr>
          <a:lstStyle/>
          <a:p>
            <a:pPr algn="ctr"/>
            <a:r>
              <a:rPr lang="en-GB" dirty="0">
                <a:hlinkClick r:id="rId4"/>
              </a:rPr>
              <a:t>In The Name Of Jesus | JWLKRS Worship &amp; Maverick City feat. Chandler Moore (Official Music Video)</a:t>
            </a:r>
            <a:endParaRPr lang="en-GB" dirty="0"/>
          </a:p>
        </p:txBody>
      </p:sp>
    </p:spTree>
    <p:extLst>
      <p:ext uri="{BB962C8B-B14F-4D97-AF65-F5344CB8AC3E}">
        <p14:creationId xmlns:p14="http://schemas.microsoft.com/office/powerpoint/2010/main" val="9981934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CCECFF"/>
        </a:solidFill>
        <a:effectLst/>
      </p:bgPr>
    </p:bg>
    <p:spTree>
      <p:nvGrpSpPr>
        <p:cNvPr id="1" name=""/>
        <p:cNvGrpSpPr/>
        <p:nvPr/>
      </p:nvGrpSpPr>
      <p:grpSpPr>
        <a:xfrm>
          <a:off x="0" y="0"/>
          <a:ext cx="0" cy="0"/>
          <a:chOff x="0" y="0"/>
          <a:chExt cx="0" cy="0"/>
        </a:xfrm>
      </p:grpSpPr>
      <p:sp>
        <p:nvSpPr>
          <p:cNvPr id="3" name="Rectangle 2"/>
          <p:cNvSpPr/>
          <p:nvPr/>
        </p:nvSpPr>
        <p:spPr>
          <a:xfrm>
            <a:off x="317969" y="-448060"/>
            <a:ext cx="3597449" cy="2136482"/>
          </a:xfrm>
          <a:prstGeom prst="rect">
            <a:avLst/>
          </a:prstGeom>
        </p:spPr>
        <p:txBody>
          <a:bodyPr wrap="square">
            <a:spAutoFit/>
          </a:bodyPr>
          <a:lstStyle/>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sz="300"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p:txBody>
      </p:sp>
      <p:sp>
        <p:nvSpPr>
          <p:cNvPr id="7" name="Rectangle 6"/>
          <p:cNvSpPr/>
          <p:nvPr/>
        </p:nvSpPr>
        <p:spPr>
          <a:xfrm>
            <a:off x="263966" y="715111"/>
            <a:ext cx="8656593" cy="388696"/>
          </a:xfrm>
          <a:prstGeom prst="rect">
            <a:avLst/>
          </a:prstGeom>
        </p:spPr>
        <p:txBody>
          <a:bodyPr wrap="square">
            <a:spAutoFit/>
          </a:bodyPr>
          <a:lstStyle/>
          <a:p>
            <a:pPr algn="ctr">
              <a:lnSpc>
                <a:spcPct val="107000"/>
              </a:lnSpc>
              <a:spcAft>
                <a:spcPts val="800"/>
              </a:spcAft>
            </a:pPr>
            <a:r>
              <a:rPr lang="en-GB" b="1" dirty="0">
                <a:latin typeface="Kristen ITC" panose="03050502040202030202" pitchFamily="66" charset="0"/>
                <a:ea typeface="Calibri" panose="020F0502020204030204" pitchFamily="34" charset="0"/>
                <a:cs typeface="Calibri" panose="020F0502020204030204" pitchFamily="34" charset="0"/>
              </a:rPr>
              <a:t> </a:t>
            </a:r>
            <a:endParaRPr lang="en-GB" dirty="0">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angle 3"/>
          <p:cNvSpPr/>
          <p:nvPr/>
        </p:nvSpPr>
        <p:spPr>
          <a:xfrm>
            <a:off x="544815" y="1144459"/>
            <a:ext cx="6973645" cy="1087927"/>
          </a:xfrm>
          <a:prstGeom prst="rect">
            <a:avLst/>
          </a:prstGeom>
        </p:spPr>
        <p:txBody>
          <a:bodyPr wrap="square">
            <a:spAutoFit/>
          </a:bodyPr>
          <a:lstStyle/>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p:txBody>
      </p:sp>
      <p:sp>
        <p:nvSpPr>
          <p:cNvPr id="12" name="Rectangle 11"/>
          <p:cNvSpPr/>
          <p:nvPr/>
        </p:nvSpPr>
        <p:spPr>
          <a:xfrm>
            <a:off x="-280249" y="683177"/>
            <a:ext cx="6735412" cy="759182"/>
          </a:xfrm>
          <a:prstGeom prst="rect">
            <a:avLst/>
          </a:prstGeom>
        </p:spPr>
        <p:txBody>
          <a:bodyPr wrap="square">
            <a:spAutoFit/>
          </a:bodyPr>
          <a:lstStyle/>
          <a:p>
            <a:pPr>
              <a:lnSpc>
                <a:spcPts val="1800"/>
              </a:lnSpc>
              <a:spcAft>
                <a:spcPts val="750"/>
              </a:spcAft>
            </a:pPr>
            <a:endParaRPr lang="en-GB" sz="2800" dirty="0">
              <a:solidFill>
                <a:srgbClr val="000000"/>
              </a:solidFill>
              <a:latin typeface="Comic Sans MS" panose="030F0702030302020204" pitchFamily="66" charset="0"/>
              <a:ea typeface="Times New Roman" panose="02020603050405020304" pitchFamily="18" charset="0"/>
              <a:cs typeface="Calibri" panose="020F0502020204030204" pitchFamily="34" charset="0"/>
            </a:endParaRPr>
          </a:p>
          <a:p>
            <a:pPr>
              <a:lnSpc>
                <a:spcPts val="1800"/>
              </a:lnSpc>
              <a:spcAft>
                <a:spcPts val="750"/>
              </a:spcAft>
            </a:pPr>
            <a:endParaRPr lang="en-GB" sz="2400" dirty="0">
              <a:solidFill>
                <a:srgbClr val="000000"/>
              </a:solidFill>
              <a:latin typeface="Comic Sans MS" panose="030F0702030302020204" pitchFamily="66" charset="0"/>
              <a:ea typeface="Times New Roman" panose="02020603050405020304" pitchFamily="18" charset="0"/>
              <a:cs typeface="Calibri" panose="020F0502020204030204" pitchFamily="34" charset="0"/>
            </a:endParaRPr>
          </a:p>
        </p:txBody>
      </p:sp>
      <p:sp>
        <p:nvSpPr>
          <p:cNvPr id="6" name="Rectangle 5"/>
          <p:cNvSpPr/>
          <p:nvPr/>
        </p:nvSpPr>
        <p:spPr>
          <a:xfrm>
            <a:off x="534521" y="246028"/>
            <a:ext cx="7526438" cy="372538"/>
          </a:xfrm>
          <a:prstGeom prst="rect">
            <a:avLst/>
          </a:prstGeom>
        </p:spPr>
        <p:txBody>
          <a:bodyPr wrap="square">
            <a:spAutoFit/>
          </a:bodyPr>
          <a:lstStyle/>
          <a:p>
            <a:pPr algn="just">
              <a:lnSpc>
                <a:spcPct val="107000"/>
              </a:lnSpc>
              <a:spcAft>
                <a:spcPts val="800"/>
              </a:spcAft>
            </a:pPr>
            <a:r>
              <a:rPr lang="en-GB" b="1" dirty="0">
                <a:solidFill>
                  <a:srgbClr val="00B050"/>
                </a:solidFill>
                <a:latin typeface="Comic Sans MS" panose="030F0702030302020204" pitchFamily="66" charset="0"/>
                <a:ea typeface="Times New Roman" panose="02020603050405020304" pitchFamily="18" charset="0"/>
                <a:cs typeface="Calibri" panose="020F0502020204030204" pitchFamily="34" charset="0"/>
              </a:rPr>
              <a:t>A Reading from the Holy Gospel According to Matthew (22:1-12)</a:t>
            </a:r>
          </a:p>
        </p:txBody>
      </p:sp>
      <p:sp>
        <p:nvSpPr>
          <p:cNvPr id="14" name="TextBox 13">
            <a:extLst>
              <a:ext uri="{FF2B5EF4-FFF2-40B4-BE49-F238E27FC236}">
                <a16:creationId xmlns:a16="http://schemas.microsoft.com/office/drawing/2014/main" id="{06FD0313-CDE2-4DF0-A885-B515FE6B0997}"/>
              </a:ext>
            </a:extLst>
          </p:cNvPr>
          <p:cNvSpPr txBox="1"/>
          <p:nvPr/>
        </p:nvSpPr>
        <p:spPr>
          <a:xfrm flipH="1">
            <a:off x="25914" y="745274"/>
            <a:ext cx="5825586" cy="3785652"/>
          </a:xfrm>
          <a:prstGeom prst="rect">
            <a:avLst/>
          </a:prstGeom>
          <a:noFill/>
        </p:spPr>
        <p:txBody>
          <a:bodyPr wrap="square" rtlCol="0">
            <a:spAutoFit/>
          </a:bodyPr>
          <a:lstStyle/>
          <a:p>
            <a:pPr lvl="0"/>
            <a:r>
              <a:rPr lang="en-GB" sz="1600" dirty="0">
                <a:solidFill>
                  <a:srgbClr val="000000"/>
                </a:solidFill>
                <a:latin typeface="Comic Sans MS" panose="030F0702030302020204" pitchFamily="66" charset="0"/>
                <a:ea typeface="Calibri" panose="020F0502020204030204" pitchFamily="34" charset="0"/>
                <a:cs typeface="Segoe UI" panose="020B0502040204020203" pitchFamily="34" charset="0"/>
              </a:rPr>
              <a:t>Jesus said,</a:t>
            </a:r>
            <a:r>
              <a:rPr lang="en-GB" sz="1600" b="1" baseline="30000" dirty="0">
                <a:solidFill>
                  <a:srgbClr val="000000"/>
                </a:solidFill>
                <a:latin typeface="Comic Sans MS" panose="030F0702030302020204" pitchFamily="66" charset="0"/>
                <a:ea typeface="Calibri" panose="020F0502020204030204" pitchFamily="34" charset="0"/>
                <a:cs typeface="Segoe UI" panose="020B0502040204020203" pitchFamily="34" charset="0"/>
              </a:rPr>
              <a:t> </a:t>
            </a:r>
            <a:r>
              <a:rPr lang="en-GB" sz="1600" dirty="0">
                <a:solidFill>
                  <a:srgbClr val="000000"/>
                </a:solidFill>
                <a:latin typeface="Comic Sans MS" panose="030F0702030302020204" pitchFamily="66" charset="0"/>
                <a:ea typeface="Calibri" panose="020F0502020204030204" pitchFamily="34" charset="0"/>
                <a:cs typeface="Segoe UI" panose="020B0502040204020203" pitchFamily="34" charset="0"/>
              </a:rPr>
              <a:t>“The kingdom of heaven is like a king who prepared a wedding feast for his son. The king invited some people to the feast. When the feast was ready, the king sent his servants to tell the people to come. But they refused to come to the feast.</a:t>
            </a:r>
            <a:endParaRPr lang="en-GB" sz="1600" dirty="0">
              <a:solidFill>
                <a:prstClr val="black"/>
              </a:solidFill>
              <a:latin typeface="Comic Sans MS" panose="030F0702030302020204" pitchFamily="66" charset="0"/>
              <a:ea typeface="Calibri" panose="020F0502020204030204" pitchFamily="34" charset="0"/>
              <a:cs typeface="Times New Roman" panose="02020603050405020304" pitchFamily="18" charset="0"/>
            </a:endParaRPr>
          </a:p>
          <a:p>
            <a:pPr lvl="0"/>
            <a:r>
              <a:rPr lang="en-GB" sz="1600" dirty="0">
                <a:solidFill>
                  <a:srgbClr val="000000"/>
                </a:solidFill>
                <a:latin typeface="Comic Sans MS" panose="030F0702030302020204" pitchFamily="66" charset="0"/>
                <a:ea typeface="Calibri" panose="020F0502020204030204" pitchFamily="34" charset="0"/>
                <a:cs typeface="Segoe UI" panose="020B0502040204020203" pitchFamily="34" charset="0"/>
              </a:rPr>
              <a:t>“Then the king sent other servants. He said to them, ‘Tell those who have been invited that my feast is ready. I have killed my best bulls and calves for the dinner. Everything is ready. Come to the wedding feast.’</a:t>
            </a:r>
            <a:endParaRPr lang="en-GB" sz="1600" dirty="0">
              <a:solidFill>
                <a:prstClr val="black"/>
              </a:solidFill>
              <a:latin typeface="Comic Sans MS" panose="030F0702030302020204" pitchFamily="66" charset="0"/>
              <a:ea typeface="Calibri" panose="020F0502020204030204" pitchFamily="34" charset="0"/>
              <a:cs typeface="Times New Roman" panose="02020603050405020304" pitchFamily="18" charset="0"/>
            </a:endParaRPr>
          </a:p>
          <a:p>
            <a:pPr lvl="0"/>
            <a:r>
              <a:rPr lang="en-GB" sz="1600" dirty="0">
                <a:solidFill>
                  <a:srgbClr val="000000"/>
                </a:solidFill>
                <a:latin typeface="Comic Sans MS" panose="030F0702030302020204" pitchFamily="66" charset="0"/>
                <a:ea typeface="Calibri" panose="020F0502020204030204" pitchFamily="34" charset="0"/>
                <a:cs typeface="Segoe UI" panose="020B0502040204020203" pitchFamily="34" charset="0"/>
              </a:rPr>
              <a:t>“But the people refused to listen to the servants. They went to do other things. One went to work in his field, and another went to his business. Some of the other people grabbed the servants, beat them, and killed them. The king was very angry. He sent his army to kill the people who had killed his servants. And the army burned their city.</a:t>
            </a:r>
            <a:endParaRPr lang="en-GB" sz="1600" dirty="0">
              <a:solidFill>
                <a:prstClr val="black"/>
              </a:solidFill>
              <a:latin typeface="Comic Sans MS" panose="030F0702030302020204" pitchFamily="66" charset="0"/>
              <a:ea typeface="Calibri" panose="020F0502020204030204" pitchFamily="34" charset="0"/>
              <a:cs typeface="Times New Roman" panose="02020603050405020304" pitchFamily="18" charset="0"/>
            </a:endParaRPr>
          </a:p>
        </p:txBody>
      </p:sp>
      <p:pic>
        <p:nvPicPr>
          <p:cNvPr id="18" name="Picture 17" descr="Matthew 22 1-14 Meaning">
            <a:extLst>
              <a:ext uri="{FF2B5EF4-FFF2-40B4-BE49-F238E27FC236}">
                <a16:creationId xmlns:a16="http://schemas.microsoft.com/office/drawing/2014/main" id="{23D21ABB-36D6-4ADA-AD52-4D52DA4A4A80}"/>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167483" y="4716574"/>
            <a:ext cx="2644736" cy="1943027"/>
          </a:xfrm>
          <a:prstGeom prst="rect">
            <a:avLst/>
          </a:prstGeom>
          <a:noFill/>
          <a:ln>
            <a:noFill/>
          </a:ln>
        </p:spPr>
      </p:pic>
      <p:sp>
        <p:nvSpPr>
          <p:cNvPr id="15" name="TextBox 14">
            <a:extLst>
              <a:ext uri="{FF2B5EF4-FFF2-40B4-BE49-F238E27FC236}">
                <a16:creationId xmlns:a16="http://schemas.microsoft.com/office/drawing/2014/main" id="{A292003D-9F9C-4FA1-92E1-A80008379ED4}"/>
              </a:ext>
            </a:extLst>
          </p:cNvPr>
          <p:cNvSpPr txBox="1"/>
          <p:nvPr/>
        </p:nvSpPr>
        <p:spPr>
          <a:xfrm>
            <a:off x="2922391" y="4720466"/>
            <a:ext cx="4757299" cy="2062103"/>
          </a:xfrm>
          <a:prstGeom prst="rect">
            <a:avLst/>
          </a:prstGeom>
          <a:noFill/>
        </p:spPr>
        <p:txBody>
          <a:bodyPr wrap="square" rtlCol="0">
            <a:spAutoFit/>
          </a:bodyPr>
          <a:lstStyle/>
          <a:p>
            <a:pPr lvl="0"/>
            <a:r>
              <a:rPr lang="en-GB" sz="1600" b="1" baseline="30000" dirty="0">
                <a:solidFill>
                  <a:srgbClr val="000000"/>
                </a:solidFill>
                <a:latin typeface="Comic Sans MS" panose="030F0702030302020204" pitchFamily="66" charset="0"/>
                <a:ea typeface="Calibri" panose="020F0502020204030204" pitchFamily="34" charset="0"/>
                <a:cs typeface="Segoe UI" panose="020B0502040204020203" pitchFamily="34" charset="0"/>
              </a:rPr>
              <a:t> </a:t>
            </a:r>
            <a:r>
              <a:rPr lang="en-GB" sz="1600" dirty="0">
                <a:solidFill>
                  <a:srgbClr val="000000"/>
                </a:solidFill>
                <a:latin typeface="Comic Sans MS" panose="030F0702030302020204" pitchFamily="66" charset="0"/>
                <a:ea typeface="Calibri" panose="020F0502020204030204" pitchFamily="34" charset="0"/>
                <a:cs typeface="Segoe UI" panose="020B0502040204020203" pitchFamily="34" charset="0"/>
              </a:rPr>
              <a:t>“After that, the king said to his servants, ‘The wedding feast is ready. I invited those people, but they were not worthy to come. So, go to the street corners and invite everyone you see. Tell them to come to my feast.’ So, the servants went into the streets. They gathered all the people they could find, both good and bad. And the wedding hall was filled with guests.</a:t>
            </a:r>
            <a:endParaRPr lang="en-GB" sz="1600" dirty="0">
              <a:solidFill>
                <a:prstClr val="black"/>
              </a:solidFill>
              <a:latin typeface="Comic Sans MS" panose="030F0702030302020204" pitchFamily="66" charset="0"/>
              <a:ea typeface="Calibri" panose="020F0502020204030204" pitchFamily="34" charset="0"/>
              <a:cs typeface="Times New Roman" panose="02020603050405020304" pitchFamily="18" charset="0"/>
            </a:endParaRPr>
          </a:p>
        </p:txBody>
      </p:sp>
      <p:pic>
        <p:nvPicPr>
          <p:cNvPr id="1026" name="Picture 2" descr="Matthew 22 1-14 Sermon">
            <a:extLst>
              <a:ext uri="{FF2B5EF4-FFF2-40B4-BE49-F238E27FC236}">
                <a16:creationId xmlns:a16="http://schemas.microsoft.com/office/drawing/2014/main" id="{78098972-DBB0-4589-AE2E-E104C626AB2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02619" y="1135741"/>
            <a:ext cx="2641171" cy="3023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283808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CCECFF"/>
        </a:solidFill>
        <a:effectLst/>
      </p:bgPr>
    </p:bg>
    <p:spTree>
      <p:nvGrpSpPr>
        <p:cNvPr id="1" name=""/>
        <p:cNvGrpSpPr/>
        <p:nvPr/>
      </p:nvGrpSpPr>
      <p:grpSpPr>
        <a:xfrm>
          <a:off x="0" y="0"/>
          <a:ext cx="0" cy="0"/>
          <a:chOff x="0" y="0"/>
          <a:chExt cx="0" cy="0"/>
        </a:xfrm>
      </p:grpSpPr>
      <p:sp>
        <p:nvSpPr>
          <p:cNvPr id="3" name="Rectangle 2"/>
          <p:cNvSpPr/>
          <p:nvPr/>
        </p:nvSpPr>
        <p:spPr>
          <a:xfrm>
            <a:off x="213698" y="915663"/>
            <a:ext cx="7407991" cy="2136482"/>
          </a:xfrm>
          <a:prstGeom prst="rect">
            <a:avLst/>
          </a:prstGeom>
        </p:spPr>
        <p:txBody>
          <a:bodyPr wrap="square">
            <a:spAutoFit/>
          </a:bodyPr>
          <a:lstStyle/>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sz="300"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p:txBody>
      </p:sp>
      <p:sp>
        <p:nvSpPr>
          <p:cNvPr id="7" name="Rectangle 6"/>
          <p:cNvSpPr/>
          <p:nvPr/>
        </p:nvSpPr>
        <p:spPr>
          <a:xfrm>
            <a:off x="348232" y="912010"/>
            <a:ext cx="8656592" cy="388696"/>
          </a:xfrm>
          <a:prstGeom prst="rect">
            <a:avLst/>
          </a:prstGeom>
        </p:spPr>
        <p:txBody>
          <a:bodyPr wrap="square">
            <a:spAutoFit/>
          </a:bodyPr>
          <a:lstStyle/>
          <a:p>
            <a:pPr algn="ctr">
              <a:lnSpc>
                <a:spcPct val="107000"/>
              </a:lnSpc>
              <a:spcAft>
                <a:spcPts val="800"/>
              </a:spcAft>
            </a:pPr>
            <a:r>
              <a:rPr lang="en-GB" b="1" dirty="0">
                <a:latin typeface="Kristen ITC" panose="03050502040202030202" pitchFamily="66" charset="0"/>
                <a:ea typeface="Calibri" panose="020F0502020204030204" pitchFamily="34" charset="0"/>
                <a:cs typeface="Calibri" panose="020F0502020204030204" pitchFamily="34" charset="0"/>
              </a:rPr>
              <a:t> </a:t>
            </a:r>
            <a:endParaRPr lang="en-GB" dirty="0">
              <a:latin typeface="Calibri" panose="020F0502020204030204" pitchFamily="34" charset="0"/>
              <a:ea typeface="Calibri" panose="020F0502020204030204" pitchFamily="34" charset="0"/>
              <a:cs typeface="Times New Roman" panose="02020603050405020304" pitchFamily="18" charset="0"/>
            </a:endParaRPr>
          </a:p>
        </p:txBody>
      </p:sp>
      <p:sp>
        <p:nvSpPr>
          <p:cNvPr id="2" name="Rectangle 1"/>
          <p:cNvSpPr/>
          <p:nvPr/>
        </p:nvSpPr>
        <p:spPr>
          <a:xfrm>
            <a:off x="1455932" y="855981"/>
            <a:ext cx="5852911" cy="758028"/>
          </a:xfrm>
          <a:prstGeom prst="rect">
            <a:avLst/>
          </a:prstGeom>
        </p:spPr>
        <p:txBody>
          <a:bodyPr wrap="square">
            <a:spAutoFit/>
          </a:bodyPr>
          <a:lstStyle/>
          <a:p>
            <a:endParaRPr lang="en-GB" sz="1200" dirty="0">
              <a:latin typeface="Calibri" panose="020F0502020204030204" pitchFamily="34" charset="0"/>
              <a:ea typeface="Calibri" panose="020F0502020204030204" pitchFamily="34" charset="0"/>
              <a:cs typeface="Times New Roman" panose="02020603050405020304" pitchFamily="18" charset="0"/>
            </a:endParaRPr>
          </a:p>
          <a:p>
            <a:endParaRPr lang="en-GB" sz="1200" dirty="0">
              <a:latin typeface="Kristen ITC" panose="03050502040202030202"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b="1" dirty="0">
                <a:solidFill>
                  <a:srgbClr val="00B050"/>
                </a:solidFill>
                <a:latin typeface="Kristen ITC" panose="03050502040202030202" pitchFamily="66" charset="0"/>
                <a:ea typeface="Calibri" panose="020F0502020204030204" pitchFamily="34" charset="0"/>
                <a:cs typeface="Calibri" panose="020F0502020204030204" pitchFamily="34" charset="0"/>
              </a:rPr>
              <a:t> </a:t>
            </a:r>
            <a:endParaRPr lang="en-GB" dirty="0">
              <a:latin typeface="Kristen ITC" panose="03050502040202030202" pitchFamily="66" charset="0"/>
            </a:endParaRPr>
          </a:p>
        </p:txBody>
      </p:sp>
      <p:sp>
        <p:nvSpPr>
          <p:cNvPr id="4" name="Rectangle 3"/>
          <p:cNvSpPr/>
          <p:nvPr/>
        </p:nvSpPr>
        <p:spPr>
          <a:xfrm>
            <a:off x="597911" y="1367491"/>
            <a:ext cx="6973645" cy="1087927"/>
          </a:xfrm>
          <a:prstGeom prst="rect">
            <a:avLst/>
          </a:prstGeom>
        </p:spPr>
        <p:txBody>
          <a:bodyPr wrap="square">
            <a:spAutoFit/>
          </a:bodyPr>
          <a:lstStyle/>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p:txBody>
      </p:sp>
      <p:sp>
        <p:nvSpPr>
          <p:cNvPr id="12" name="Rectangle 11"/>
          <p:cNvSpPr/>
          <p:nvPr/>
        </p:nvSpPr>
        <p:spPr>
          <a:xfrm>
            <a:off x="785338" y="499513"/>
            <a:ext cx="2099637" cy="461665"/>
          </a:xfrm>
          <a:prstGeom prst="rect">
            <a:avLst/>
          </a:prstGeom>
        </p:spPr>
        <p:txBody>
          <a:bodyPr wrap="square">
            <a:spAutoFit/>
          </a:bodyPr>
          <a:lstStyle/>
          <a:p>
            <a:pPr lvl="0"/>
            <a:r>
              <a:rPr lang="en-GB" sz="2400" b="1" dirty="0">
                <a:solidFill>
                  <a:srgbClr val="00B050"/>
                </a:solidFill>
                <a:latin typeface="Comic Sans MS" panose="030F0702030302020204" pitchFamily="66" charset="0"/>
                <a:ea typeface="Calibri" panose="020F0502020204030204" pitchFamily="34" charset="0"/>
                <a:cs typeface="Times New Roman" panose="02020603050405020304" pitchFamily="18" charset="0"/>
              </a:rPr>
              <a:t>Reflection:</a:t>
            </a:r>
          </a:p>
        </p:txBody>
      </p:sp>
      <p:sp>
        <p:nvSpPr>
          <p:cNvPr id="14" name="Rectangle 13">
            <a:extLst>
              <a:ext uri="{FF2B5EF4-FFF2-40B4-BE49-F238E27FC236}">
                <a16:creationId xmlns:a16="http://schemas.microsoft.com/office/drawing/2014/main" id="{827D2BB9-9224-4CCB-9C0D-305F5261E530}"/>
              </a:ext>
            </a:extLst>
          </p:cNvPr>
          <p:cNvSpPr/>
          <p:nvPr/>
        </p:nvSpPr>
        <p:spPr>
          <a:xfrm>
            <a:off x="3621917" y="548680"/>
            <a:ext cx="5408504" cy="5618269"/>
          </a:xfrm>
          <a:prstGeom prst="rect">
            <a:avLst/>
          </a:prstGeom>
        </p:spPr>
        <p:txBody>
          <a:bodyPr wrap="square">
            <a:spAutoFit/>
          </a:bodyPr>
          <a:lstStyle/>
          <a:p>
            <a:pPr fontAlgn="base">
              <a:lnSpc>
                <a:spcPct val="107000"/>
              </a:lnSpc>
              <a:spcAft>
                <a:spcPts val="800"/>
              </a:spcAft>
            </a:pPr>
            <a:r>
              <a:rPr lang="en-GB" dirty="0">
                <a:latin typeface="Comic Sans MS" panose="030F0702030302020204" pitchFamily="66" charset="0"/>
                <a:ea typeface="Calibri" panose="020F0502020204030204" pitchFamily="34" charset="0"/>
                <a:cs typeface="Arial" panose="020B0604020202020204" pitchFamily="34" charset="0"/>
              </a:rPr>
              <a:t>In another parable from Jesus, the king’s son is getting married. He invites all those closest to him to the party, but when the day comes and the king sends out his servants to fetch the people they do not come. He tries again, but the people just make excuses not to come. </a:t>
            </a:r>
            <a:endParaRPr lang="en-GB"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750"/>
              </a:spcAft>
            </a:pPr>
            <a:r>
              <a:rPr lang="en-GB" dirty="0">
                <a:latin typeface="Comic Sans MS" panose="030F0702030302020204" pitchFamily="66" charset="0"/>
                <a:ea typeface="Calibri" panose="020F0502020204030204" pitchFamily="34" charset="0"/>
                <a:cs typeface="Arial" panose="020B0604020202020204" pitchFamily="34" charset="0"/>
              </a:rPr>
              <a:t>The king then sends out his servants to stand in the middle of the street and invite everyone they can find to the wedding. At this point, the wedding hall is filled with guests. Like the King, </a:t>
            </a:r>
            <a:r>
              <a:rPr lang="en-GB" dirty="0">
                <a:latin typeface="Comic Sans MS" panose="030F0702030302020204" pitchFamily="66" charset="0"/>
                <a:ea typeface="Times New Roman" panose="02020603050405020304" pitchFamily="18" charset="0"/>
                <a:cs typeface="Times New Roman" panose="02020603050405020304" pitchFamily="18" charset="0"/>
              </a:rPr>
              <a:t>God is generous and loves us so much that he invites everyone to come to his table and share in his gifts. All are welcome.</a:t>
            </a:r>
          </a:p>
          <a:p>
            <a:pPr>
              <a:lnSpc>
                <a:spcPct val="107000"/>
              </a:lnSpc>
              <a:spcAft>
                <a:spcPts val="800"/>
              </a:spcAft>
            </a:pPr>
            <a:r>
              <a:rPr lang="en-GB" dirty="0">
                <a:latin typeface="Comic Sans MS" panose="030F0702030302020204" pitchFamily="66" charset="0"/>
                <a:ea typeface="Calibri" panose="020F0502020204030204" pitchFamily="34" charset="0"/>
                <a:cs typeface="Times New Roman" panose="02020603050405020304" pitchFamily="18" charset="0"/>
              </a:rPr>
              <a:t>We </a:t>
            </a:r>
            <a:r>
              <a:rPr lang="en-GB" dirty="0">
                <a:latin typeface="Comic Sans MS" panose="030F0702030302020204" pitchFamily="66" charset="0"/>
                <a:ea typeface="Calibri" panose="020F0502020204030204" pitchFamily="34" charset="0"/>
                <a:cs typeface="Arial" panose="020B0604020202020204" pitchFamily="34" charset="0"/>
              </a:rPr>
              <a:t>are all invited by God to enter into the Kingdom of Heaven. It is a place where everyone can belong. But we have to be ready, by living how Jesus asks us to and not make excuses why we cannot do this.</a:t>
            </a:r>
            <a:endParaRPr lang="en-GB" dirty="0">
              <a:latin typeface="Calibri" panose="020F0502020204030204" pitchFamily="34" charset="0"/>
              <a:ea typeface="Calibri" panose="020F0502020204030204" pitchFamily="34" charset="0"/>
              <a:cs typeface="Times New Roman" panose="02020603050405020304" pitchFamily="18" charset="0"/>
            </a:endParaRPr>
          </a:p>
        </p:txBody>
      </p:sp>
      <p:pic>
        <p:nvPicPr>
          <p:cNvPr id="3074" name="Picture 2" descr="Instagram photo by Play Like A Girl • Aug 1, 2016 at 3:18pm UTC | Girls be  like, Fitness quotes, School quotes">
            <a:extLst>
              <a:ext uri="{FF2B5EF4-FFF2-40B4-BE49-F238E27FC236}">
                <a16:creationId xmlns:a16="http://schemas.microsoft.com/office/drawing/2014/main" id="{132412DC-586D-4A15-864E-3B845EBF348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13685"/>
          <a:stretch/>
        </p:blipFill>
        <p:spPr bwMode="auto">
          <a:xfrm>
            <a:off x="213698" y="1300705"/>
            <a:ext cx="3149935" cy="47013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137341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CCECFF"/>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1CEC1F2-ABAF-4EFA-B039-449E2A569294}"/>
              </a:ext>
            </a:extLst>
          </p:cNvPr>
          <p:cNvSpPr/>
          <p:nvPr/>
        </p:nvSpPr>
        <p:spPr>
          <a:xfrm>
            <a:off x="179512" y="692696"/>
            <a:ext cx="5400600" cy="6261012"/>
          </a:xfrm>
          <a:prstGeom prst="rect">
            <a:avLst/>
          </a:prstGeom>
        </p:spPr>
        <p:txBody>
          <a:bodyPr wrap="square">
            <a:spAutoFit/>
          </a:bodyPr>
          <a:lstStyle/>
          <a:p>
            <a:pPr lvl="0" fontAlgn="base">
              <a:lnSpc>
                <a:spcPct val="107000"/>
              </a:lnSpc>
              <a:spcAft>
                <a:spcPts val="800"/>
              </a:spcAft>
            </a:pPr>
            <a:r>
              <a:rPr lang="en-GB" sz="2400" b="1" dirty="0">
                <a:solidFill>
                  <a:prstClr val="black"/>
                </a:solidFill>
                <a:latin typeface="Comic Sans MS" panose="030F0702030302020204" pitchFamily="66" charset="0"/>
                <a:ea typeface="Calibri" panose="020F0502020204030204" pitchFamily="34" charset="0"/>
                <a:cs typeface="Times New Roman" panose="02020603050405020304" pitchFamily="18" charset="0"/>
              </a:rPr>
              <a:t>Jesus also</a:t>
            </a:r>
            <a:r>
              <a:rPr lang="en-GB" sz="2400" b="1" dirty="0">
                <a:solidFill>
                  <a:prstClr val="black"/>
                </a:solidFill>
                <a:latin typeface="Calibri" panose="020F0502020204030204" pitchFamily="34" charset="0"/>
                <a:ea typeface="Calibri" panose="020F0502020204030204" pitchFamily="34" charset="0"/>
                <a:cs typeface="Times New Roman" panose="02020603050405020304" pitchFamily="18" charset="0"/>
              </a:rPr>
              <a:t> </a:t>
            </a:r>
            <a:r>
              <a:rPr lang="en-GB" sz="2400" b="1" dirty="0">
                <a:solidFill>
                  <a:prstClr val="black"/>
                </a:solidFill>
                <a:latin typeface="Comic Sans MS" panose="030F0702030302020204" pitchFamily="66" charset="0"/>
                <a:ea typeface="Calibri" panose="020F0502020204030204" pitchFamily="34" charset="0"/>
                <a:cs typeface="Times New Roman" panose="02020603050405020304" pitchFamily="18" charset="0"/>
              </a:rPr>
              <a:t>teaches us in this Gospel the importance of humility as we hope one day for God’s kingdom. </a:t>
            </a:r>
            <a:r>
              <a:rPr lang="en-GB" sz="2400" dirty="0">
                <a:solidFill>
                  <a:prstClr val="black"/>
                </a:solidFill>
                <a:latin typeface="Comic Sans MS" panose="030F0702030302020204" pitchFamily="66" charset="0"/>
                <a:ea typeface="Calibri" panose="020F0502020204030204" pitchFamily="34" charset="0"/>
                <a:cs typeface="Times New Roman" panose="02020603050405020304" pitchFamily="18" charset="0"/>
              </a:rPr>
              <a:t>Many people in Jesus</a:t>
            </a:r>
            <a:r>
              <a:rPr lang="en-GB" sz="2400" dirty="0">
                <a:solidFill>
                  <a:prstClr val="black"/>
                </a:solidFill>
                <a:latin typeface="Comic Sans MS" panose="030F0702030302020204" pitchFamily="66" charset="0"/>
                <a:ea typeface="Calibri" panose="020F0502020204030204" pitchFamily="34" charset="0"/>
                <a:cs typeface="Calibri" panose="020F0502020204030204" pitchFamily="34" charset="0"/>
              </a:rPr>
              <a:t>’</a:t>
            </a:r>
            <a:r>
              <a:rPr lang="en-GB" sz="2400" dirty="0">
                <a:solidFill>
                  <a:prstClr val="black"/>
                </a:solidFill>
                <a:latin typeface="Comic Sans MS" panose="030F0702030302020204" pitchFamily="66" charset="0"/>
                <a:ea typeface="Calibri" panose="020F0502020204030204" pitchFamily="34" charset="0"/>
                <a:cs typeface="Times New Roman" panose="02020603050405020304" pitchFamily="18" charset="0"/>
              </a:rPr>
              <a:t> day, including those who considered themselves religious, were actually spiritually blind and deaf. They failed to see God at work in Jesus. Do we just pretend to be holy on the outside or do our actions allow others to see God working through us? </a:t>
            </a:r>
            <a:endParaRPr lang="en-GB" sz="2400" dirty="0">
              <a:solidFill>
                <a:prstClr val="black"/>
              </a:solidFill>
              <a:latin typeface="Calibri" panose="020F0502020204030204" pitchFamily="34" charset="0"/>
              <a:ea typeface="Calibri" panose="020F0502020204030204" pitchFamily="34" charset="0"/>
              <a:cs typeface="Times New Roman" panose="02020603050405020304" pitchFamily="18" charset="0"/>
            </a:endParaRPr>
          </a:p>
          <a:p>
            <a:pPr lvl="0"/>
            <a:r>
              <a:rPr lang="en-GB" sz="2400" b="1" dirty="0">
                <a:solidFill>
                  <a:prstClr val="black"/>
                </a:solidFill>
                <a:latin typeface="Comic Sans MS" panose="030F0702030302020204" pitchFamily="66" charset="0"/>
                <a:ea typeface="Calibri" panose="020F0502020204030204" pitchFamily="34" charset="0"/>
                <a:cs typeface="Times New Roman" panose="02020603050405020304" pitchFamily="18" charset="0"/>
              </a:rPr>
              <a:t>We are all chosen by God…we now must choose how we respond to the invitation.</a:t>
            </a:r>
            <a:endParaRPr lang="en-GB" sz="2400" dirty="0">
              <a:solidFill>
                <a:prstClr val="black"/>
              </a:solidFill>
              <a:latin typeface="Calibri" panose="020F0502020204030204" pitchFamily="34" charset="0"/>
              <a:ea typeface="Calibri" panose="020F0502020204030204" pitchFamily="34" charset="0"/>
              <a:cs typeface="Times New Roman" panose="02020603050405020304" pitchFamily="18" charset="0"/>
            </a:endParaRPr>
          </a:p>
        </p:txBody>
      </p:sp>
      <p:pic>
        <p:nvPicPr>
          <p:cNvPr id="3" name="Picture 2" descr="21 Bible verses about Being Chosen">
            <a:extLst>
              <a:ext uri="{FF2B5EF4-FFF2-40B4-BE49-F238E27FC236}">
                <a16:creationId xmlns:a16="http://schemas.microsoft.com/office/drawing/2014/main" id="{01FA0A41-31C8-4DE6-9563-2E84CF7DE5D0}"/>
              </a:ext>
            </a:extLst>
          </p:cNvPr>
          <p:cNvPicPr/>
          <p:nvPr/>
        </p:nvPicPr>
        <p:blipFill rotWithShape="1">
          <a:blip r:embed="rId2" cstate="print">
            <a:extLst>
              <a:ext uri="{28A0092B-C50C-407E-A947-70E740481C1C}">
                <a14:useLocalDpi xmlns:a14="http://schemas.microsoft.com/office/drawing/2010/main" val="0"/>
              </a:ext>
            </a:extLst>
          </a:blip>
          <a:srcRect t="3623" b="5972"/>
          <a:stretch/>
        </p:blipFill>
        <p:spPr bwMode="auto">
          <a:xfrm>
            <a:off x="5479815" y="2013476"/>
            <a:ext cx="3384376" cy="3359740"/>
          </a:xfrm>
          <a:prstGeom prst="rect">
            <a:avLst/>
          </a:prstGeom>
          <a:noFill/>
          <a:ln>
            <a:noFill/>
          </a:ln>
          <a:extLst>
            <a:ext uri="{53640926-AAD7-44D8-BBD7-CCE9431645EC}">
              <a14:shadowObscured xmlns:a14="http://schemas.microsoft.com/office/drawing/2010/main"/>
            </a:ext>
          </a:extLst>
        </p:spPr>
      </p:pic>
      <p:sp>
        <p:nvSpPr>
          <p:cNvPr id="9" name="TextBox 8">
            <a:extLst>
              <a:ext uri="{FF2B5EF4-FFF2-40B4-BE49-F238E27FC236}">
                <a16:creationId xmlns:a16="http://schemas.microsoft.com/office/drawing/2014/main" id="{5F7C6155-7423-7580-DEFE-0DAD41733CDB}"/>
              </a:ext>
            </a:extLst>
          </p:cNvPr>
          <p:cNvSpPr txBox="1"/>
          <p:nvPr/>
        </p:nvSpPr>
        <p:spPr>
          <a:xfrm>
            <a:off x="175808" y="116632"/>
            <a:ext cx="2379967" cy="369332"/>
          </a:xfrm>
          <a:prstGeom prst="rect">
            <a:avLst/>
          </a:prstGeom>
          <a:noFill/>
        </p:spPr>
        <p:txBody>
          <a:bodyPr wrap="square" rtlCol="0">
            <a:spAutoFit/>
          </a:bodyPr>
          <a:lstStyle/>
          <a:p>
            <a:r>
              <a:rPr lang="en-GB" dirty="0"/>
              <a:t>Reflection </a:t>
            </a:r>
            <a:r>
              <a:rPr lang="en-GB" dirty="0" err="1"/>
              <a:t>cont</a:t>
            </a:r>
            <a:r>
              <a:rPr lang="en-GB" dirty="0"/>
              <a:t> ….</a:t>
            </a:r>
          </a:p>
        </p:txBody>
      </p:sp>
    </p:spTree>
    <p:extLst>
      <p:ext uri="{BB962C8B-B14F-4D97-AF65-F5344CB8AC3E}">
        <p14:creationId xmlns:p14="http://schemas.microsoft.com/office/powerpoint/2010/main" val="39441367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CCECFF"/>
        </a:solidFill>
        <a:effectLst/>
      </p:bgPr>
    </p:bg>
    <p:spTree>
      <p:nvGrpSpPr>
        <p:cNvPr id="1" name=""/>
        <p:cNvGrpSpPr/>
        <p:nvPr/>
      </p:nvGrpSpPr>
      <p:grpSpPr>
        <a:xfrm>
          <a:off x="0" y="0"/>
          <a:ext cx="0" cy="0"/>
          <a:chOff x="0" y="0"/>
          <a:chExt cx="0" cy="0"/>
        </a:xfrm>
      </p:grpSpPr>
      <p:sp>
        <p:nvSpPr>
          <p:cNvPr id="3" name="Rectangle 2"/>
          <p:cNvSpPr/>
          <p:nvPr/>
        </p:nvSpPr>
        <p:spPr>
          <a:xfrm>
            <a:off x="213698" y="915663"/>
            <a:ext cx="7407991" cy="2136482"/>
          </a:xfrm>
          <a:prstGeom prst="rect">
            <a:avLst/>
          </a:prstGeom>
        </p:spPr>
        <p:txBody>
          <a:bodyPr wrap="square">
            <a:spAutoFit/>
          </a:bodyPr>
          <a:lstStyle/>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sz="300"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p:txBody>
      </p:sp>
      <p:sp>
        <p:nvSpPr>
          <p:cNvPr id="7" name="Rectangle 6"/>
          <p:cNvSpPr/>
          <p:nvPr/>
        </p:nvSpPr>
        <p:spPr>
          <a:xfrm>
            <a:off x="263967" y="886214"/>
            <a:ext cx="8656592" cy="388696"/>
          </a:xfrm>
          <a:prstGeom prst="rect">
            <a:avLst/>
          </a:prstGeom>
        </p:spPr>
        <p:txBody>
          <a:bodyPr wrap="square">
            <a:spAutoFit/>
          </a:bodyPr>
          <a:lstStyle/>
          <a:p>
            <a:pPr algn="ctr">
              <a:lnSpc>
                <a:spcPct val="107000"/>
              </a:lnSpc>
              <a:spcAft>
                <a:spcPts val="800"/>
              </a:spcAft>
            </a:pPr>
            <a:r>
              <a:rPr lang="en-GB" b="1" dirty="0">
                <a:latin typeface="Kristen ITC" panose="03050502040202030202" pitchFamily="66" charset="0"/>
                <a:ea typeface="Calibri" panose="020F0502020204030204" pitchFamily="34" charset="0"/>
                <a:cs typeface="Calibri" panose="020F0502020204030204" pitchFamily="34" charset="0"/>
              </a:rPr>
              <a:t> </a:t>
            </a:r>
            <a:endParaRPr lang="en-GB" dirty="0">
              <a:latin typeface="Calibri" panose="020F0502020204030204" pitchFamily="34" charset="0"/>
              <a:ea typeface="Calibri" panose="020F0502020204030204" pitchFamily="34" charset="0"/>
              <a:cs typeface="Times New Roman" panose="02020603050405020304" pitchFamily="18" charset="0"/>
            </a:endParaRPr>
          </a:p>
        </p:txBody>
      </p:sp>
      <p:sp>
        <p:nvSpPr>
          <p:cNvPr id="2" name="Rectangle 1"/>
          <p:cNvSpPr/>
          <p:nvPr/>
        </p:nvSpPr>
        <p:spPr>
          <a:xfrm>
            <a:off x="1403648" y="855665"/>
            <a:ext cx="5852911" cy="758028"/>
          </a:xfrm>
          <a:prstGeom prst="rect">
            <a:avLst/>
          </a:prstGeom>
        </p:spPr>
        <p:txBody>
          <a:bodyPr wrap="square">
            <a:spAutoFit/>
          </a:bodyPr>
          <a:lstStyle/>
          <a:p>
            <a:endParaRPr lang="en-GB" sz="1200" dirty="0">
              <a:latin typeface="Calibri" panose="020F0502020204030204" pitchFamily="34" charset="0"/>
              <a:ea typeface="Calibri" panose="020F0502020204030204" pitchFamily="34" charset="0"/>
              <a:cs typeface="Times New Roman" panose="02020603050405020304" pitchFamily="18" charset="0"/>
            </a:endParaRPr>
          </a:p>
          <a:p>
            <a:endParaRPr lang="en-GB" sz="1200" dirty="0">
              <a:latin typeface="Kristen ITC" panose="03050502040202030202"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b="1" dirty="0">
                <a:solidFill>
                  <a:srgbClr val="00B050"/>
                </a:solidFill>
                <a:latin typeface="Kristen ITC" panose="03050502040202030202" pitchFamily="66" charset="0"/>
                <a:ea typeface="Calibri" panose="020F0502020204030204" pitchFamily="34" charset="0"/>
                <a:cs typeface="Calibri" panose="020F0502020204030204" pitchFamily="34" charset="0"/>
              </a:rPr>
              <a:t> </a:t>
            </a:r>
            <a:endParaRPr lang="en-GB" dirty="0">
              <a:latin typeface="Kristen ITC" panose="03050502040202030202" pitchFamily="66" charset="0"/>
            </a:endParaRPr>
          </a:p>
        </p:txBody>
      </p:sp>
      <p:sp>
        <p:nvSpPr>
          <p:cNvPr id="4" name="Rectangle 3"/>
          <p:cNvSpPr/>
          <p:nvPr/>
        </p:nvSpPr>
        <p:spPr>
          <a:xfrm>
            <a:off x="108306" y="855665"/>
            <a:ext cx="5495215" cy="5528996"/>
          </a:xfrm>
          <a:prstGeom prst="rect">
            <a:avLst/>
          </a:prstGeom>
        </p:spPr>
        <p:txBody>
          <a:bodyPr wrap="square">
            <a:spAutoFit/>
          </a:bodyPr>
          <a:lstStyle/>
          <a:p>
            <a:pPr>
              <a:lnSpc>
                <a:spcPct val="107000"/>
              </a:lnSpc>
              <a:spcAft>
                <a:spcPts val="800"/>
              </a:spcAft>
            </a:pPr>
            <a:r>
              <a:rPr lang="en-GB" dirty="0">
                <a:latin typeface="Comic Sans MS" panose="030F0702030302020204" pitchFamily="66" charset="0"/>
                <a:ea typeface="Calibri" panose="020F0502020204030204" pitchFamily="34" charset="0"/>
                <a:cs typeface="Arial" panose="020B0604020202020204" pitchFamily="34" charset="0"/>
              </a:rPr>
              <a:t>By answering God’s invitation to be kind, generous, forgiving and non-judgemental of others, we can help to reflect God’s kingdom here on earth. We will help other people to see that we care for everyone, no matter who they are or where they come from and the world will be a better place. </a:t>
            </a:r>
            <a:endParaRPr lang="en-GB"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6000"/>
              </a:lnSpc>
              <a:spcAft>
                <a:spcPts val="0"/>
              </a:spcAft>
              <a:buFont typeface="Symbol" panose="05050102010706020507" pitchFamily="18" charset="2"/>
              <a:buChar char=""/>
            </a:pPr>
            <a:r>
              <a:rPr lang="en-GB" b="1" dirty="0">
                <a:latin typeface="Comic Sans MS" panose="030F0702030302020204" pitchFamily="66" charset="0"/>
                <a:ea typeface="Calibri" panose="020F0502020204030204" pitchFamily="34" charset="0"/>
                <a:cs typeface="Times New Roman" panose="02020603050405020304" pitchFamily="18" charset="0"/>
              </a:rPr>
              <a:t>What is your response to Jesus’ invitation?</a:t>
            </a:r>
            <a:endParaRPr lang="en-GB"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6000"/>
              </a:lnSpc>
              <a:spcAft>
                <a:spcPts val="800"/>
              </a:spcAft>
              <a:buFont typeface="Symbol" panose="05050102010706020507" pitchFamily="18" charset="2"/>
              <a:buChar char=""/>
            </a:pPr>
            <a:r>
              <a:rPr lang="en-GB" b="1" dirty="0">
                <a:latin typeface="Comic Sans MS" panose="030F0702030302020204" pitchFamily="66" charset="0"/>
                <a:ea typeface="Calibri" panose="020F0502020204030204" pitchFamily="34" charset="0"/>
                <a:cs typeface="Times New Roman" panose="02020603050405020304" pitchFamily="18" charset="0"/>
              </a:rPr>
              <a:t>Are you willing to accept or are you too busy?</a:t>
            </a:r>
            <a:endParaRPr lang="en-GB" dirty="0">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dirty="0">
                <a:latin typeface="Comic Sans MS" panose="030F0702030302020204" pitchFamily="66" charset="0"/>
                <a:ea typeface="Calibri" panose="020F0502020204030204" pitchFamily="34" charset="0"/>
                <a:cs typeface="Arial" panose="020B0604020202020204" pitchFamily="34" charset="0"/>
              </a:rPr>
              <a:t>We can listen to God’s word and try to follow what God asks us to do in our lives.</a:t>
            </a:r>
            <a:endParaRPr lang="en-GB"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6000"/>
              </a:lnSpc>
              <a:spcAft>
                <a:spcPts val="0"/>
              </a:spcAft>
              <a:buFont typeface="Symbol" panose="05050102010706020507" pitchFamily="18" charset="2"/>
              <a:buChar char=""/>
            </a:pPr>
            <a:r>
              <a:rPr lang="en-GB" b="1" dirty="0">
                <a:latin typeface="Comic Sans MS" panose="030F0702030302020204" pitchFamily="66" charset="0"/>
                <a:ea typeface="Calibri" panose="020F0502020204030204" pitchFamily="34" charset="0"/>
                <a:cs typeface="Arial" panose="020B0604020202020204" pitchFamily="34" charset="0"/>
              </a:rPr>
              <a:t>What do you think God asks us to do?</a:t>
            </a:r>
            <a:endParaRPr lang="en-GB"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6000"/>
              </a:lnSpc>
              <a:spcAft>
                <a:spcPts val="800"/>
              </a:spcAft>
              <a:buFont typeface="Symbol" panose="05050102010706020507" pitchFamily="18" charset="2"/>
              <a:buChar char=""/>
            </a:pPr>
            <a:r>
              <a:rPr lang="en-GB" b="1" dirty="0">
                <a:latin typeface="Comic Sans MS" panose="030F0702030302020204" pitchFamily="66" charset="0"/>
                <a:ea typeface="Calibri" panose="020F0502020204030204" pitchFamily="34" charset="0"/>
                <a:cs typeface="Arial" panose="020B0604020202020204" pitchFamily="34" charset="0"/>
              </a:rPr>
              <a:t>How can you answer God’s invitation?</a:t>
            </a:r>
            <a:endParaRPr lang="en-GB" dirty="0">
              <a:latin typeface="Calibri" panose="020F0502020204030204" pitchFamily="34" charset="0"/>
              <a:ea typeface="Calibri" panose="020F0502020204030204" pitchFamily="34" charset="0"/>
              <a:cs typeface="Times New Roman" panose="02020603050405020304" pitchFamily="18" charset="0"/>
            </a:endParaRPr>
          </a:p>
          <a:p>
            <a:r>
              <a:rPr lang="en-GB" dirty="0">
                <a:latin typeface="Comic Sans MS" panose="030F0702030302020204" pitchFamily="66" charset="0"/>
                <a:ea typeface="Calibri" panose="020F0502020204030204" pitchFamily="34" charset="0"/>
                <a:cs typeface="Arial" panose="020B0604020202020204" pitchFamily="34" charset="0"/>
              </a:rPr>
              <a:t>This week try to listen to what God wants from you and say </a:t>
            </a:r>
            <a:r>
              <a:rPr lang="en-GB" b="1" dirty="0">
                <a:latin typeface="Comic Sans MS" panose="030F0702030302020204" pitchFamily="66" charset="0"/>
                <a:ea typeface="Calibri" panose="020F0502020204030204" pitchFamily="34" charset="0"/>
                <a:cs typeface="Arial" panose="020B0604020202020204" pitchFamily="34" charset="0"/>
              </a:rPr>
              <a:t>‘yes’</a:t>
            </a:r>
            <a:r>
              <a:rPr lang="en-GB" dirty="0">
                <a:latin typeface="Comic Sans MS" panose="030F0702030302020204" pitchFamily="66" charset="0"/>
                <a:ea typeface="Calibri" panose="020F0502020204030204" pitchFamily="34" charset="0"/>
                <a:cs typeface="Arial" panose="020B0604020202020204" pitchFamily="34" charset="0"/>
              </a:rPr>
              <a:t> to His invitation by the way you behave.</a:t>
            </a:r>
            <a:endParaRPr lang="en-GB" dirty="0">
              <a:solidFill>
                <a:srgbClr val="000000"/>
              </a:solidFill>
              <a:latin typeface="Calibri" panose="020F0502020204030204" pitchFamily="34" charset="0"/>
              <a:ea typeface="Calibri" panose="020F0502020204030204" pitchFamily="34" charset="0"/>
              <a:cs typeface="Calibri" panose="020F0502020204030204" pitchFamily="34" charset="0"/>
            </a:endParaRPr>
          </a:p>
        </p:txBody>
      </p:sp>
      <p:sp>
        <p:nvSpPr>
          <p:cNvPr id="12" name="Rectangle 11"/>
          <p:cNvSpPr/>
          <p:nvPr/>
        </p:nvSpPr>
        <p:spPr>
          <a:xfrm>
            <a:off x="263968" y="683177"/>
            <a:ext cx="4660956" cy="656590"/>
          </a:xfrm>
          <a:prstGeom prst="rect">
            <a:avLst/>
          </a:prstGeom>
        </p:spPr>
        <p:txBody>
          <a:bodyPr wrap="square">
            <a:spAutoFit/>
          </a:bodyPr>
          <a:lstStyle/>
          <a:p>
            <a:pPr>
              <a:lnSpc>
                <a:spcPts val="1800"/>
              </a:lnSpc>
              <a:spcAft>
                <a:spcPts val="750"/>
              </a:spcAft>
            </a:pPr>
            <a:endParaRPr lang="en-GB" sz="2800" dirty="0">
              <a:solidFill>
                <a:srgbClr val="000000"/>
              </a:solidFill>
              <a:latin typeface="Comic Sans MS" panose="030F0702030302020204" pitchFamily="66" charset="0"/>
              <a:ea typeface="Times New Roman" panose="02020603050405020304" pitchFamily="18" charset="0"/>
              <a:cs typeface="Calibri" panose="020F0502020204030204" pitchFamily="34" charset="0"/>
            </a:endParaRPr>
          </a:p>
          <a:p>
            <a:pPr>
              <a:lnSpc>
                <a:spcPts val="1800"/>
              </a:lnSpc>
              <a:spcAft>
                <a:spcPts val="750"/>
              </a:spcAft>
            </a:pPr>
            <a:endParaRPr lang="en-GB" sz="2400" dirty="0">
              <a:solidFill>
                <a:srgbClr val="000000"/>
              </a:solidFill>
              <a:latin typeface="Comic Sans MS" panose="030F0702030302020204" pitchFamily="66" charset="0"/>
              <a:ea typeface="Times New Roman" panose="02020603050405020304" pitchFamily="18" charset="0"/>
              <a:cs typeface="Calibri" panose="020F0502020204030204" pitchFamily="34" charset="0"/>
            </a:endParaRPr>
          </a:p>
        </p:txBody>
      </p:sp>
      <p:sp>
        <p:nvSpPr>
          <p:cNvPr id="6" name="Rectangle 5"/>
          <p:cNvSpPr/>
          <p:nvPr/>
        </p:nvSpPr>
        <p:spPr>
          <a:xfrm>
            <a:off x="187726" y="912079"/>
            <a:ext cx="6640376" cy="656590"/>
          </a:xfrm>
          <a:prstGeom prst="rect">
            <a:avLst/>
          </a:prstGeom>
        </p:spPr>
        <p:txBody>
          <a:bodyPr wrap="square">
            <a:spAutoFit/>
          </a:bodyPr>
          <a:lstStyle/>
          <a:p>
            <a:pPr lvl="0">
              <a:lnSpc>
                <a:spcPts val="1800"/>
              </a:lnSpc>
              <a:spcAft>
                <a:spcPts val="750"/>
              </a:spcAft>
            </a:pPr>
            <a:endParaRPr lang="en-GB" sz="2400" b="1" dirty="0">
              <a:solidFill>
                <a:srgbClr val="00B050"/>
              </a:solidFill>
              <a:latin typeface="Comic Sans MS" panose="030F0702030302020204" pitchFamily="66" charset="0"/>
              <a:ea typeface="Times New Roman" panose="02020603050405020304" pitchFamily="18" charset="0"/>
              <a:cs typeface="Calibri" panose="020F0502020204030204" pitchFamily="34" charset="0"/>
            </a:endParaRPr>
          </a:p>
          <a:p>
            <a:pPr lvl="0">
              <a:lnSpc>
                <a:spcPts val="1800"/>
              </a:lnSpc>
              <a:spcAft>
                <a:spcPts val="750"/>
              </a:spcAft>
            </a:pPr>
            <a:endParaRPr lang="en-GB" sz="2400" b="1" dirty="0">
              <a:solidFill>
                <a:srgbClr val="00B050"/>
              </a:solidFill>
              <a:latin typeface="Comic Sans MS" panose="030F0702030302020204" pitchFamily="66" charset="0"/>
              <a:ea typeface="Times New Roman" panose="02020603050405020304" pitchFamily="18" charset="0"/>
              <a:cs typeface="Calibri" panose="020F0502020204030204" pitchFamily="34" charset="0"/>
            </a:endParaRPr>
          </a:p>
        </p:txBody>
      </p:sp>
      <p:sp>
        <p:nvSpPr>
          <p:cNvPr id="21" name="Rectangle 20"/>
          <p:cNvSpPr/>
          <p:nvPr/>
        </p:nvSpPr>
        <p:spPr>
          <a:xfrm>
            <a:off x="4924924" y="2087954"/>
            <a:ext cx="3544634" cy="810478"/>
          </a:xfrm>
          <a:prstGeom prst="rect">
            <a:avLst/>
          </a:prstGeom>
        </p:spPr>
        <p:txBody>
          <a:bodyPr wrap="square">
            <a:spAutoFit/>
          </a:bodyPr>
          <a:lstStyle/>
          <a:p>
            <a:pPr lvl="0" algn="just">
              <a:spcAft>
                <a:spcPts val="750"/>
              </a:spcAft>
            </a:pPr>
            <a:endParaRPr lang="en-GB" sz="2000" b="1" dirty="0">
              <a:solidFill>
                <a:prstClr val="black"/>
              </a:solidFill>
              <a:latin typeface="Calibri" panose="020F0502020204030204" pitchFamily="34" charset="0"/>
              <a:ea typeface="Times New Roman" panose="02020603050405020304" pitchFamily="18" charset="0"/>
            </a:endParaRPr>
          </a:p>
          <a:p>
            <a:pPr lvl="0" algn="just">
              <a:spcAft>
                <a:spcPts val="750"/>
              </a:spcAft>
            </a:pPr>
            <a:endParaRPr lang="en-GB" sz="2000" dirty="0">
              <a:solidFill>
                <a:prstClr val="black"/>
              </a:solidFill>
              <a:latin typeface="Times New Roman" panose="02020603050405020304" pitchFamily="18" charset="0"/>
              <a:ea typeface="Times New Roman" panose="02020603050405020304" pitchFamily="18" charset="0"/>
            </a:endParaRPr>
          </a:p>
        </p:txBody>
      </p:sp>
      <p:sp>
        <p:nvSpPr>
          <p:cNvPr id="15" name="TextBox 14"/>
          <p:cNvSpPr txBox="1"/>
          <p:nvPr/>
        </p:nvSpPr>
        <p:spPr>
          <a:xfrm>
            <a:off x="193151" y="242506"/>
            <a:ext cx="2457414" cy="461665"/>
          </a:xfrm>
          <a:prstGeom prst="rect">
            <a:avLst/>
          </a:prstGeom>
          <a:noFill/>
        </p:spPr>
        <p:txBody>
          <a:bodyPr wrap="square" rtlCol="0">
            <a:spAutoFit/>
          </a:bodyPr>
          <a:lstStyle/>
          <a:p>
            <a:r>
              <a:rPr lang="en-GB" sz="2400" b="1" dirty="0">
                <a:solidFill>
                  <a:srgbClr val="00B050"/>
                </a:solidFill>
              </a:rPr>
              <a:t>Post-it Challenge:</a:t>
            </a:r>
          </a:p>
        </p:txBody>
      </p:sp>
      <p:pic>
        <p:nvPicPr>
          <p:cNvPr id="20" name="Picture 19" descr="Catholic Christian — Be completely humble and gentle; be patient,...">
            <a:extLst>
              <a:ext uri="{FF2B5EF4-FFF2-40B4-BE49-F238E27FC236}">
                <a16:creationId xmlns:a16="http://schemas.microsoft.com/office/drawing/2014/main" id="{EB9885CF-AC4E-4974-8BE9-40766F4B67C3}"/>
              </a:ext>
            </a:extLst>
          </p:cNvPr>
          <p:cNvPicPr/>
          <p:nvPr/>
        </p:nvPicPr>
        <p:blipFill rotWithShape="1">
          <a:blip r:embed="rId3" cstate="print">
            <a:extLst>
              <a:ext uri="{28A0092B-C50C-407E-A947-70E740481C1C}">
                <a14:useLocalDpi xmlns:a14="http://schemas.microsoft.com/office/drawing/2010/main" val="0"/>
              </a:ext>
            </a:extLst>
          </a:blip>
          <a:srcRect l="3333" t="5685" r="2594" b="9048"/>
          <a:stretch/>
        </p:blipFill>
        <p:spPr bwMode="auto">
          <a:xfrm>
            <a:off x="6103913" y="2104201"/>
            <a:ext cx="2843167" cy="2397802"/>
          </a:xfrm>
          <a:prstGeom prst="rect">
            <a:avLst/>
          </a:prstGeom>
          <a:noFill/>
          <a:ln>
            <a:noFill/>
          </a:ln>
          <a:extLst>
            <a:ext uri="{53640926-AAD7-44D8-BBD7-CCE9431645EC}">
              <a14:shadowObscured xmlns:a14="http://schemas.microsoft.com/office/drawing/2010/main"/>
            </a:ext>
          </a:extLst>
        </p:spPr>
      </p:pic>
      <p:pic>
        <p:nvPicPr>
          <p:cNvPr id="22" name="Picture 21" descr="Image result for gratitude quotes bible">
            <a:extLst>
              <a:ext uri="{FF2B5EF4-FFF2-40B4-BE49-F238E27FC236}">
                <a16:creationId xmlns:a16="http://schemas.microsoft.com/office/drawing/2014/main" id="{F1B37D0E-7C14-4756-8D37-0A8D562A5784}"/>
              </a:ext>
            </a:extLst>
          </p:cNvPr>
          <p:cNvPicPr/>
          <p:nvPr/>
        </p:nvPicPr>
        <p:blipFill rotWithShape="1">
          <a:blip r:embed="rId4" cstate="print">
            <a:extLst>
              <a:ext uri="{28A0092B-C50C-407E-A947-70E740481C1C}">
                <a14:useLocalDpi xmlns:a14="http://schemas.microsoft.com/office/drawing/2010/main" val="0"/>
              </a:ext>
            </a:extLst>
          </a:blip>
          <a:srcRect t="9596" b="10004"/>
          <a:stretch/>
        </p:blipFill>
        <p:spPr bwMode="auto">
          <a:xfrm>
            <a:off x="5653668" y="237673"/>
            <a:ext cx="2277693" cy="1850281"/>
          </a:xfrm>
          <a:prstGeom prst="rect">
            <a:avLst/>
          </a:prstGeom>
          <a:noFill/>
          <a:ln>
            <a:noFill/>
          </a:ln>
        </p:spPr>
      </p:pic>
      <p:pic>
        <p:nvPicPr>
          <p:cNvPr id="23" name="Picture 22" descr="Image result for Manners matter">
            <a:extLst>
              <a:ext uri="{FF2B5EF4-FFF2-40B4-BE49-F238E27FC236}">
                <a16:creationId xmlns:a16="http://schemas.microsoft.com/office/drawing/2014/main" id="{A59F8656-9460-4EBB-A6FF-02DFFCBCE9D3}"/>
              </a:ext>
            </a:extLst>
          </p:cNvPr>
          <p:cNvPicPr/>
          <p:nvPr/>
        </p:nvPicPr>
        <p:blipFill rotWithShape="1">
          <a:blip r:embed="rId5" cstate="print">
            <a:extLst>
              <a:ext uri="{28A0092B-C50C-407E-A947-70E740481C1C}">
                <a14:useLocalDpi xmlns:a14="http://schemas.microsoft.com/office/drawing/2010/main" val="0"/>
              </a:ext>
            </a:extLst>
          </a:blip>
          <a:srcRect l="20319" t="15400" r="17818" b="15874"/>
          <a:stretch/>
        </p:blipFill>
        <p:spPr bwMode="auto">
          <a:xfrm>
            <a:off x="5603521" y="4502003"/>
            <a:ext cx="2327839" cy="2118324"/>
          </a:xfrm>
          <a:prstGeom prst="rect">
            <a:avLst/>
          </a:prstGeom>
          <a:noFill/>
          <a:ln>
            <a:noFill/>
          </a:ln>
        </p:spPr>
      </p:pic>
    </p:spTree>
    <p:extLst>
      <p:ext uri="{BB962C8B-B14F-4D97-AF65-F5344CB8AC3E}">
        <p14:creationId xmlns:p14="http://schemas.microsoft.com/office/powerpoint/2010/main" val="29211915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CCECFF"/>
        </a:solidFill>
        <a:effectLst/>
      </p:bgPr>
    </p:bg>
    <p:spTree>
      <p:nvGrpSpPr>
        <p:cNvPr id="1" name=""/>
        <p:cNvGrpSpPr/>
        <p:nvPr/>
      </p:nvGrpSpPr>
      <p:grpSpPr>
        <a:xfrm>
          <a:off x="0" y="0"/>
          <a:ext cx="0" cy="0"/>
          <a:chOff x="0" y="0"/>
          <a:chExt cx="0" cy="0"/>
        </a:xfrm>
      </p:grpSpPr>
      <p:sp>
        <p:nvSpPr>
          <p:cNvPr id="3" name="Rectangle 2"/>
          <p:cNvSpPr/>
          <p:nvPr/>
        </p:nvSpPr>
        <p:spPr>
          <a:xfrm>
            <a:off x="213698" y="915663"/>
            <a:ext cx="7407991" cy="2136482"/>
          </a:xfrm>
          <a:prstGeom prst="rect">
            <a:avLst/>
          </a:prstGeom>
        </p:spPr>
        <p:txBody>
          <a:bodyPr wrap="square">
            <a:spAutoFit/>
          </a:bodyPr>
          <a:lstStyle/>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sz="300"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p:txBody>
      </p:sp>
      <p:sp>
        <p:nvSpPr>
          <p:cNvPr id="7" name="Rectangle 6"/>
          <p:cNvSpPr/>
          <p:nvPr/>
        </p:nvSpPr>
        <p:spPr>
          <a:xfrm>
            <a:off x="263967" y="886214"/>
            <a:ext cx="8656592" cy="388696"/>
          </a:xfrm>
          <a:prstGeom prst="rect">
            <a:avLst/>
          </a:prstGeom>
        </p:spPr>
        <p:txBody>
          <a:bodyPr wrap="square">
            <a:spAutoFit/>
          </a:bodyPr>
          <a:lstStyle/>
          <a:p>
            <a:pPr algn="ctr">
              <a:lnSpc>
                <a:spcPct val="107000"/>
              </a:lnSpc>
              <a:spcAft>
                <a:spcPts val="800"/>
              </a:spcAft>
            </a:pPr>
            <a:r>
              <a:rPr lang="en-GB" b="1" dirty="0">
                <a:latin typeface="Kristen ITC" panose="03050502040202030202" pitchFamily="66" charset="0"/>
                <a:ea typeface="Calibri" panose="020F0502020204030204" pitchFamily="34" charset="0"/>
                <a:cs typeface="Calibri" panose="020F0502020204030204" pitchFamily="34" charset="0"/>
              </a:rPr>
              <a:t> </a:t>
            </a:r>
            <a:endParaRPr lang="en-GB" dirty="0">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angle 3"/>
          <p:cNvSpPr/>
          <p:nvPr/>
        </p:nvSpPr>
        <p:spPr>
          <a:xfrm>
            <a:off x="539552" y="1274910"/>
            <a:ext cx="6973645" cy="1087927"/>
          </a:xfrm>
          <a:prstGeom prst="rect">
            <a:avLst/>
          </a:prstGeom>
        </p:spPr>
        <p:txBody>
          <a:bodyPr wrap="square">
            <a:spAutoFit/>
          </a:bodyPr>
          <a:lstStyle/>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p:txBody>
      </p:sp>
      <p:sp>
        <p:nvSpPr>
          <p:cNvPr id="6" name="Rectangle 5"/>
          <p:cNvSpPr/>
          <p:nvPr/>
        </p:nvSpPr>
        <p:spPr>
          <a:xfrm>
            <a:off x="690875" y="675116"/>
            <a:ext cx="1986271" cy="481094"/>
          </a:xfrm>
          <a:prstGeom prst="rect">
            <a:avLst/>
          </a:prstGeom>
        </p:spPr>
        <p:txBody>
          <a:bodyPr wrap="square">
            <a:spAutoFit/>
          </a:bodyPr>
          <a:lstStyle/>
          <a:p>
            <a:pPr lvl="0">
              <a:lnSpc>
                <a:spcPct val="107000"/>
              </a:lnSpc>
            </a:pPr>
            <a:r>
              <a:rPr lang="en-GB" sz="2400" b="1" dirty="0">
                <a:solidFill>
                  <a:srgbClr val="00B050"/>
                </a:solidFill>
                <a:latin typeface="Ink Free" panose="03080402000500000000" pitchFamily="66" charset="0"/>
                <a:ea typeface="Times New Roman" panose="02020603050405020304" pitchFamily="18" charset="0"/>
                <a:cs typeface="Arial" panose="020B0604020202020204" pitchFamily="34" charset="0"/>
              </a:rPr>
              <a:t>Let us pray:</a:t>
            </a:r>
          </a:p>
        </p:txBody>
      </p:sp>
      <p:sp>
        <p:nvSpPr>
          <p:cNvPr id="11" name="TextBox 10">
            <a:extLst>
              <a:ext uri="{FF2B5EF4-FFF2-40B4-BE49-F238E27FC236}">
                <a16:creationId xmlns:a16="http://schemas.microsoft.com/office/drawing/2014/main" id="{90630420-0DAB-404A-A8F9-D5132BF9E74C}"/>
              </a:ext>
            </a:extLst>
          </p:cNvPr>
          <p:cNvSpPr txBox="1"/>
          <p:nvPr/>
        </p:nvSpPr>
        <p:spPr>
          <a:xfrm>
            <a:off x="226811" y="1439635"/>
            <a:ext cx="3793834" cy="4708981"/>
          </a:xfrm>
          <a:prstGeom prst="rect">
            <a:avLst/>
          </a:prstGeom>
          <a:noFill/>
        </p:spPr>
        <p:txBody>
          <a:bodyPr wrap="square" rtlCol="0">
            <a:spAutoFit/>
          </a:bodyPr>
          <a:lstStyle/>
          <a:p>
            <a:pPr>
              <a:spcAft>
                <a:spcPts val="0"/>
              </a:spcAft>
            </a:pPr>
            <a:r>
              <a:rPr lang="en-GB" sz="2000" b="1" dirty="0">
                <a:latin typeface="Ink Free" panose="03080402000500000000" pitchFamily="66" charset="0"/>
                <a:ea typeface="Calibri" panose="020F0502020204030204" pitchFamily="34" charset="0"/>
                <a:cs typeface="Times New Roman" panose="02020603050405020304" pitchFamily="18" charset="0"/>
              </a:rPr>
              <a:t>Disturb us, Lord, when                                 </a:t>
            </a:r>
            <a:br>
              <a:rPr lang="en-GB" sz="2000" b="1" dirty="0">
                <a:latin typeface="Ink Free" panose="03080402000500000000" pitchFamily="66" charset="0"/>
                <a:ea typeface="Calibri" panose="020F0502020204030204" pitchFamily="34" charset="0"/>
                <a:cs typeface="Times New Roman" panose="02020603050405020304" pitchFamily="18" charset="0"/>
              </a:rPr>
            </a:br>
            <a:r>
              <a:rPr lang="en-GB" sz="2000" b="1" dirty="0">
                <a:latin typeface="Ink Free" panose="03080402000500000000" pitchFamily="66" charset="0"/>
                <a:ea typeface="Calibri" panose="020F0502020204030204" pitchFamily="34" charset="0"/>
                <a:cs typeface="Times New Roman" panose="02020603050405020304" pitchFamily="18" charset="0"/>
              </a:rPr>
              <a:t>We are too well pleased with ourselves,</a:t>
            </a:r>
            <a:br>
              <a:rPr lang="en-GB" sz="2000" b="1" dirty="0">
                <a:latin typeface="Ink Free" panose="03080402000500000000" pitchFamily="66" charset="0"/>
                <a:ea typeface="Calibri" panose="020F0502020204030204" pitchFamily="34" charset="0"/>
                <a:cs typeface="Times New Roman" panose="02020603050405020304" pitchFamily="18" charset="0"/>
              </a:rPr>
            </a:br>
            <a:r>
              <a:rPr lang="en-GB" sz="2000" b="1" dirty="0">
                <a:latin typeface="Ink Free" panose="03080402000500000000" pitchFamily="66" charset="0"/>
                <a:ea typeface="Calibri" panose="020F0502020204030204" pitchFamily="34" charset="0"/>
                <a:cs typeface="Times New Roman" panose="02020603050405020304" pitchFamily="18" charset="0"/>
              </a:rPr>
              <a:t>When our dreams have come true</a:t>
            </a:r>
            <a:br>
              <a:rPr lang="en-GB" sz="2000" b="1" dirty="0">
                <a:latin typeface="Ink Free" panose="03080402000500000000" pitchFamily="66" charset="0"/>
                <a:ea typeface="Calibri" panose="020F0502020204030204" pitchFamily="34" charset="0"/>
                <a:cs typeface="Times New Roman" panose="02020603050405020304" pitchFamily="18" charset="0"/>
              </a:rPr>
            </a:br>
            <a:r>
              <a:rPr lang="en-GB" sz="2000" b="1" dirty="0">
                <a:latin typeface="Ink Free" panose="03080402000500000000" pitchFamily="66" charset="0"/>
                <a:ea typeface="Calibri" panose="020F0502020204030204" pitchFamily="34" charset="0"/>
                <a:cs typeface="Times New Roman" panose="02020603050405020304" pitchFamily="18" charset="0"/>
              </a:rPr>
              <a:t>Because we have dreamed too little,</a:t>
            </a:r>
            <a:br>
              <a:rPr lang="en-GB" sz="2000" b="1" dirty="0">
                <a:latin typeface="Ink Free" panose="03080402000500000000" pitchFamily="66" charset="0"/>
                <a:ea typeface="Calibri" panose="020F0502020204030204" pitchFamily="34" charset="0"/>
                <a:cs typeface="Times New Roman" panose="02020603050405020304" pitchFamily="18" charset="0"/>
              </a:rPr>
            </a:br>
            <a:r>
              <a:rPr lang="en-GB" sz="2000" b="1" dirty="0">
                <a:latin typeface="Ink Free" panose="03080402000500000000" pitchFamily="66" charset="0"/>
                <a:ea typeface="Calibri" panose="020F0502020204030204" pitchFamily="34" charset="0"/>
                <a:cs typeface="Times New Roman" panose="02020603050405020304" pitchFamily="18" charset="0"/>
              </a:rPr>
              <a:t>When we arrived safely</a:t>
            </a:r>
            <a:br>
              <a:rPr lang="en-GB" sz="2000" b="1" dirty="0">
                <a:latin typeface="Ink Free" panose="03080402000500000000" pitchFamily="66" charset="0"/>
                <a:ea typeface="Calibri" panose="020F0502020204030204" pitchFamily="34" charset="0"/>
                <a:cs typeface="Times New Roman" panose="02020603050405020304" pitchFamily="18" charset="0"/>
              </a:rPr>
            </a:br>
            <a:r>
              <a:rPr lang="en-GB" sz="2000" b="1" dirty="0">
                <a:latin typeface="Ink Free" panose="03080402000500000000" pitchFamily="66" charset="0"/>
                <a:ea typeface="Calibri" panose="020F0502020204030204" pitchFamily="34" charset="0"/>
                <a:cs typeface="Times New Roman" panose="02020603050405020304" pitchFamily="18" charset="0"/>
              </a:rPr>
              <a:t>Because we sailed too close to the shore.</a:t>
            </a:r>
            <a:endParaRPr lang="en-GB" sz="2000" dirty="0">
              <a:latin typeface="Ink Free" panose="03080402000500000000" pitchFamily="66" charset="0"/>
              <a:ea typeface="Calibri" panose="020F0502020204030204" pitchFamily="34" charset="0"/>
              <a:cs typeface="Times New Roman" panose="02020603050405020304" pitchFamily="18" charset="0"/>
            </a:endParaRPr>
          </a:p>
          <a:p>
            <a:pPr>
              <a:spcAft>
                <a:spcPts val="0"/>
              </a:spcAft>
            </a:pPr>
            <a:r>
              <a:rPr lang="en-GB" sz="2000" b="1" dirty="0">
                <a:latin typeface="Ink Free" panose="03080402000500000000" pitchFamily="66" charset="0"/>
                <a:ea typeface="Times New Roman" panose="02020603050405020304" pitchFamily="18" charset="0"/>
                <a:cs typeface="Times New Roman" panose="02020603050405020304" pitchFamily="18" charset="0"/>
              </a:rPr>
              <a:t>Disturb us, Lord, when</a:t>
            </a:r>
            <a:br>
              <a:rPr lang="en-GB" sz="2000" b="1" dirty="0">
                <a:latin typeface="Ink Free" panose="03080402000500000000" pitchFamily="66" charset="0"/>
                <a:ea typeface="Times New Roman" panose="02020603050405020304" pitchFamily="18" charset="0"/>
                <a:cs typeface="Times New Roman" panose="02020603050405020304" pitchFamily="18" charset="0"/>
              </a:rPr>
            </a:br>
            <a:r>
              <a:rPr lang="en-GB" sz="2000" b="1" dirty="0">
                <a:latin typeface="Ink Free" panose="03080402000500000000" pitchFamily="66" charset="0"/>
                <a:ea typeface="Times New Roman" panose="02020603050405020304" pitchFamily="18" charset="0"/>
                <a:cs typeface="Times New Roman" panose="02020603050405020304" pitchFamily="18" charset="0"/>
              </a:rPr>
              <a:t>With the abundance of things we possess, </a:t>
            </a:r>
            <a:endParaRPr lang="en-GB" sz="2000" dirty="0">
              <a:latin typeface="Ink Free" panose="03080402000500000000" pitchFamily="66" charset="0"/>
              <a:ea typeface="Calibri" panose="020F0502020204030204" pitchFamily="34" charset="0"/>
              <a:cs typeface="Times New Roman" panose="02020603050405020304" pitchFamily="18" charset="0"/>
            </a:endParaRPr>
          </a:p>
          <a:p>
            <a:pPr>
              <a:spcAft>
                <a:spcPts val="0"/>
              </a:spcAft>
            </a:pPr>
            <a:r>
              <a:rPr lang="en-GB" sz="2000" b="1" dirty="0">
                <a:latin typeface="Ink Free" panose="03080402000500000000" pitchFamily="66" charset="0"/>
                <a:ea typeface="Times New Roman" panose="02020603050405020304" pitchFamily="18" charset="0"/>
                <a:cs typeface="Times New Roman" panose="02020603050405020304" pitchFamily="18" charset="0"/>
              </a:rPr>
              <a:t>we have lost our thirst for the waters of life.</a:t>
            </a:r>
            <a:r>
              <a:rPr lang="en-GB" sz="2000" b="1" dirty="0">
                <a:solidFill>
                  <a:srgbClr val="FF0000"/>
                </a:solidFill>
                <a:latin typeface="Ink Free" panose="03080402000500000000" pitchFamily="66" charset="0"/>
                <a:ea typeface="Calibri" panose="020F0502020204030204" pitchFamily="34" charset="0"/>
                <a:cs typeface="Times New Roman" panose="02020603050405020304" pitchFamily="18" charset="0"/>
              </a:rPr>
              <a:t>                             </a:t>
            </a:r>
            <a:br>
              <a:rPr lang="en-GB" sz="2000" b="1" dirty="0">
                <a:latin typeface="Ink Free" panose="03080402000500000000" pitchFamily="66" charset="0"/>
                <a:ea typeface="Times New Roman" panose="02020603050405020304" pitchFamily="18" charset="0"/>
                <a:cs typeface="Times New Roman" panose="02020603050405020304" pitchFamily="18" charset="0"/>
              </a:rPr>
            </a:br>
            <a:endParaRPr lang="en-GB" sz="2000" dirty="0">
              <a:latin typeface="Ink Free" panose="03080402000500000000" pitchFamily="66" charset="0"/>
            </a:endParaRPr>
          </a:p>
        </p:txBody>
      </p:sp>
      <p:sp>
        <p:nvSpPr>
          <p:cNvPr id="15" name="TextBox 14">
            <a:extLst>
              <a:ext uri="{FF2B5EF4-FFF2-40B4-BE49-F238E27FC236}">
                <a16:creationId xmlns:a16="http://schemas.microsoft.com/office/drawing/2014/main" id="{9989FCBF-A76E-4FFC-B5AF-BCA535E174BE}"/>
              </a:ext>
            </a:extLst>
          </p:cNvPr>
          <p:cNvSpPr txBox="1"/>
          <p:nvPr/>
        </p:nvSpPr>
        <p:spPr>
          <a:xfrm flipH="1">
            <a:off x="4785621" y="2722084"/>
            <a:ext cx="3936861" cy="3970318"/>
          </a:xfrm>
          <a:prstGeom prst="rect">
            <a:avLst/>
          </a:prstGeom>
          <a:noFill/>
        </p:spPr>
        <p:txBody>
          <a:bodyPr wrap="square" rtlCol="0">
            <a:spAutoFit/>
          </a:bodyPr>
          <a:lstStyle/>
          <a:p>
            <a:pPr lvl="0"/>
            <a:r>
              <a:rPr lang="en-GB" sz="2000" b="1" dirty="0">
                <a:solidFill>
                  <a:prstClr val="black"/>
                </a:solidFill>
                <a:latin typeface="Ink Free" panose="03080402000500000000" pitchFamily="66" charset="0"/>
                <a:ea typeface="Times New Roman" panose="02020603050405020304" pitchFamily="18" charset="0"/>
                <a:cs typeface="Times New Roman" panose="02020603050405020304" pitchFamily="18" charset="0"/>
              </a:rPr>
              <a:t>Disturb us, Lord, to dare more boldly, to venture on wider seas</a:t>
            </a:r>
            <a:br>
              <a:rPr lang="en-GB" sz="2000" b="1" dirty="0">
                <a:solidFill>
                  <a:prstClr val="black"/>
                </a:solidFill>
                <a:latin typeface="Ink Free" panose="03080402000500000000" pitchFamily="66" charset="0"/>
                <a:ea typeface="Times New Roman" panose="02020603050405020304" pitchFamily="18" charset="0"/>
                <a:cs typeface="Times New Roman" panose="02020603050405020304" pitchFamily="18" charset="0"/>
              </a:rPr>
            </a:br>
            <a:r>
              <a:rPr lang="en-GB" sz="2000" b="1" dirty="0">
                <a:solidFill>
                  <a:prstClr val="black"/>
                </a:solidFill>
                <a:latin typeface="Ink Free" panose="03080402000500000000" pitchFamily="66" charset="0"/>
                <a:ea typeface="Times New Roman" panose="02020603050405020304" pitchFamily="18" charset="0"/>
                <a:cs typeface="Times New Roman" panose="02020603050405020304" pitchFamily="18" charset="0"/>
              </a:rPr>
              <a:t>Where storms will show your mastery;</a:t>
            </a:r>
            <a:br>
              <a:rPr lang="en-GB" sz="2000" b="1" dirty="0">
                <a:solidFill>
                  <a:prstClr val="black"/>
                </a:solidFill>
                <a:latin typeface="Ink Free" panose="03080402000500000000" pitchFamily="66" charset="0"/>
                <a:ea typeface="Times New Roman" panose="02020603050405020304" pitchFamily="18" charset="0"/>
                <a:cs typeface="Times New Roman" panose="02020603050405020304" pitchFamily="18" charset="0"/>
              </a:rPr>
            </a:br>
            <a:r>
              <a:rPr lang="en-GB" sz="2000" b="1" dirty="0">
                <a:solidFill>
                  <a:prstClr val="black"/>
                </a:solidFill>
                <a:latin typeface="Ink Free" panose="03080402000500000000" pitchFamily="66" charset="0"/>
                <a:ea typeface="Times New Roman" panose="02020603050405020304" pitchFamily="18" charset="0"/>
                <a:cs typeface="Times New Roman" panose="02020603050405020304" pitchFamily="18" charset="0"/>
              </a:rPr>
              <a:t>Where losing sight of land, we shall find the stars.</a:t>
            </a:r>
            <a:endParaRPr lang="en-GB" sz="2000" b="1" dirty="0">
              <a:solidFill>
                <a:prstClr val="black"/>
              </a:solidFill>
              <a:latin typeface="Ink Free" panose="03080402000500000000" pitchFamily="66" charset="0"/>
              <a:ea typeface="Calibri" panose="020F0502020204030204" pitchFamily="34" charset="0"/>
              <a:cs typeface="Times New Roman" panose="02020603050405020304" pitchFamily="18" charset="0"/>
            </a:endParaRPr>
          </a:p>
          <a:p>
            <a:pPr lvl="0"/>
            <a:r>
              <a:rPr lang="en-GB" sz="2000" b="1" dirty="0">
                <a:solidFill>
                  <a:prstClr val="black"/>
                </a:solidFill>
                <a:latin typeface="Ink Free" panose="03080402000500000000" pitchFamily="66" charset="0"/>
                <a:ea typeface="Times New Roman" panose="02020603050405020304" pitchFamily="18" charset="0"/>
                <a:cs typeface="Times New Roman" panose="02020603050405020304" pitchFamily="18" charset="0"/>
              </a:rPr>
              <a:t>We ask You to push back the horizons of our hopes;</a:t>
            </a:r>
            <a:br>
              <a:rPr lang="en-GB" sz="2000" b="1" dirty="0">
                <a:solidFill>
                  <a:prstClr val="black"/>
                </a:solidFill>
                <a:latin typeface="Ink Free" panose="03080402000500000000" pitchFamily="66" charset="0"/>
                <a:ea typeface="Times New Roman" panose="02020603050405020304" pitchFamily="18" charset="0"/>
                <a:cs typeface="Times New Roman" panose="02020603050405020304" pitchFamily="18" charset="0"/>
              </a:rPr>
            </a:br>
            <a:r>
              <a:rPr lang="en-GB" sz="2000" b="1" dirty="0">
                <a:solidFill>
                  <a:prstClr val="black"/>
                </a:solidFill>
                <a:latin typeface="Ink Free" panose="03080402000500000000" pitchFamily="66" charset="0"/>
                <a:ea typeface="Times New Roman" panose="02020603050405020304" pitchFamily="18" charset="0"/>
                <a:cs typeface="Times New Roman" panose="02020603050405020304" pitchFamily="18" charset="0"/>
              </a:rPr>
              <a:t>And to push into the future in strength, courage, hope, and love. Amen. </a:t>
            </a:r>
          </a:p>
          <a:p>
            <a:pPr lvl="0"/>
            <a:r>
              <a:rPr lang="en-GB" b="1" dirty="0">
                <a:solidFill>
                  <a:prstClr val="black"/>
                </a:solidFill>
                <a:latin typeface="Ink Free" panose="03080402000500000000" pitchFamily="66" charset="0"/>
                <a:ea typeface="Times New Roman" panose="02020603050405020304" pitchFamily="18" charset="0"/>
                <a:cs typeface="Times New Roman" panose="02020603050405020304" pitchFamily="18" charset="0"/>
              </a:rPr>
              <a:t>                       </a:t>
            </a:r>
          </a:p>
          <a:p>
            <a:pPr lvl="0"/>
            <a:r>
              <a:rPr lang="en-GB" sz="1400" b="1" i="1" dirty="0">
                <a:solidFill>
                  <a:srgbClr val="222222"/>
                </a:solidFill>
                <a:latin typeface="Ink Free" panose="03080402000500000000" pitchFamily="66" charset="0"/>
                <a:ea typeface="Times New Roman" panose="02020603050405020304" pitchFamily="18" charset="0"/>
                <a:cs typeface="Arial" panose="020B0604020202020204" pitchFamily="34" charset="0"/>
              </a:rPr>
              <a:t>Attributed to Sir Francis Drake, c. 1577</a:t>
            </a:r>
            <a:endParaRPr lang="en-GB" sz="1400" b="1" dirty="0">
              <a:solidFill>
                <a:prstClr val="black"/>
              </a:solidFill>
              <a:latin typeface="Ink Free" panose="03080402000500000000" pitchFamily="66" charset="0"/>
            </a:endParaRPr>
          </a:p>
        </p:txBody>
      </p:sp>
      <p:pic>
        <p:nvPicPr>
          <p:cNvPr id="16" name="Picture 15">
            <a:extLst>
              <a:ext uri="{FF2B5EF4-FFF2-40B4-BE49-F238E27FC236}">
                <a16:creationId xmlns:a16="http://schemas.microsoft.com/office/drawing/2014/main" id="{82858072-319A-8275-7FAA-38651B617595}"/>
              </a:ext>
            </a:extLst>
          </p:cNvPr>
          <p:cNvPicPr>
            <a:picLocks noChangeAspect="1"/>
          </p:cNvPicPr>
          <p:nvPr/>
        </p:nvPicPr>
        <p:blipFill>
          <a:blip r:embed="rId3"/>
          <a:srcRect b="11121"/>
          <a:stretch>
            <a:fillRect/>
          </a:stretch>
        </p:blipFill>
        <p:spPr>
          <a:xfrm>
            <a:off x="4928451" y="405979"/>
            <a:ext cx="3456384" cy="2136482"/>
          </a:xfrm>
          <a:prstGeom prst="rect">
            <a:avLst/>
          </a:prstGeom>
        </p:spPr>
      </p:pic>
    </p:spTree>
    <p:extLst>
      <p:ext uri="{BB962C8B-B14F-4D97-AF65-F5344CB8AC3E}">
        <p14:creationId xmlns:p14="http://schemas.microsoft.com/office/powerpoint/2010/main" val="81010302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7866</TotalTime>
  <Words>890</Words>
  <Application>Microsoft Office PowerPoint</Application>
  <PresentationFormat>On-screen Show (4:3)</PresentationFormat>
  <Paragraphs>75</Paragraphs>
  <Slides>6</Slides>
  <Notes>5</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6</vt:i4>
      </vt:variant>
    </vt:vector>
  </HeadingPairs>
  <TitlesOfParts>
    <vt:vector size="14" baseType="lpstr">
      <vt:lpstr>Arial</vt:lpstr>
      <vt:lpstr>Calibri</vt:lpstr>
      <vt:lpstr>Comic Sans MS</vt:lpstr>
      <vt:lpstr>Ink Free</vt:lpstr>
      <vt:lpstr>Kristen ITC</vt:lpstr>
      <vt:lpstr>Symbol</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Kelly Riddles</dc:creator>
  <cp:lastModifiedBy>Emma Harris (NGS)</cp:lastModifiedBy>
  <cp:revision>248</cp:revision>
  <dcterms:created xsi:type="dcterms:W3CDTF">2018-06-04T06:48:49Z</dcterms:created>
  <dcterms:modified xsi:type="dcterms:W3CDTF">2026-10-12T13:12:54Z</dcterms:modified>
</cp:coreProperties>
</file>