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0" r:id="rId2"/>
    <p:sldId id="257" r:id="rId3"/>
    <p:sldId id="296" r:id="rId4"/>
    <p:sldId id="299" r:id="rId5"/>
    <p:sldId id="287" r:id="rId6"/>
    <p:sldId id="300"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FD5B47-C55A-44D6-BF0D-AED634C94E83}" v="1" dt="2026-06-02T09:55:51.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p:cViewPr varScale="1">
        <p:scale>
          <a:sx n="111" d="100"/>
          <a:sy n="111" d="100"/>
        </p:scale>
        <p:origin x="165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08/06/2026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32577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08305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08/06/2026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9h1NzA4OLFI"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6" name="Rectangle 5"/>
          <p:cNvSpPr/>
          <p:nvPr/>
        </p:nvSpPr>
        <p:spPr>
          <a:xfrm>
            <a:off x="1356531" y="6785679"/>
            <a:ext cx="5798998"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7" name="Rectangle 16"/>
          <p:cNvSpPr/>
          <p:nvPr/>
        </p:nvSpPr>
        <p:spPr>
          <a:xfrm>
            <a:off x="2599360" y="5915173"/>
            <a:ext cx="4420911" cy="369332"/>
          </a:xfrm>
          <a:prstGeom prst="rect">
            <a:avLst/>
          </a:prstGeom>
        </p:spPr>
        <p:txBody>
          <a:bodyPr wrap="square">
            <a:spAutoFit/>
          </a:bodyPr>
          <a:lstStyle/>
          <a:p>
            <a:r>
              <a:rPr lang="en-GB" dirty="0"/>
              <a:t> </a:t>
            </a:r>
          </a:p>
        </p:txBody>
      </p:sp>
      <p:sp>
        <p:nvSpPr>
          <p:cNvPr id="14" name="Rectangle 13"/>
          <p:cNvSpPr/>
          <p:nvPr/>
        </p:nvSpPr>
        <p:spPr>
          <a:xfrm rot="10800000" flipH="1" flipV="1">
            <a:off x="792571" y="643332"/>
            <a:ext cx="7704856" cy="1116972"/>
          </a:xfrm>
          <a:prstGeom prst="rect">
            <a:avLst/>
          </a:prstGeom>
        </p:spPr>
        <p:txBody>
          <a:bodyPr wrap="square">
            <a:spAutoFit/>
          </a:bodyPr>
          <a:lstStyle/>
          <a:p>
            <a:pPr algn="ctr">
              <a:lnSpc>
                <a:spcPct val="107000"/>
              </a:lnSpc>
              <a:spcAft>
                <a:spcPts val="800"/>
              </a:spcAft>
            </a:pPr>
            <a:endParaRPr lang="en-GB" sz="2800" dirty="0">
              <a:latin typeface="Comic Sans MS" panose="030F0702030302020204" pitchFamily="66" charset="0"/>
              <a:ea typeface="Calibri" panose="020F0502020204030204" pitchFamily="34" charset="0"/>
              <a:cs typeface="Calibri" panose="020F0502020204030204" pitchFamily="34" charset="0"/>
            </a:endParaRPr>
          </a:p>
          <a:p>
            <a:pPr algn="ctr">
              <a:lnSpc>
                <a:spcPct val="107000"/>
              </a:lnSpc>
              <a:spcAft>
                <a:spcPts val="800"/>
              </a:spcAft>
            </a:pP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Rectangle 2"/>
          <p:cNvSpPr/>
          <p:nvPr/>
        </p:nvSpPr>
        <p:spPr>
          <a:xfrm>
            <a:off x="1475656" y="260648"/>
            <a:ext cx="6408712" cy="1226874"/>
          </a:xfrm>
          <a:prstGeom prst="rect">
            <a:avLst/>
          </a:prstGeom>
        </p:spPr>
        <p:txBody>
          <a:bodyPr wrap="square">
            <a:spAutoFit/>
          </a:bodyPr>
          <a:lstStyle/>
          <a:p>
            <a:pPr lvl="0" algn="ctr">
              <a:lnSpc>
                <a:spcPct val="107000"/>
              </a:lnSpc>
              <a:spcAft>
                <a:spcPts val="800"/>
              </a:spcAft>
            </a:pPr>
            <a:r>
              <a:rPr lang="en-GB" sz="2800" dirty="0">
                <a:solidFill>
                  <a:prstClr val="black"/>
                </a:solidFill>
                <a:latin typeface="Comic Sans MS" panose="030F0702030302020204" pitchFamily="66" charset="0"/>
                <a:ea typeface="Calibri" panose="020F0502020204030204" pitchFamily="34" charset="0"/>
                <a:cs typeface="Calibri" panose="020F0502020204030204" pitchFamily="34" charset="0"/>
              </a:rPr>
              <a:t>Gospel</a:t>
            </a:r>
          </a:p>
          <a:p>
            <a:pPr algn="ctr">
              <a:lnSpc>
                <a:spcPts val="1800"/>
              </a:lnSpc>
              <a:spcAft>
                <a:spcPts val="750"/>
              </a:spcAft>
            </a:pP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The Feast of </a:t>
            </a: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Most Holy Body and Blood</a:t>
            </a:r>
          </a:p>
          <a:p>
            <a:pPr algn="ctr">
              <a:lnSpc>
                <a:spcPts val="1800"/>
              </a:lnSpc>
              <a:spcAft>
                <a:spcPts val="750"/>
              </a:spcAft>
            </a:pPr>
            <a:r>
              <a:rPr lang="en-GB" sz="20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 of Christ </a:t>
            </a:r>
            <a:r>
              <a:rPr lang="en-GB" sz="2000"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(Corpus Christi)</a:t>
            </a: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 </a:t>
            </a:r>
            <a:r>
              <a:rPr lang="en-GB" sz="2000" b="1">
                <a:solidFill>
                  <a:srgbClr val="00B050"/>
                </a:solidFill>
                <a:latin typeface="Comic Sans MS" panose="030F0702030302020204" pitchFamily="66" charset="0"/>
                <a:ea typeface="Times New Roman" panose="02020603050405020304" pitchFamily="18" charset="0"/>
                <a:cs typeface="Calibri" panose="020F0502020204030204" pitchFamily="34" charset="0"/>
              </a:rPr>
              <a:t>Year A</a:t>
            </a:r>
            <a:endPar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p:txBody>
      </p:sp>
      <p:pic>
        <p:nvPicPr>
          <p:cNvPr id="9" name="Picture 8" descr="Pin on EUCHARIST">
            <a:extLst>
              <a:ext uri="{FF2B5EF4-FFF2-40B4-BE49-F238E27FC236}">
                <a16:creationId xmlns:a16="http://schemas.microsoft.com/office/drawing/2014/main" id="{BF777FF7-491D-489E-A04F-E41C7EB0B64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5696" y="1870205"/>
            <a:ext cx="5472608" cy="4414300"/>
          </a:xfrm>
          <a:prstGeom prst="rect">
            <a:avLst/>
          </a:prstGeom>
          <a:noFill/>
          <a:ln>
            <a:noFill/>
          </a:ln>
        </p:spPr>
      </p:pic>
      <p:sp>
        <p:nvSpPr>
          <p:cNvPr id="2" name="TextBox 1">
            <a:extLst>
              <a:ext uri="{FF2B5EF4-FFF2-40B4-BE49-F238E27FC236}">
                <a16:creationId xmlns:a16="http://schemas.microsoft.com/office/drawing/2014/main" id="{8F0486A3-C4D1-4807-8B3B-E9A844BF556F}"/>
              </a:ext>
            </a:extLst>
          </p:cNvPr>
          <p:cNvSpPr txBox="1"/>
          <p:nvPr/>
        </p:nvSpPr>
        <p:spPr>
          <a:xfrm>
            <a:off x="2105259" y="6387920"/>
            <a:ext cx="5149505" cy="369332"/>
          </a:xfrm>
          <a:prstGeom prst="rect">
            <a:avLst/>
          </a:prstGeom>
          <a:noFill/>
        </p:spPr>
        <p:txBody>
          <a:bodyPr wrap="square" rtlCol="0">
            <a:spAutoFit/>
          </a:bodyPr>
          <a:lstStyle/>
          <a:p>
            <a:r>
              <a:rPr lang="en-GB" dirty="0">
                <a:hlinkClick r:id="rId4"/>
              </a:rPr>
              <a:t>https://www.youtube.com/watch?v=9h1NzA4OLFI</a:t>
            </a:r>
            <a:endParaRPr lang="en-GB" dirty="0"/>
          </a:p>
        </p:txBody>
      </p:sp>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6" y="1052737"/>
            <a:ext cx="7695773" cy="400110"/>
          </a:xfrm>
          <a:prstGeom prst="rect">
            <a:avLst/>
          </a:prstGeom>
        </p:spPr>
        <p:txBody>
          <a:bodyPr wrap="square">
            <a:spAutoFit/>
          </a:bodyPr>
          <a:lstStyle/>
          <a:p>
            <a:pPr>
              <a:spcAft>
                <a:spcPts val="0"/>
              </a:spcAft>
            </a:pPr>
            <a:endParaRPr lang="en-GB" sz="2000" dirty="0">
              <a:latin typeface="+mj-lt"/>
            </a:endParaRPr>
          </a:p>
        </p:txBody>
      </p:sp>
      <p:graphicFrame>
        <p:nvGraphicFramePr>
          <p:cNvPr id="11" name="Table 10"/>
          <p:cNvGraphicFramePr>
            <a:graphicFrameLocks noGrp="1"/>
          </p:cNvGraphicFramePr>
          <p:nvPr>
            <p:extLst>
              <p:ext uri="{D42A27DB-BD31-4B8C-83A1-F6EECF244321}">
                <p14:modId xmlns:p14="http://schemas.microsoft.com/office/powerpoint/2010/main" val="3505523135"/>
              </p:ext>
            </p:extLst>
          </p:nvPr>
        </p:nvGraphicFramePr>
        <p:xfrm>
          <a:off x="179512" y="152654"/>
          <a:ext cx="8750790" cy="6638798"/>
        </p:xfrm>
        <a:graphic>
          <a:graphicData uri="http://schemas.openxmlformats.org/drawingml/2006/table">
            <a:tbl>
              <a:tblPr firstRow="1" firstCol="1" bandRow="1"/>
              <a:tblGrid>
                <a:gridCol w="8750790">
                  <a:extLst>
                    <a:ext uri="{9D8B030D-6E8A-4147-A177-3AD203B41FA5}">
                      <a16:colId xmlns:a16="http://schemas.microsoft.com/office/drawing/2014/main" val="2204014737"/>
                    </a:ext>
                  </a:extLst>
                </a:gridCol>
              </a:tblGrid>
              <a:tr h="6588714">
                <a:tc>
                  <a:txBody>
                    <a:bodyPr/>
                    <a:lstStyle/>
                    <a:p>
                      <a:pPr algn="ctr"/>
                      <a:r>
                        <a:rPr lang="en-GB" sz="3200" kern="1200" dirty="0">
                          <a:solidFill>
                            <a:srgbClr val="00B050"/>
                          </a:solidFill>
                          <a:effectLst/>
                          <a:latin typeface="Comic Sans MS" panose="030F0702030302020204" pitchFamily="66" charset="0"/>
                          <a:ea typeface="+mn-ea"/>
                          <a:cs typeface="+mn-cs"/>
                        </a:rPr>
                        <a:t>A Reading from the Holy Gospel </a:t>
                      </a:r>
                    </a:p>
                    <a:p>
                      <a:pPr algn="ctr"/>
                      <a:r>
                        <a:rPr lang="en-GB" sz="3200" kern="1200" dirty="0">
                          <a:solidFill>
                            <a:srgbClr val="00B050"/>
                          </a:solidFill>
                          <a:effectLst/>
                          <a:latin typeface="Comic Sans MS" panose="030F0702030302020204" pitchFamily="66" charset="0"/>
                          <a:ea typeface="+mn-ea"/>
                          <a:cs typeface="+mn-cs"/>
                        </a:rPr>
                        <a:t>according to John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dirty="0">
                          <a:effectLst/>
                          <a:latin typeface="Comic Sans MS" panose="030F0702030302020204" pitchFamily="66" charset="0"/>
                          <a:ea typeface="Calibri" panose="020F0502020204030204" pitchFamily="34" charset="0"/>
                          <a:cs typeface="Calibri" panose="020F0502020204030204" pitchFamily="34" charset="0"/>
                        </a:rPr>
                        <a:t>…</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Jesus said to the crowd: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‘I am the living bread which has come down from heaven.</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Anyone who eats this bread will live for ever;</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and the bread that I shall give is my flesh,</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for the life of the world.’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375"/>
                        </a:spcAft>
                      </a:pPr>
                      <a:r>
                        <a:rPr kumimoji="0" lang="en-GB" sz="2800" b="0"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The Gospel of the Lord</a:t>
                      </a:r>
                    </a:p>
                    <a:p>
                      <a:pPr>
                        <a:lnSpc>
                          <a:spcPct val="107000"/>
                        </a:lnSpc>
                        <a:spcAft>
                          <a:spcPts val="375"/>
                        </a:spcAft>
                      </a:pPr>
                      <a:r>
                        <a:rPr kumimoji="0" lang="en-GB" sz="2800" b="0"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Praised to you, Lord Jesus Christ</a:t>
                      </a: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0057529"/>
                  </a:ext>
                </a:extLst>
              </a:tr>
            </a:tbl>
          </a:graphicData>
        </a:graphic>
      </p:graphicFrame>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427984" y="2459912"/>
            <a:ext cx="4104456"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1" i="0" u="none" strike="noStrike" kern="1200" cap="none" spc="0" normalizeH="0" baseline="0" noProof="0" dirty="0">
              <a:ln>
                <a:noFill/>
              </a:ln>
              <a:solidFill>
                <a:srgbClr val="7030A0"/>
              </a:solidFill>
              <a:effectLst/>
              <a:uLnTx/>
              <a:uFillTx/>
              <a:latin typeface="Calibri"/>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333333"/>
              </a:solidFill>
              <a:effectLst/>
              <a:uLnTx/>
              <a:uFillTx/>
              <a:latin typeface="Calibri"/>
              <a:ea typeface="Times New Roman" panose="02020603050405020304" pitchFamily="18" charset="0"/>
              <a:cs typeface="Calibri" panose="020F0502020204030204" pitchFamily="34" charset="0"/>
            </a:endParaRPr>
          </a:p>
        </p:txBody>
      </p:sp>
      <p:sp>
        <p:nvSpPr>
          <p:cNvPr id="2" name="Rectangle 1"/>
          <p:cNvSpPr/>
          <p:nvPr/>
        </p:nvSpPr>
        <p:spPr>
          <a:xfrm>
            <a:off x="2843809" y="774286"/>
            <a:ext cx="4752527" cy="421654"/>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Times New Roman" panose="02020603050405020304" pitchFamily="18"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95884" y="192822"/>
            <a:ext cx="2376263" cy="466025"/>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B050"/>
                </a:solidFill>
                <a:effectLst/>
                <a:uLnTx/>
                <a:uFillTx/>
                <a:latin typeface="Comic Sans MS" panose="030F0702030302020204" pitchFamily="66" charset="0"/>
                <a:cs typeface="Calibri" panose="020F0502020204030204" pitchFamily="34" charset="0"/>
              </a:rPr>
              <a:t>Reflection</a:t>
            </a:r>
            <a:endParaRPr kumimoji="0" lang="en-GB" sz="2400" b="0"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6" name="Rectangle 5"/>
          <p:cNvSpPr/>
          <p:nvPr/>
        </p:nvSpPr>
        <p:spPr>
          <a:xfrm>
            <a:off x="395535" y="841997"/>
            <a:ext cx="8136905" cy="707886"/>
          </a:xfrm>
          <a:prstGeom prst="rect">
            <a:avLst/>
          </a:prstGeom>
        </p:spPr>
        <p:txBody>
          <a:bodyPr wrap="square">
            <a:spAutoFit/>
          </a:bodyPr>
          <a:lstStyle/>
          <a:p>
            <a:endParaRPr lang="en-GB" sz="2000" dirty="0">
              <a:latin typeface="Calibri" panose="020F0502020204030204" pitchFamily="34" charset="0"/>
              <a:ea typeface="Calibri" panose="020F0502020204030204" pitchFamily="34" charset="0"/>
            </a:endParaRPr>
          </a:p>
          <a:p>
            <a:endParaRPr lang="en-GB" sz="2000" dirty="0">
              <a:latin typeface="Calibri" panose="020F0502020204030204" pitchFamily="34" charset="0"/>
              <a:ea typeface="Calibri" panose="020F0502020204030204" pitchFamily="34" charset="0"/>
            </a:endParaRPr>
          </a:p>
        </p:txBody>
      </p:sp>
      <p:sp>
        <p:nvSpPr>
          <p:cNvPr id="13" name="TextBox 12">
            <a:extLst>
              <a:ext uri="{FF2B5EF4-FFF2-40B4-BE49-F238E27FC236}">
                <a16:creationId xmlns:a16="http://schemas.microsoft.com/office/drawing/2014/main" id="{089721E3-5A2D-4C88-A1E3-331783F5072C}"/>
              </a:ext>
            </a:extLst>
          </p:cNvPr>
          <p:cNvSpPr txBox="1"/>
          <p:nvPr/>
        </p:nvSpPr>
        <p:spPr>
          <a:xfrm>
            <a:off x="251521" y="654665"/>
            <a:ext cx="8267098" cy="5780365"/>
          </a:xfrm>
          <a:prstGeom prst="rect">
            <a:avLst/>
          </a:prstGeom>
          <a:noFill/>
        </p:spPr>
        <p:txBody>
          <a:bodyPr wrap="square" rtlCol="0">
            <a:spAutoFit/>
          </a:bodyPr>
          <a:lstStyle/>
          <a:p>
            <a:pPr marL="0" marR="0" lvl="0" indent="0" algn="l" defTabSz="914400" rtl="0" eaLnBrk="1" fontAlgn="base" latinLnBrk="0" hangingPunct="1">
              <a:lnSpc>
                <a:spcPct val="107000"/>
              </a:lnSpc>
              <a:spcBef>
                <a:spcPts val="0"/>
              </a:spcBef>
              <a:spcAft>
                <a:spcPts val="800"/>
              </a:spcAft>
              <a:buClrTx/>
              <a:buSzTx/>
              <a:buFontTx/>
              <a:buNone/>
              <a:tabLst/>
              <a:defRPr/>
            </a:pPr>
            <a:r>
              <a:rPr kumimoji="0" lang="en-GB" sz="19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cs typeface="Times New Roman" panose="02020603050405020304" pitchFamily="18" charset="0"/>
              </a:rPr>
              <a:t>Jesus tells the crowd that he is the bread of life. He explains that just as God gave the Israelites manna to feed them in the desert many years before, so now God has sent new manna that will give us eternal life. Jesus tells us that He is the living bread, and He will come and live in people through the Eucharist. (Communion). </a:t>
            </a:r>
            <a:endParaRPr kumimoji="0" lang="en-GB" sz="19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7000"/>
              </a:lnSpc>
              <a:spcBef>
                <a:spcPts val="0"/>
              </a:spcBef>
              <a:spcAft>
                <a:spcPts val="800"/>
              </a:spcAft>
              <a:buClrTx/>
              <a:buSzTx/>
              <a:buFontTx/>
              <a:buNone/>
              <a:tabLst/>
              <a:defRPr/>
            </a:pPr>
            <a:r>
              <a:rPr kumimoji="0" lang="en-GB" sz="1900" b="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cs typeface="Times New Roman" panose="02020603050405020304" pitchFamily="18" charset="0"/>
              </a:rPr>
              <a:t>In the Gospel story before this one, </a:t>
            </a:r>
            <a:r>
              <a:rPr kumimoji="0" lang="en-GB" sz="190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a </a:t>
            </a:r>
            <a:r>
              <a:rPr kumimoji="0" lang="en-GB" sz="1900" i="0" u="none" strike="noStrike" kern="1200" cap="none" spc="0" normalizeH="0" baseline="0" noProof="0" dirty="0">
                <a:ln>
                  <a:noFill/>
                </a:ln>
                <a:solidFill>
                  <a:srgbClr val="333333"/>
                </a:solidFill>
                <a:effectLst/>
                <a:uLnTx/>
                <a:uFillTx/>
                <a:latin typeface="Comic Sans MS" panose="030F0702030302020204" pitchFamily="66" charset="0"/>
                <a:ea typeface="Calibri" panose="020F0502020204030204" pitchFamily="34" charset="0"/>
                <a:cs typeface="Times New Roman" panose="02020603050405020304" pitchFamily="18" charset="0"/>
              </a:rPr>
              <a:t>crowd of people had gathered. Jesus had blessed five loaves and two fish, and there was enough to feed over five thousand people.</a:t>
            </a:r>
            <a:endParaRPr kumimoji="0" lang="en-GB" sz="190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7000"/>
              </a:lnSpc>
              <a:spcBef>
                <a:spcPts val="0"/>
              </a:spcBef>
              <a:spcAft>
                <a:spcPts val="800"/>
              </a:spcAft>
              <a:buClrTx/>
              <a:buSzTx/>
              <a:buFontTx/>
              <a:buNone/>
              <a:tabLst/>
              <a:defRPr/>
            </a:pPr>
            <a:r>
              <a:rPr kumimoji="0" lang="en-GB" sz="19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 disciples </a:t>
            </a:r>
            <a:r>
              <a:rPr kumimoji="0" lang="en-GB" sz="190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wanted Jesus to send the crowd away. Instead, Jesus gave them the courage them </a:t>
            </a:r>
            <a:r>
              <a:rPr kumimoji="0" lang="en-GB" sz="19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to go out among the crowds and feed the hungry people. </a:t>
            </a:r>
            <a:endParaRPr lang="en-GB" dirty="0">
              <a:latin typeface="Comic Sans MS" panose="030F0702030302020204" pitchFamily="66" charset="0"/>
              <a:ea typeface="MS Mincho" panose="02020609040205080304" pitchFamily="49" charset="-128"/>
              <a:cs typeface="Times New Roman" panose="02020603050405020304" pitchFamily="18" charset="0"/>
            </a:endParaRPr>
          </a:p>
          <a:p>
            <a:pPr>
              <a:spcAft>
                <a:spcPts val="0"/>
              </a:spcAft>
            </a:pPr>
            <a:r>
              <a:rPr lang="en-GB"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We usually eat a meal when we are hungry. The word ‘</a:t>
            </a:r>
            <a:r>
              <a:rPr lang="en-GB" i="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hunger</a:t>
            </a:r>
            <a:r>
              <a:rPr lang="en-GB"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 describes needs that human beings have other than food. We can have a hunger or need for love, friendship, kindness, gentleness…</a:t>
            </a:r>
          </a:p>
          <a:p>
            <a:pPr>
              <a:spcAft>
                <a:spcPts val="0"/>
              </a:spcAft>
            </a:pPr>
            <a:endParaRPr lang="en-GB"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a:spcAft>
                <a:spcPts val="0"/>
              </a:spcAft>
            </a:pPr>
            <a:r>
              <a:rPr lang="en-GB"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 </a:t>
            </a:r>
            <a:r>
              <a:rPr lang="en-GB" dirty="0">
                <a:solidFill>
                  <a:prstClr val="black"/>
                </a:solidFill>
                <a:latin typeface="Comic Sans MS" panose="030F0702030302020204" pitchFamily="66" charset="0"/>
                <a:ea typeface="Calibri" panose="020F0502020204030204" pitchFamily="34" charset="0"/>
                <a:cs typeface="Calibri" panose="020F0502020204030204" pitchFamily="34" charset="0"/>
              </a:rPr>
              <a:t>Jesus wants His friends to care about the people they meet and make a difference in their lives, no matter what they may hunger for. We are His friends too, so we ask for His help to make us strong and good.</a:t>
            </a:r>
            <a:endParaRPr lang="en-GB" dirty="0">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60079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427984" y="2459912"/>
            <a:ext cx="4104456"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1" i="0" u="none" strike="noStrike" kern="1200" cap="none" spc="0" normalizeH="0" baseline="0" noProof="0" dirty="0">
              <a:ln>
                <a:noFill/>
              </a:ln>
              <a:solidFill>
                <a:srgbClr val="7030A0"/>
              </a:solidFill>
              <a:effectLst/>
              <a:uLnTx/>
              <a:uFillTx/>
              <a:latin typeface="Calibri"/>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1800" b="0" i="0" u="none" strike="noStrike" kern="1200" cap="none" spc="0" normalizeH="0" baseline="0" noProof="0" dirty="0">
              <a:ln>
                <a:noFill/>
              </a:ln>
              <a:solidFill>
                <a:srgbClr val="333333"/>
              </a:solidFill>
              <a:effectLst/>
              <a:uLnTx/>
              <a:uFillTx/>
              <a:latin typeface="Calibri"/>
              <a:ea typeface="Times New Roman" panose="02020603050405020304" pitchFamily="18" charset="0"/>
              <a:cs typeface="Calibri" panose="020F0502020204030204" pitchFamily="34" charset="0"/>
            </a:endParaRPr>
          </a:p>
        </p:txBody>
      </p:sp>
      <p:sp>
        <p:nvSpPr>
          <p:cNvPr id="2" name="Rectangle 1"/>
          <p:cNvSpPr/>
          <p:nvPr/>
        </p:nvSpPr>
        <p:spPr>
          <a:xfrm>
            <a:off x="2843809" y="774286"/>
            <a:ext cx="4752527" cy="421654"/>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Times New Roman" panose="02020603050405020304" pitchFamily="18"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95535" y="774286"/>
            <a:ext cx="8136905" cy="707886"/>
          </a:xfrm>
          <a:prstGeom prst="rect">
            <a:avLst/>
          </a:prstGeom>
        </p:spPr>
        <p:txBody>
          <a:bodyPr wrap="square">
            <a:spAutoFit/>
          </a:bodyPr>
          <a:lstStyle/>
          <a:p>
            <a:endParaRPr lang="en-GB" sz="2000" dirty="0">
              <a:latin typeface="Calibri" panose="020F0502020204030204" pitchFamily="34" charset="0"/>
              <a:ea typeface="Calibri" panose="020F0502020204030204" pitchFamily="34" charset="0"/>
            </a:endParaRPr>
          </a:p>
          <a:p>
            <a:endParaRPr lang="en-GB" sz="2000" dirty="0">
              <a:latin typeface="Calibri" panose="020F0502020204030204" pitchFamily="34" charset="0"/>
              <a:ea typeface="Calibri" panose="020F0502020204030204" pitchFamily="34" charset="0"/>
            </a:endParaRPr>
          </a:p>
        </p:txBody>
      </p:sp>
      <p:pic>
        <p:nvPicPr>
          <p:cNvPr id="9" name="Picture 8" descr="Hallam News » The Feast of Corpus Christi">
            <a:extLst>
              <a:ext uri="{FF2B5EF4-FFF2-40B4-BE49-F238E27FC236}">
                <a16:creationId xmlns:a16="http://schemas.microsoft.com/office/drawing/2014/main" id="{EDFC714E-F155-41DD-BFCE-2820C1399ED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3" y="1052736"/>
            <a:ext cx="4229742" cy="5713960"/>
          </a:xfrm>
          <a:prstGeom prst="rect">
            <a:avLst/>
          </a:prstGeom>
          <a:noFill/>
          <a:ln>
            <a:noFill/>
          </a:ln>
          <a:effectLst>
            <a:glow rad="139700">
              <a:schemeClr val="accent1">
                <a:satMod val="175000"/>
                <a:alpha val="40000"/>
              </a:schemeClr>
            </a:glow>
          </a:effectLst>
        </p:spPr>
      </p:pic>
      <p:sp>
        <p:nvSpPr>
          <p:cNvPr id="7" name="TextBox 6">
            <a:extLst>
              <a:ext uri="{FF2B5EF4-FFF2-40B4-BE49-F238E27FC236}">
                <a16:creationId xmlns:a16="http://schemas.microsoft.com/office/drawing/2014/main" id="{275CADAC-D6DD-474C-A012-DFB609F7C527}"/>
              </a:ext>
            </a:extLst>
          </p:cNvPr>
          <p:cNvSpPr txBox="1"/>
          <p:nvPr/>
        </p:nvSpPr>
        <p:spPr>
          <a:xfrm>
            <a:off x="4734746" y="1052736"/>
            <a:ext cx="4229742" cy="5713960"/>
          </a:xfrm>
          <a:prstGeom prst="rect">
            <a:avLst/>
          </a:prstGeom>
          <a:noFill/>
          <a:ln w="57150">
            <a:solidFill>
              <a:schemeClr val="tx2">
                <a:lumMod val="60000"/>
                <a:lumOff val="40000"/>
              </a:schemeClr>
            </a:solidFill>
          </a:ln>
        </p:spPr>
        <p:txBody>
          <a:bodyPr wrap="square" rtlCol="0">
            <a:spAutoFit/>
          </a:bodyPr>
          <a:lstStyle/>
          <a:p>
            <a:endParaRPr lang="en-GB" sz="2000" dirty="0"/>
          </a:p>
          <a:p>
            <a:r>
              <a:rPr lang="en-GB" sz="2400" dirty="0"/>
              <a:t>When the priest blesses the bread and wine it becomes the body and blood of Jesus.  We are with Him in the moment of the Last Supper and He is here to spend time with us. How amazing is that!</a:t>
            </a:r>
          </a:p>
          <a:p>
            <a:r>
              <a:rPr lang="en-GB" sz="2400" dirty="0"/>
              <a:t>Before receiving Jesus in Communion, we say the prayer,</a:t>
            </a:r>
          </a:p>
          <a:p>
            <a:r>
              <a:rPr lang="en-GB" sz="2400" dirty="0"/>
              <a:t> </a:t>
            </a:r>
          </a:p>
          <a:p>
            <a:r>
              <a:rPr lang="en-GB" sz="2400" b="1" dirty="0"/>
              <a:t>Lord, I am not worthy that you should enter under my roof, but only say the word, and my soul shall be healed.</a:t>
            </a:r>
            <a:endParaRPr lang="en-GB" sz="2400" dirty="0"/>
          </a:p>
        </p:txBody>
      </p:sp>
      <p:sp>
        <p:nvSpPr>
          <p:cNvPr id="15" name="TextBox 14">
            <a:extLst>
              <a:ext uri="{FF2B5EF4-FFF2-40B4-BE49-F238E27FC236}">
                <a16:creationId xmlns:a16="http://schemas.microsoft.com/office/drawing/2014/main" id="{9E2FC516-F151-4448-9989-6D5018952819}"/>
              </a:ext>
            </a:extLst>
          </p:cNvPr>
          <p:cNvSpPr txBox="1"/>
          <p:nvPr/>
        </p:nvSpPr>
        <p:spPr>
          <a:xfrm>
            <a:off x="1259632" y="82514"/>
            <a:ext cx="6048672" cy="707886"/>
          </a:xfrm>
          <a:prstGeom prst="rect">
            <a:avLst/>
          </a:prstGeom>
          <a:noFill/>
        </p:spPr>
        <p:txBody>
          <a:bodyPr wrap="square" rtlCol="0">
            <a:spAutoFit/>
          </a:bodyPr>
          <a:lstStyle/>
          <a:p>
            <a:pPr algn="ctr"/>
            <a:r>
              <a:rPr lang="en-GB" sz="2000" b="1" dirty="0">
                <a:solidFill>
                  <a:srgbClr val="0070C0"/>
                </a:solidFill>
                <a:latin typeface="Comic Sans MS" panose="030F0702030302020204" pitchFamily="66" charset="0"/>
                <a:ea typeface="Calibri" panose="020F0502020204030204" pitchFamily="34" charset="0"/>
                <a:cs typeface="Calibri" panose="020F0502020204030204" pitchFamily="34" charset="0"/>
              </a:rPr>
              <a:t>The Eucharist ~</a:t>
            </a:r>
          </a:p>
          <a:p>
            <a:pPr algn="ctr"/>
            <a:r>
              <a:rPr lang="en-GB" sz="2000" b="1" dirty="0">
                <a:solidFill>
                  <a:srgbClr val="0070C0"/>
                </a:solidFill>
                <a:latin typeface="Comic Sans MS" panose="030F0702030302020204" pitchFamily="66" charset="0"/>
                <a:ea typeface="Calibri" panose="020F0502020204030204" pitchFamily="34" charset="0"/>
                <a:cs typeface="Calibri" panose="020F0502020204030204" pitchFamily="34" charset="0"/>
              </a:rPr>
              <a:t>‘…this is my body, this is my blood…’</a:t>
            </a:r>
            <a:endParaRPr lang="en-GB" sz="2000" b="1" dirty="0">
              <a:solidFill>
                <a:srgbClr val="0070C0"/>
              </a:solidFill>
            </a:endParaRPr>
          </a:p>
        </p:txBody>
      </p:sp>
    </p:spTree>
    <p:extLst>
      <p:ext uri="{BB962C8B-B14F-4D97-AF65-F5344CB8AC3E}">
        <p14:creationId xmlns:p14="http://schemas.microsoft.com/office/powerpoint/2010/main" val="1937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3662" y="1195942"/>
            <a:ext cx="8768137" cy="707886"/>
          </a:xfrm>
          <a:prstGeom prst="rect">
            <a:avLst/>
          </a:prstGeom>
        </p:spPr>
        <p:txBody>
          <a:bodyPr wrap="square">
            <a:spAutoFit/>
          </a:bodyPr>
          <a:lstStyle/>
          <a:p>
            <a:endParaRPr lang="en-GB" sz="2000" dirty="0">
              <a:solidFill>
                <a:srgbClr val="000000"/>
              </a:solidFill>
              <a:latin typeface="Calibri" panose="020F0502020204030204" pitchFamily="34" charset="0"/>
            </a:endParaRPr>
          </a:p>
          <a:p>
            <a:endParaRPr lang="en-GB" sz="2000" dirty="0"/>
          </a:p>
        </p:txBody>
      </p:sp>
      <p:sp>
        <p:nvSpPr>
          <p:cNvPr id="3" name="Rectangle 2"/>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sp>
        <p:nvSpPr>
          <p:cNvPr id="4" name="Rectangle 3"/>
          <p:cNvSpPr/>
          <p:nvPr/>
        </p:nvSpPr>
        <p:spPr>
          <a:xfrm>
            <a:off x="113663" y="210819"/>
            <a:ext cx="2586130" cy="412677"/>
          </a:xfrm>
          <a:prstGeom prst="rect">
            <a:avLst/>
          </a:prstGeom>
        </p:spPr>
        <p:txBody>
          <a:bodyPr wrap="square">
            <a:spAutoFit/>
          </a:bodyPr>
          <a:lstStyle/>
          <a:p>
            <a:pPr>
              <a:lnSpc>
                <a:spcPct val="107000"/>
              </a:lnSpc>
              <a:spcAft>
                <a:spcPts val="800"/>
              </a:spcAft>
            </a:pPr>
            <a:r>
              <a:rPr lang="en-GB"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Post-it Challeng</a:t>
            </a:r>
            <a:r>
              <a:rPr lang="en-GB" sz="2000"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e:</a:t>
            </a:r>
            <a:endParaRPr lang="en-GB" sz="2000" dirty="0">
              <a:solidFill>
                <a:prstClr val="black"/>
              </a:solidFill>
              <a:latin typeface="Comic Sans MS" panose="030F0702030302020204" pitchFamily="66" charset="0"/>
            </a:endParaRPr>
          </a:p>
        </p:txBody>
      </p:sp>
      <p:sp>
        <p:nvSpPr>
          <p:cNvPr id="8" name="Rectangle 7"/>
          <p:cNvSpPr/>
          <p:nvPr/>
        </p:nvSpPr>
        <p:spPr>
          <a:xfrm>
            <a:off x="169910" y="840843"/>
            <a:ext cx="3888433" cy="1269258"/>
          </a:xfrm>
          <a:prstGeom prst="rect">
            <a:avLst/>
          </a:prstGeom>
        </p:spPr>
        <p:txBody>
          <a:bodyPr wrap="square">
            <a:spAutoFit/>
          </a:bodyPr>
          <a:lstStyle/>
          <a:p>
            <a:pPr algn="ctr">
              <a:lnSpc>
                <a:spcPct val="107000"/>
              </a:lnSpc>
              <a:spcAft>
                <a:spcPts val="800"/>
              </a:spcAft>
            </a:pPr>
            <a:r>
              <a:rPr lang="en-GB" sz="2400" b="1" dirty="0">
                <a:solidFill>
                  <a:srgbClr val="C00000"/>
                </a:solidFill>
                <a:latin typeface="Kristen ITC" panose="03050502040202030202" pitchFamily="66" charset="0"/>
                <a:ea typeface="Times New Roman" panose="02020603050405020304" pitchFamily="18" charset="0"/>
                <a:cs typeface="Calibri" panose="020F0502020204030204" pitchFamily="34" charset="0"/>
              </a:rPr>
              <a:t>Let your love grow… start with the small things…</a:t>
            </a:r>
          </a:p>
        </p:txBody>
      </p:sp>
      <p:sp>
        <p:nvSpPr>
          <p:cNvPr id="14" name="TextBox 13">
            <a:extLst>
              <a:ext uri="{FF2B5EF4-FFF2-40B4-BE49-F238E27FC236}">
                <a16:creationId xmlns:a16="http://schemas.microsoft.com/office/drawing/2014/main" id="{B73B6CA4-6815-48F3-9643-5621341531CA}"/>
              </a:ext>
            </a:extLst>
          </p:cNvPr>
          <p:cNvSpPr txBox="1"/>
          <p:nvPr/>
        </p:nvSpPr>
        <p:spPr>
          <a:xfrm>
            <a:off x="113663" y="2636912"/>
            <a:ext cx="4098298" cy="3841881"/>
          </a:xfrm>
          <a:prstGeom prst="rect">
            <a:avLst/>
          </a:prstGeom>
          <a:noFill/>
          <a:ln w="28575">
            <a:solidFill>
              <a:srgbClr val="C00000"/>
            </a:solidFill>
          </a:ln>
        </p:spPr>
        <p:txBody>
          <a:bodyPr wrap="square" rtlCol="0">
            <a:spAutoFit/>
          </a:bodyPr>
          <a:lstStyle/>
          <a:p>
            <a:pPr marL="342900" lvl="0" indent="-342900" fontAlgn="base">
              <a:lnSpc>
                <a:spcPct val="106000"/>
              </a:lnSpc>
              <a:spcAft>
                <a:spcPts val="0"/>
              </a:spcAft>
              <a:buFont typeface="Symbol" panose="05050102010706020507" pitchFamily="18" charset="2"/>
              <a:buBlip>
                <a:blip r:embed="rId2"/>
              </a:buBlip>
            </a:pPr>
            <a:r>
              <a:rPr lang="en-GB" sz="2000" dirty="0">
                <a:solidFill>
                  <a:srgbClr val="000000"/>
                </a:solidFill>
                <a:latin typeface="Comic Sans MS" panose="030F0702030302020204" pitchFamily="66" charset="0"/>
                <a:ea typeface="Calibri" panose="020F0502020204030204" pitchFamily="34" charset="0"/>
                <a:cs typeface="Calibri" panose="020F0502020204030204" pitchFamily="34" charset="0"/>
              </a:rPr>
              <a:t>Think of one way which you can</a:t>
            </a:r>
            <a:r>
              <a:rPr lang="en-GB" sz="2000" dirty="0">
                <a:latin typeface="Comic Sans MS" panose="030F0702030302020204" pitchFamily="66" charset="0"/>
                <a:ea typeface="Calibri" panose="020F0502020204030204" pitchFamily="34" charset="0"/>
                <a:cs typeface="Times New Roman" panose="02020603050405020304" pitchFamily="18" charset="0"/>
              </a:rPr>
              <a:t> </a:t>
            </a:r>
            <a:r>
              <a:rPr lang="en-GB" sz="2000" dirty="0">
                <a:solidFill>
                  <a:srgbClr val="000000"/>
                </a:solidFill>
                <a:latin typeface="Comic Sans MS" panose="030F0702030302020204" pitchFamily="66" charset="0"/>
                <a:ea typeface="Calibri" panose="020F0502020204030204" pitchFamily="34" charset="0"/>
                <a:cs typeface="Calibri" panose="020F0502020204030204" pitchFamily="34" charset="0"/>
              </a:rPr>
              <a:t>share your love with someone today…</a:t>
            </a:r>
          </a:p>
          <a:p>
            <a:pPr lvl="0" fontAlgn="base">
              <a:lnSpc>
                <a:spcPct val="106000"/>
              </a:lnSpc>
              <a:spcAft>
                <a:spcPts val="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gn="ctr" fontAlgn="base">
              <a:lnSpc>
                <a:spcPct val="107000"/>
              </a:lnSpc>
              <a:spcAft>
                <a:spcPts val="800"/>
              </a:spcAft>
            </a:pPr>
            <a:r>
              <a:rPr lang="en-GB" sz="2000" b="1" i="1" dirty="0">
                <a:solidFill>
                  <a:srgbClr val="000000"/>
                </a:solidFill>
                <a:latin typeface="Comic Sans MS" panose="030F0702030302020204" pitchFamily="66" charset="0"/>
                <a:ea typeface="Calibri" panose="020F0502020204030204" pitchFamily="34" charset="0"/>
                <a:cs typeface="Calibri" panose="020F0502020204030204" pitchFamily="34" charset="0"/>
              </a:rPr>
              <a:t>Can you be a good listener, share with a friend, speak to someone who is feeling left out, stand up for what is right, c</a:t>
            </a:r>
            <a:r>
              <a:rPr lang="en-GB" sz="2000" b="1" dirty="0">
                <a:solidFill>
                  <a:srgbClr val="000000"/>
                </a:solidFill>
                <a:latin typeface="Comic Sans MS" panose="030F0702030302020204" pitchFamily="66" charset="0"/>
                <a:ea typeface="Calibri" panose="020F0502020204030204" pitchFamily="34" charset="0"/>
                <a:cs typeface="Calibri" panose="020F0502020204030204" pitchFamily="34" charset="0"/>
              </a:rPr>
              <a:t>an you praise another person today?</a:t>
            </a:r>
            <a:endParaRPr lang="en-GB" sz="2000" b="1" i="1" dirty="0">
              <a:solidFill>
                <a:srgbClr val="000000"/>
              </a:solidFill>
              <a:latin typeface="Comic Sans MS" panose="030F0702030302020204" pitchFamily="66" charset="0"/>
              <a:ea typeface="Calibri" panose="020F0502020204030204" pitchFamily="34" charset="0"/>
              <a:cs typeface="Calibri" panose="020F0502020204030204" pitchFamily="34" charset="0"/>
            </a:endParaRPr>
          </a:p>
          <a:p>
            <a:pPr algn="ctr" fontAlgn="base">
              <a:lnSpc>
                <a:spcPct val="107000"/>
              </a:lnSpc>
              <a:spcAft>
                <a:spcPts val="800"/>
              </a:spcAft>
            </a:pP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59AE335C-BF57-429C-9F21-F86A250F62FF}"/>
              </a:ext>
            </a:extLst>
          </p:cNvPr>
          <p:cNvSpPr txBox="1"/>
          <p:nvPr/>
        </p:nvSpPr>
        <p:spPr>
          <a:xfrm>
            <a:off x="4571999" y="3490520"/>
            <a:ext cx="4320479" cy="2988273"/>
          </a:xfrm>
          <a:prstGeom prst="rect">
            <a:avLst/>
          </a:prstGeom>
          <a:noFill/>
          <a:ln w="28575">
            <a:solidFill>
              <a:srgbClr val="C00000"/>
            </a:solidFill>
          </a:ln>
        </p:spPr>
        <p:txBody>
          <a:bodyPr wrap="square" rtlCol="0">
            <a:spAutoFit/>
          </a:bodyPr>
          <a:lstStyle/>
          <a:p>
            <a:pPr lvl="0" fontAlgn="base">
              <a:lnSpc>
                <a:spcPct val="106000"/>
              </a:lnSpc>
              <a:spcAft>
                <a:spcPts val="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6000"/>
              </a:lnSpc>
              <a:spcAft>
                <a:spcPts val="0"/>
              </a:spcAft>
              <a:buFont typeface="Symbol" panose="05050102010706020507" pitchFamily="18" charset="2"/>
              <a:buBlip>
                <a:blip r:embed="rId2"/>
              </a:buBlip>
            </a:pPr>
            <a:r>
              <a:rPr lang="en-GB" sz="2000" dirty="0">
                <a:latin typeface="Comic Sans MS" panose="030F0702030302020204" pitchFamily="66" charset="0"/>
                <a:ea typeface="Calibri" panose="020F0502020204030204" pitchFamily="34" charset="0"/>
                <a:cs typeface="Calibri" panose="020F0502020204030204" pitchFamily="34" charset="0"/>
              </a:rPr>
              <a:t>Ask yourself, ‘What are my needs?  Have I asked God to feed my needs this week?’</a:t>
            </a:r>
          </a:p>
          <a:p>
            <a:pPr marL="342900" lvl="0" indent="-342900" fontAlgn="base">
              <a:lnSpc>
                <a:spcPct val="106000"/>
              </a:lnSpc>
              <a:spcAft>
                <a:spcPts val="0"/>
              </a:spcAft>
              <a:buFont typeface="Symbol" panose="05050102010706020507" pitchFamily="18" charset="2"/>
              <a:buBlip>
                <a:blip r:embed="rId2"/>
              </a:buBlip>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gn="ctr"/>
            <a:r>
              <a:rPr lang="en-GB" sz="2000" dirty="0">
                <a:latin typeface="Comic Sans MS" panose="030F0702030302020204" pitchFamily="66" charset="0"/>
                <a:ea typeface="Calibri" panose="020F0502020204030204" pitchFamily="34" charset="0"/>
                <a:cs typeface="Calibri" panose="020F0502020204030204" pitchFamily="34" charset="0"/>
              </a:rPr>
              <a:t>Spend two minutes each day reflecting on what it is you need and asking God for His help. Listen out for God speaking back to you!</a:t>
            </a:r>
            <a:endParaRPr lang="en-GB" sz="2000" dirty="0"/>
          </a:p>
        </p:txBody>
      </p:sp>
      <p:pic>
        <p:nvPicPr>
          <p:cNvPr id="1026" name="Picture 2" descr="say it with love. – tbs2539">
            <a:extLst>
              <a:ext uri="{FF2B5EF4-FFF2-40B4-BE49-F238E27FC236}">
                <a16:creationId xmlns:a16="http://schemas.microsoft.com/office/drawing/2014/main" id="{E1A8FA92-261E-4409-B209-9EE5B949EF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7730" y="175310"/>
            <a:ext cx="4320480" cy="3172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092556" y="142632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Rectangle 9"/>
          <p:cNvSpPr/>
          <p:nvPr/>
        </p:nvSpPr>
        <p:spPr>
          <a:xfrm>
            <a:off x="4506971" y="1675346"/>
            <a:ext cx="4288222"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Rectangle 4"/>
          <p:cNvSpPr/>
          <p:nvPr/>
        </p:nvSpPr>
        <p:spPr>
          <a:xfrm>
            <a:off x="2277824" y="1087885"/>
            <a:ext cx="3672408"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200" cap="none" spc="0" normalizeH="0" baseline="0" noProof="0" dirty="0">
                <a:ln>
                  <a:noFill/>
                </a:ln>
                <a:solidFill>
                  <a:srgbClr val="FFC000"/>
                </a:solidFill>
                <a:effectLst/>
                <a:uLnTx/>
                <a:uFillTx/>
                <a:latin typeface="Kristen ITC" panose="03050502040202030202" pitchFamily="66" charset="0"/>
                <a:ea typeface="Calibri" panose="020F0502020204030204" pitchFamily="34"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973819" y="1611049"/>
            <a:ext cx="6840760"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srgbClr val="FFC000"/>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2DA1D35C-8CAE-413C-B8B8-D62CDA91CD39}"/>
              </a:ext>
            </a:extLst>
          </p:cNvPr>
          <p:cNvSpPr txBox="1"/>
          <p:nvPr/>
        </p:nvSpPr>
        <p:spPr>
          <a:xfrm>
            <a:off x="1259633" y="416536"/>
            <a:ext cx="2304256" cy="523220"/>
          </a:xfrm>
          <a:prstGeom prst="rect">
            <a:avLst/>
          </a:prstGeom>
          <a:noFill/>
        </p:spPr>
        <p:txBody>
          <a:bodyPr wrap="square" rtlCol="0">
            <a:spAutoFit/>
          </a:bodyPr>
          <a:lstStyle/>
          <a:p>
            <a:r>
              <a:rPr lang="en-GB" sz="2800" dirty="0">
                <a:solidFill>
                  <a:srgbClr val="C00000"/>
                </a:solidFill>
                <a:latin typeface="Comic Sans MS" panose="030F0702030302020204" pitchFamily="66" charset="0"/>
              </a:rPr>
              <a:t>Let us Pray</a:t>
            </a:r>
          </a:p>
        </p:txBody>
      </p:sp>
      <p:pic>
        <p:nvPicPr>
          <p:cNvPr id="14" name="Picture 13" descr="Image result for Feast of Corpus Christi">
            <a:extLst>
              <a:ext uri="{FF2B5EF4-FFF2-40B4-BE49-F238E27FC236}">
                <a16:creationId xmlns:a16="http://schemas.microsoft.com/office/drawing/2014/main" id="{CF07159B-7EC7-4A64-A191-13E704A3D027}"/>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0272" y="5123712"/>
            <a:ext cx="1774921" cy="1612955"/>
          </a:xfrm>
          <a:prstGeom prst="rect">
            <a:avLst/>
          </a:prstGeom>
          <a:noFill/>
        </p:spPr>
      </p:pic>
      <p:pic>
        <p:nvPicPr>
          <p:cNvPr id="18" name="Picture 17" descr="Feast of Corpus Christi | South Texas Catholic | Corpus Christi, TX">
            <a:extLst>
              <a:ext uri="{FF2B5EF4-FFF2-40B4-BE49-F238E27FC236}">
                <a16:creationId xmlns:a16="http://schemas.microsoft.com/office/drawing/2014/main" id="{DEBBFDF0-7CBD-4D17-8EC4-3D1534F2C153}"/>
              </a:ext>
            </a:extLst>
          </p:cNvPr>
          <p:cNvPicPr/>
          <p:nvPr/>
        </p:nvPicPr>
        <p:blipFill rotWithShape="1">
          <a:blip r:embed="rId3">
            <a:extLst>
              <a:ext uri="{28A0092B-C50C-407E-A947-70E740481C1C}">
                <a14:useLocalDpi xmlns:a14="http://schemas.microsoft.com/office/drawing/2010/main" val="0"/>
              </a:ext>
            </a:extLst>
          </a:blip>
          <a:srcRect l="11670" r="3890"/>
          <a:stretch/>
        </p:blipFill>
        <p:spPr bwMode="auto">
          <a:xfrm>
            <a:off x="5425590" y="1268760"/>
            <a:ext cx="3072217" cy="3170742"/>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549C66C9-39FD-4FEA-AC06-D63CE4B7D08E}"/>
              </a:ext>
            </a:extLst>
          </p:cNvPr>
          <p:cNvSpPr txBox="1"/>
          <p:nvPr/>
        </p:nvSpPr>
        <p:spPr>
          <a:xfrm>
            <a:off x="409328" y="1087885"/>
            <a:ext cx="4451771" cy="3539430"/>
          </a:xfrm>
          <a:prstGeom prst="rect">
            <a:avLst/>
          </a:prstGeom>
          <a:noFill/>
        </p:spPr>
        <p:txBody>
          <a:bodyPr wrap="square" rtlCol="0">
            <a:spAutoFit/>
          </a:bodyPr>
          <a:lstStyle/>
          <a:p>
            <a:r>
              <a:rPr lang="en-GB" sz="2800" dirty="0">
                <a:latin typeface="Comic Sans MS" panose="030F0702030302020204" pitchFamily="66" charset="0"/>
                <a:ea typeface="MS Mincho" panose="02020609040205080304" pitchFamily="49" charset="-128"/>
              </a:rPr>
              <a:t>Dear Jesus,</a:t>
            </a:r>
          </a:p>
          <a:p>
            <a:pPr>
              <a:spcAft>
                <a:spcPts val="0"/>
              </a:spcAft>
            </a:pPr>
            <a:r>
              <a:rPr lang="en-GB" sz="2800" dirty="0">
                <a:latin typeface="Comic Sans MS" panose="030F0702030302020204" pitchFamily="66" charset="0"/>
                <a:ea typeface="MS Mincho" panose="02020609040205080304" pitchFamily="49" charset="-128"/>
              </a:rPr>
              <a:t>You invite us to share at your table, showing your love for us.</a:t>
            </a:r>
          </a:p>
          <a:p>
            <a:pPr>
              <a:spcAft>
                <a:spcPts val="0"/>
              </a:spcAft>
            </a:pPr>
            <a:r>
              <a:rPr lang="en-GB" sz="2800" dirty="0">
                <a:latin typeface="Comic Sans MS" panose="030F0702030302020204" pitchFamily="66" charset="0"/>
                <a:ea typeface="MS Mincho" panose="02020609040205080304" pitchFamily="49" charset="-128"/>
              </a:rPr>
              <a:t>May we also be willing to share with others, showing our love for them. Amen</a:t>
            </a:r>
            <a:endParaRPr lang="en-GB" sz="2800" dirty="0">
              <a:latin typeface="Comic Sans MS" panose="030F0702030302020204" pitchFamily="66" charset="0"/>
              <a:ea typeface="MS Mincho" panose="02020609040205080304" pitchFamily="49" charset="-128"/>
              <a:cs typeface="Times New Roman" panose="02020603050405020304" pitchFamily="18" charset="0"/>
            </a:endParaRPr>
          </a:p>
        </p:txBody>
      </p:sp>
      <p:pic>
        <p:nvPicPr>
          <p:cNvPr id="20" name="Picture 19" descr="Image result for Feast of Corpus Christi">
            <a:extLst>
              <a:ext uri="{FF2B5EF4-FFF2-40B4-BE49-F238E27FC236}">
                <a16:creationId xmlns:a16="http://schemas.microsoft.com/office/drawing/2014/main" id="{A39491A8-A43E-4D1A-8BBA-3CD7C1BA974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32607" y="5123711"/>
            <a:ext cx="1774921" cy="1612955"/>
          </a:xfrm>
          <a:prstGeom prst="rect">
            <a:avLst/>
          </a:prstGeom>
          <a:noFill/>
        </p:spPr>
      </p:pic>
      <p:pic>
        <p:nvPicPr>
          <p:cNvPr id="21" name="Picture 20" descr="Image result for Feast of Corpus Christi">
            <a:extLst>
              <a:ext uri="{FF2B5EF4-FFF2-40B4-BE49-F238E27FC236}">
                <a16:creationId xmlns:a16="http://schemas.microsoft.com/office/drawing/2014/main" id="{6EF6FAB8-13EB-45FC-927F-8EE5A266320C}"/>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6473" y="5149376"/>
            <a:ext cx="1774921" cy="1612955"/>
          </a:xfrm>
          <a:prstGeom prst="rect">
            <a:avLst/>
          </a:prstGeom>
          <a:noFill/>
        </p:spPr>
      </p:pic>
      <p:pic>
        <p:nvPicPr>
          <p:cNvPr id="22" name="Picture 21" descr="Image result for Feast of Corpus Christi">
            <a:extLst>
              <a:ext uri="{FF2B5EF4-FFF2-40B4-BE49-F238E27FC236}">
                <a16:creationId xmlns:a16="http://schemas.microsoft.com/office/drawing/2014/main" id="{8CDE9914-6D8C-492C-AC57-DAE9F7760C1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8807" y="5123714"/>
            <a:ext cx="1774921" cy="1612955"/>
          </a:xfrm>
          <a:prstGeom prst="rect">
            <a:avLst/>
          </a:prstGeom>
          <a:noFill/>
        </p:spPr>
      </p:pic>
    </p:spTree>
    <p:extLst>
      <p:ext uri="{BB962C8B-B14F-4D97-AF65-F5344CB8AC3E}">
        <p14:creationId xmlns:p14="http://schemas.microsoft.com/office/powerpoint/2010/main" val="27178382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7147</TotalTime>
  <Words>583</Words>
  <Application>Microsoft Office PowerPoint</Application>
  <PresentationFormat>On-screen Show (4:3)</PresentationFormat>
  <Paragraphs>61</Paragraphs>
  <Slides>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Calibri</vt:lpstr>
      <vt:lpstr>Cambria</vt:lpstr>
      <vt:lpstr>Comic Sans MS</vt:lpstr>
      <vt:lpstr>Kristen ITC</vt:lpstr>
      <vt:lpstr>Lucida Calligraphy</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222</cp:revision>
  <dcterms:created xsi:type="dcterms:W3CDTF">2018-06-04T06:48:49Z</dcterms:created>
  <dcterms:modified xsi:type="dcterms:W3CDTF">2026-06-08T11:51:07Z</dcterms:modified>
</cp:coreProperties>
</file>