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7" r:id="rId2"/>
    <p:sldId id="258" r:id="rId3"/>
    <p:sldId id="260" r:id="rId4"/>
    <p:sldId id="259" r:id="rId5"/>
    <p:sldId id="262"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CCFF99"/>
    <a:srgbClr val="CCFFCC"/>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86" d="100"/>
          <a:sy n="86" d="100"/>
        </p:scale>
        <p:origin x="138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18/01/2021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701926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6</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18/01/2021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hyperlink" Target="https://www.youtube.com/watch?v=PUtll3mNj5U"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IcC1Bp13n_4"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5852911"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522312" y="497885"/>
            <a:ext cx="6224736" cy="1245341"/>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The 3rd Sunday of Ordinary time</a:t>
            </a:r>
          </a:p>
          <a:p>
            <a:pPr lvl="0" algn="ctr">
              <a:lnSpc>
                <a:spcPct val="107000"/>
              </a:lnSpc>
              <a:spcAft>
                <a:spcPts val="800"/>
              </a:spcAft>
            </a:pPr>
            <a:r>
              <a:rPr lang="en-GB" b="1" dirty="0"/>
              <a:t>Mark1:14-20</a:t>
            </a:r>
          </a:p>
          <a:p>
            <a:pPr lvl="0" algn="ctr">
              <a:lnSpc>
                <a:spcPct val="107000"/>
              </a:lnSpc>
              <a:spcAft>
                <a:spcPts val="800"/>
              </a:spcAft>
            </a:pP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Year B</a:t>
            </a:r>
          </a:p>
        </p:txBody>
      </p:sp>
      <p:sp>
        <p:nvSpPr>
          <p:cNvPr id="11" name="AutoShape 2" descr="Image result for If they will not listen to the prophets"/>
          <p:cNvSpPr>
            <a:spLocks noChangeAspect="1" noChangeArrowheads="1"/>
          </p:cNvSpPr>
          <p:nvPr/>
        </p:nvSpPr>
        <p:spPr bwMode="auto">
          <a:xfrm>
            <a:off x="172143" y="-144463"/>
            <a:ext cx="288232"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AutoShape 6" descr="Image result for when i was hungry you fed 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8" descr="Image result for when i was hungry you fed m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 name="Picture 19" descr="Image result for come follow me jesus"/>
          <p:cNvPicPr/>
          <p:nvPr/>
        </p:nvPicPr>
        <p:blipFill rotWithShape="1">
          <a:blip r:embed="rId3" cstate="print">
            <a:extLst>
              <a:ext uri="{28A0092B-C50C-407E-A947-70E740481C1C}">
                <a14:useLocalDpi xmlns:a14="http://schemas.microsoft.com/office/drawing/2010/main" val="0"/>
              </a:ext>
            </a:extLst>
          </a:blip>
          <a:srcRect t="1901"/>
          <a:stretch/>
        </p:blipFill>
        <p:spPr bwMode="auto">
          <a:xfrm>
            <a:off x="1224186" y="1928518"/>
            <a:ext cx="6736153" cy="3937719"/>
          </a:xfrm>
          <a:prstGeom prst="rect">
            <a:avLst/>
          </a:prstGeom>
          <a:noFill/>
          <a:ln>
            <a:noFill/>
          </a:ln>
        </p:spPr>
      </p:pic>
      <p:sp>
        <p:nvSpPr>
          <p:cNvPr id="4" name="TextBox 3">
            <a:extLst>
              <a:ext uri="{FF2B5EF4-FFF2-40B4-BE49-F238E27FC236}">
                <a16:creationId xmlns:a16="http://schemas.microsoft.com/office/drawing/2014/main" id="{4CA01AFB-32AB-485F-9786-B6BC649D6BC4}"/>
              </a:ext>
            </a:extLst>
          </p:cNvPr>
          <p:cNvSpPr txBox="1"/>
          <p:nvPr/>
        </p:nvSpPr>
        <p:spPr>
          <a:xfrm>
            <a:off x="1259632" y="6235571"/>
            <a:ext cx="5040560" cy="646331"/>
          </a:xfrm>
          <a:prstGeom prst="rect">
            <a:avLst/>
          </a:prstGeom>
          <a:noFill/>
        </p:spPr>
        <p:txBody>
          <a:bodyPr wrap="square" rtlCol="0">
            <a:spAutoFit/>
          </a:bodyPr>
          <a:lstStyle/>
          <a:p>
            <a:r>
              <a:rPr lang="en-GB" dirty="0">
                <a:hlinkClick r:id="rId4"/>
              </a:rPr>
              <a:t>https://www.youtube.com/watch?v=PUtll3mNj5U</a:t>
            </a:r>
            <a:endParaRPr lang="en-GB" dirty="0"/>
          </a:p>
          <a:p>
            <a:endParaRPr lang="en-GB" dirty="0"/>
          </a:p>
        </p:txBody>
      </p:sp>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7" name="Rectangle 6"/>
          <p:cNvSpPr/>
          <p:nvPr/>
        </p:nvSpPr>
        <p:spPr>
          <a:xfrm>
            <a:off x="1259631" y="524930"/>
            <a:ext cx="6984777"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rot="10800000" flipV="1">
            <a:off x="0" y="810701"/>
            <a:ext cx="8026780" cy="469167"/>
          </a:xfrm>
          <a:prstGeom prst="rect">
            <a:avLst/>
          </a:prstGeom>
        </p:spPr>
        <p:txBody>
          <a:bodyPr wrap="square">
            <a:spAutoFit/>
          </a:bodyPr>
          <a:lstStyle/>
          <a:p>
            <a:pPr algn="ctr">
              <a:lnSpc>
                <a:spcPct val="107000"/>
              </a:lnSpc>
              <a:spcAft>
                <a:spcPts val="800"/>
              </a:spcAft>
            </a:pPr>
            <a:r>
              <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Mark</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2A6794D1-4BC5-4840-ADCF-692341D3292C}"/>
              </a:ext>
            </a:extLst>
          </p:cNvPr>
          <p:cNvSpPr txBox="1"/>
          <p:nvPr/>
        </p:nvSpPr>
        <p:spPr>
          <a:xfrm>
            <a:off x="146285" y="1346884"/>
            <a:ext cx="6297923" cy="5293757"/>
          </a:xfrm>
          <a:prstGeom prst="rect">
            <a:avLst/>
          </a:prstGeom>
          <a:noFill/>
        </p:spPr>
        <p:txBody>
          <a:bodyPr wrap="square" rtlCol="0">
            <a:spAutoFit/>
          </a:bodyPr>
          <a:lstStyle/>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After John had been arrested, Jesus went into Galilee. There he proclaimed the Good News from God. ‘The time has come’ he said ‘and the kingdom of God is close at hand. Repent, and believe the Good News.’</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As he was walking along by the Sea of Galilee he saw Simon and his brother Andrew casting a net in the lake – for they were fishermen. And Jesus said to them, ‘Follow me and I will make you into fishers of men.’ And at once they left their nets and followed him.</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Going on a little further, he saw James son of Zebedee and his brother John; they too were in their boat, mending their nets. He called them at once and, leaving their father Zebedee in the boat with the men he employed, they went after him.</a:t>
            </a:r>
            <a:r>
              <a:rPr lang="en-GB" sz="2000" b="1" dirty="0">
                <a:latin typeface="Comic Sans MS" panose="030F0702030302020204" pitchFamily="66" charset="0"/>
                <a:ea typeface="Calibri" panose="020F0502020204030204" pitchFamily="34" charset="0"/>
                <a:cs typeface="Times New Roman" panose="02020603050405020304" pitchFamily="18" charset="0"/>
              </a:rPr>
              <a:t> </a:t>
            </a:r>
            <a:r>
              <a:rPr lang="en-GB" b="1" dirty="0">
                <a:latin typeface="Comic Sans MS" panose="030F0702030302020204" pitchFamily="66" charset="0"/>
                <a:ea typeface="Calibri" panose="020F0502020204030204" pitchFamily="34" charset="0"/>
                <a:cs typeface="Times New Roman" panose="02020603050405020304" pitchFamily="18" charset="0"/>
              </a:rPr>
              <a:t>Mark 1:14-20</a:t>
            </a:r>
            <a:endParaRPr lang="en-GB" dirty="0"/>
          </a:p>
        </p:txBody>
      </p:sp>
      <p:pic>
        <p:nvPicPr>
          <p:cNvPr id="16" name="Picture 4" descr="Follow me and I will make you fishers of men&quot; Greeting Card by  Marinakutukova | Redbubble">
            <a:extLst>
              <a:ext uri="{FF2B5EF4-FFF2-40B4-BE49-F238E27FC236}">
                <a16:creationId xmlns:a16="http://schemas.microsoft.com/office/drawing/2014/main" id="{A581C7E5-D017-41BB-ABF4-DD799DF147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0920" y="2003526"/>
            <a:ext cx="2378233" cy="3153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95536" y="188640"/>
            <a:ext cx="1944216" cy="400110"/>
          </a:xfrm>
          <a:prstGeom prst="rect">
            <a:avLst/>
          </a:prstGeom>
        </p:spPr>
        <p:txBody>
          <a:bodyPr wrap="square">
            <a:spAutoFit/>
          </a:bodyPr>
          <a:lstStyle/>
          <a:p>
            <a:pPr lvl="0"/>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Reflection:</a:t>
            </a:r>
          </a:p>
        </p:txBody>
      </p:sp>
      <p:sp>
        <p:nvSpPr>
          <p:cNvPr id="15" name="Rectangle 14"/>
          <p:cNvSpPr/>
          <p:nvPr/>
        </p:nvSpPr>
        <p:spPr>
          <a:xfrm>
            <a:off x="759720" y="1513926"/>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2" name="Rectangle 1"/>
          <p:cNvSpPr/>
          <p:nvPr/>
        </p:nvSpPr>
        <p:spPr>
          <a:xfrm>
            <a:off x="395536" y="692697"/>
            <a:ext cx="7176020" cy="5632311"/>
          </a:xfrm>
          <a:prstGeom prst="rect">
            <a:avLst/>
          </a:prstGeom>
        </p:spPr>
        <p:txBody>
          <a:bodyPr wrap="square">
            <a:spAutoFit/>
          </a:bodyPr>
          <a:lstStyle/>
          <a:p>
            <a:r>
              <a:rPr lang="en-GB" sz="2000" dirty="0">
                <a:latin typeface="Comic Sans MS" panose="030F0702030302020204" pitchFamily="66" charset="0"/>
                <a:ea typeface="Calibri" panose="020F0502020204030204" pitchFamily="34" charset="0"/>
                <a:cs typeface="Times New Roman" panose="02020603050405020304" pitchFamily="18" charset="0"/>
              </a:rPr>
              <a:t>In this Gospel, we learn about two different aspects of Jesus’ ministry. Firstly, He preaches about repentance and the Good News about the Kingdom, following on from John the Baptist. </a:t>
            </a:r>
            <a:r>
              <a:rPr lang="en-GB" sz="2000" dirty="0">
                <a:latin typeface="Comic Sans MS" panose="030F0702030302020204" pitchFamily="66" charset="0"/>
                <a:ea typeface="Calibri" panose="020F0502020204030204" pitchFamily="34" charset="0"/>
                <a:cs typeface="Calibri" panose="020F0502020204030204" pitchFamily="34" charset="0"/>
              </a:rPr>
              <a:t>Secondly, he calls the first four of his disciples in order to teach them how to ‘catch people’ rather than fish. When Jesus called his first disciples, the Gospel tells us that the fishermen (Peter and Andrew, James and John) dropped everything to follow Jesus immediately. They clearly saw something very special in this man called Jesus.</a:t>
            </a:r>
            <a:r>
              <a:rPr lang="en-GB" sz="2000" b="1" dirty="0">
                <a:latin typeface="Comic Sans MS" panose="030F0702030302020204" pitchFamily="66" charset="0"/>
                <a:ea typeface="Calibri" panose="020F0502020204030204" pitchFamily="34" charset="0"/>
                <a:cs typeface="Calibri" panose="020F0502020204030204" pitchFamily="34" charset="0"/>
              </a:rPr>
              <a:t> It is not always easy to walk away from the things we want to do in order to do what Jesus wants us to do. We often feel that we </a:t>
            </a:r>
            <a:r>
              <a:rPr lang="en-GB" sz="2000" dirty="0">
                <a:latin typeface="Comic Sans MS" panose="030F0702030302020204" pitchFamily="66" charset="0"/>
                <a:ea typeface="Calibri" panose="020F0502020204030204" pitchFamily="34" charset="0"/>
                <a:cs typeface="Calibri" panose="020F0502020204030204" pitchFamily="34" charset="0"/>
              </a:rPr>
              <a:t>are being pulled in many different directions with our families, our friends and our studies. </a:t>
            </a:r>
            <a:r>
              <a:rPr lang="en-GB" sz="2000" dirty="0">
                <a:latin typeface="Comic Sans MS" panose="030F0702030302020204" pitchFamily="66" charset="0"/>
                <a:ea typeface="Times New Roman" panose="02020603050405020304" pitchFamily="18" charset="0"/>
                <a:cs typeface="Calibri" panose="020F0502020204030204" pitchFamily="34" charset="0"/>
              </a:rPr>
              <a:t>We can find it hard to prioritize! In this Sunday’s Gospel, Jesus calls us all to repent and follow him, making Him our life’s priority</a:t>
            </a:r>
            <a:r>
              <a:rPr lang="en-GB" sz="2000" dirty="0">
                <a:solidFill>
                  <a:srgbClr val="333333"/>
                </a:solidFill>
                <a:latin typeface="Comic Sans MS" panose="030F0702030302020204" pitchFamily="66" charset="0"/>
                <a:ea typeface="Times New Roman" panose="02020603050405020304" pitchFamily="18" charset="0"/>
                <a:cs typeface="Times New Roman" panose="02020603050405020304" pitchFamily="18" charset="0"/>
              </a:rPr>
              <a:t>.</a:t>
            </a:r>
            <a:r>
              <a:rPr lang="en-GB" sz="2000" dirty="0">
                <a:latin typeface="Comic Sans MS" panose="030F0702030302020204" pitchFamily="66" charset="0"/>
                <a:ea typeface="Calibri" panose="020F0502020204030204" pitchFamily="34" charset="0"/>
                <a:cs typeface="Times New Roman" panose="02020603050405020304" pitchFamily="18" charset="0"/>
              </a:rPr>
              <a:t> Like the first disciples we need to be single minded as we follow Jesus by making the right choices in our lives.</a:t>
            </a:r>
            <a:endParaRPr lang="en-GB" sz="2000" dirty="0"/>
          </a:p>
        </p:txBody>
      </p:sp>
      <p:pic>
        <p:nvPicPr>
          <p:cNvPr id="1026" name="Picture 2" descr="Image result for Jesus calls his friend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1556" y="115588"/>
            <a:ext cx="1521713" cy="1945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3734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1081645" y="199622"/>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4" name="Rectangle 3"/>
          <p:cNvSpPr/>
          <p:nvPr/>
        </p:nvSpPr>
        <p:spPr>
          <a:xfrm>
            <a:off x="4644008" y="1274910"/>
            <a:ext cx="2869189"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323527" y="683177"/>
            <a:ext cx="7557629"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7" name="Rectangle 6"/>
          <p:cNvSpPr/>
          <p:nvPr/>
        </p:nvSpPr>
        <p:spPr>
          <a:xfrm rot="21443632">
            <a:off x="6414378" y="3374354"/>
            <a:ext cx="2685996" cy="1754326"/>
          </a:xfrm>
          <a:prstGeom prst="rect">
            <a:avLst/>
          </a:prstGeom>
        </p:spPr>
        <p:txBody>
          <a:bodyPr wrap="square">
            <a:spAutoFit/>
          </a:bodyPr>
          <a:lstStyle/>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a:p>
            <a:endParaRPr lang="en-GB" dirty="0">
              <a:hlinkClick r:id="rId3"/>
            </a:endParaRPr>
          </a:p>
        </p:txBody>
      </p:sp>
      <p:sp>
        <p:nvSpPr>
          <p:cNvPr id="18" name="Rectangle 17"/>
          <p:cNvSpPr/>
          <p:nvPr/>
        </p:nvSpPr>
        <p:spPr>
          <a:xfrm>
            <a:off x="323527" y="278574"/>
            <a:ext cx="2448274" cy="412677"/>
          </a:xfrm>
          <a:prstGeom prst="rect">
            <a:avLst/>
          </a:prstGeom>
        </p:spPr>
        <p:txBody>
          <a:bodyPr wrap="square">
            <a:spAutoFit/>
          </a:bodyPr>
          <a:lstStyle/>
          <a:p>
            <a:pPr fontAlgn="base">
              <a:lnSpc>
                <a:spcPct val="107000"/>
              </a:lnSpc>
              <a:spcAft>
                <a:spcPts val="800"/>
              </a:spcAft>
            </a:pPr>
            <a:r>
              <a:rPr lang="en-GB" sz="2000" b="1"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Post-it Challeng</a:t>
            </a:r>
            <a:r>
              <a:rPr lang="en-GB" sz="2000" dirty="0">
                <a:solidFill>
                  <a:srgbClr val="00B050"/>
                </a:solidFill>
                <a:latin typeface="Kristen ITC" panose="03050502040202030202" pitchFamily="66" charset="0"/>
                <a:ea typeface="Times New Roman" panose="02020603050405020304" pitchFamily="18" charset="0"/>
                <a:cs typeface="Calibri" panose="020F0502020204030204" pitchFamily="34" charset="0"/>
              </a:rPr>
              <a:t>e: </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225572" y="2526502"/>
            <a:ext cx="4922492" cy="470000"/>
          </a:xfrm>
          <a:prstGeom prst="rect">
            <a:avLst/>
          </a:prstGeom>
        </p:spPr>
        <p:txBody>
          <a:bodyPr wrap="square">
            <a:spAutoFit/>
          </a:bodyPr>
          <a:lstStyle/>
          <a:p>
            <a:pPr marL="342900" indent="-342900" fontAlgn="base">
              <a:lnSpc>
                <a:spcPct val="107000"/>
              </a:lnSpc>
              <a:spcAft>
                <a:spcPts val="800"/>
              </a:spcAft>
              <a:buFont typeface="Arial" panose="020B0604020202020204" pitchFamily="34" charset="0"/>
              <a:buChar char="•"/>
            </a:pPr>
            <a:endParaRPr lang="en-GB" sz="2400" dirty="0"/>
          </a:p>
        </p:txBody>
      </p:sp>
      <p:sp>
        <p:nvSpPr>
          <p:cNvPr id="19" name="Rectangle 18"/>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pic>
        <p:nvPicPr>
          <p:cNvPr id="22" name="Picture 21" descr="Image result for Goodness"/>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8330" y="2968146"/>
            <a:ext cx="3811847" cy="2952236"/>
          </a:xfrm>
          <a:prstGeom prst="rect">
            <a:avLst/>
          </a:prstGeom>
          <a:noFill/>
          <a:ln>
            <a:noFill/>
          </a:ln>
        </p:spPr>
      </p:pic>
      <p:sp>
        <p:nvSpPr>
          <p:cNvPr id="14" name="Rectangle 13"/>
          <p:cNvSpPr/>
          <p:nvPr/>
        </p:nvSpPr>
        <p:spPr>
          <a:xfrm>
            <a:off x="213699" y="853351"/>
            <a:ext cx="4676857" cy="5125634"/>
          </a:xfrm>
          <a:prstGeom prst="rect">
            <a:avLst/>
          </a:prstGeom>
        </p:spPr>
        <p:txBody>
          <a:bodyPr wrap="square">
            <a:spAutoFit/>
          </a:bodyPr>
          <a:lstStyle/>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Jesus’ first disciples responded with absolute certainty when Jesus interrupted their daily routine and called them to a new life and to follow him.</a:t>
            </a:r>
          </a:p>
          <a:p>
            <a:pPr>
              <a:lnSpc>
                <a:spcPct val="107000"/>
              </a:lnSpc>
              <a:spcAft>
                <a:spcPts val="800"/>
              </a:spcAft>
            </a:pPr>
            <a:r>
              <a:rPr lang="en-GB" sz="20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How does God call us today? </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How do we know that God is calling us?</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How do we respond to the call?</a:t>
            </a:r>
          </a:p>
          <a:p>
            <a:pPr marL="342900" lvl="0" indent="-342900">
              <a:lnSpc>
                <a:spcPct val="106000"/>
              </a:lnSpc>
              <a:spcAft>
                <a:spcPts val="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What work does Jesus ask us to do?</a:t>
            </a:r>
          </a:p>
          <a:p>
            <a:pPr marL="342900" lvl="0" indent="-342900">
              <a:lnSpc>
                <a:spcPct val="106000"/>
              </a:lnSpc>
              <a:spcAft>
                <a:spcPts val="800"/>
              </a:spcAft>
              <a:buFont typeface="Symbol" panose="05050102010706020507" pitchFamily="18" charset="2"/>
              <a:buChar char=""/>
            </a:pPr>
            <a:r>
              <a:rPr lang="en-GB" sz="2200" b="1" dirty="0">
                <a:latin typeface="Comic Sans MS" panose="030F0702030302020204" pitchFamily="66" charset="0"/>
                <a:ea typeface="Calibri" panose="020F0502020204030204" pitchFamily="34" charset="0"/>
                <a:cs typeface="Times New Roman" panose="02020603050405020304" pitchFamily="18" charset="0"/>
              </a:rPr>
              <a:t>Do we make this a priority? </a:t>
            </a:r>
            <a:endParaRPr lang="en-GB" sz="2200" b="1"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2054" name="Picture 6" descr="Matthew 4:19 Fishers of Men Nautical Poster by The 5th Grade Renegade">
            <a:extLst>
              <a:ext uri="{FF2B5EF4-FFF2-40B4-BE49-F238E27FC236}">
                <a16:creationId xmlns:a16="http://schemas.microsoft.com/office/drawing/2014/main" id="{5F3D1054-6241-44A5-A7FF-5DF090A7EC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9264" y="937617"/>
            <a:ext cx="2493642" cy="1743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1264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pic>
        <p:nvPicPr>
          <p:cNvPr id="2" name="Picture 1" descr="Related image"/>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332656"/>
            <a:ext cx="3744416" cy="3456384"/>
          </a:xfrm>
          <a:prstGeom prst="rect">
            <a:avLst/>
          </a:prstGeom>
          <a:noFill/>
          <a:ln>
            <a:noFill/>
          </a:ln>
        </p:spPr>
      </p:pic>
      <p:sp>
        <p:nvSpPr>
          <p:cNvPr id="9" name="Rectangle 8"/>
          <p:cNvSpPr/>
          <p:nvPr/>
        </p:nvSpPr>
        <p:spPr>
          <a:xfrm>
            <a:off x="539552" y="4149080"/>
            <a:ext cx="5904655" cy="2093265"/>
          </a:xfrm>
          <a:prstGeom prst="rect">
            <a:avLst/>
          </a:prstGeom>
        </p:spPr>
        <p:txBody>
          <a:bodyPr wrap="square">
            <a:spAutoFit/>
          </a:bodyPr>
          <a:lstStyle/>
          <a:p>
            <a:pPr>
              <a:lnSpc>
                <a:spcPct val="107000"/>
              </a:lnSpc>
              <a:spcAft>
                <a:spcPts val="750"/>
              </a:spcAft>
            </a:pPr>
            <a:r>
              <a:rPr lang="en-GB" sz="2400"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Can you be the ‘Good News’ to those around you?</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r>
              <a:rPr lang="en-GB" sz="2400"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How would you feel if Jesus appeared in our school today? Would it change you in any way?</a:t>
            </a:r>
            <a:endParaRPr lang="en-GB" sz="2400" dirty="0">
              <a:latin typeface="Comic Sans MS" panose="030F0702030302020204" pitchFamily="66" charset="0"/>
            </a:endParaRPr>
          </a:p>
        </p:txBody>
      </p:sp>
      <p:sp>
        <p:nvSpPr>
          <p:cNvPr id="10" name="Rectangle 9"/>
          <p:cNvSpPr/>
          <p:nvPr/>
        </p:nvSpPr>
        <p:spPr>
          <a:xfrm>
            <a:off x="4211960" y="908720"/>
            <a:ext cx="3960440" cy="2246769"/>
          </a:xfrm>
          <a:prstGeom prst="rect">
            <a:avLst/>
          </a:prstGeom>
        </p:spPr>
        <p:txBody>
          <a:bodyPr wrap="square">
            <a:spAutoFit/>
          </a:bodyPr>
          <a:lstStyle/>
          <a:p>
            <a:r>
              <a:rPr lang="en-GB" sz="2800" dirty="0">
                <a:latin typeface="Lucida Calligraphy" panose="03010101010101010101" pitchFamily="66" charset="0"/>
                <a:ea typeface="Calibri" panose="020F0502020204030204" pitchFamily="34" charset="0"/>
                <a:cs typeface="Times New Roman" panose="02020603050405020304" pitchFamily="18" charset="0"/>
              </a:rPr>
              <a:t>Jesus was sent to bring the Good News, to enter the hearts of each one of us.”</a:t>
            </a:r>
            <a:r>
              <a:rPr lang="en-GB" sz="2800" dirty="0">
                <a:latin typeface="Calibri" panose="020F0502020204030204" pitchFamily="34" charset="0"/>
                <a:ea typeface="Calibri" panose="020F0502020204030204" pitchFamily="34" charset="0"/>
                <a:cs typeface="Times New Roman" panose="02020603050405020304" pitchFamily="18" charset="0"/>
              </a:rPr>
              <a:t> </a:t>
            </a:r>
            <a:r>
              <a:rPr lang="en-GB" sz="2800" b="1" dirty="0">
                <a:latin typeface="Calibri" panose="020F0502020204030204" pitchFamily="34" charset="0"/>
                <a:ea typeface="Calibri" panose="020F0502020204030204" pitchFamily="34" charset="0"/>
                <a:cs typeface="Times New Roman" panose="02020603050405020304" pitchFamily="18" charset="0"/>
              </a:rPr>
              <a:t>Pope Francis</a:t>
            </a:r>
            <a:endParaRPr lang="en-GB" sz="2800" dirty="0"/>
          </a:p>
        </p:txBody>
      </p:sp>
      <p:pic>
        <p:nvPicPr>
          <p:cNvPr id="1026" name="Picture 2" descr="https://media.istockphoto.com/photos/drawing-of-a-happy-smiling-emoticon-on-a-yellow-paper-and-white-picture-id1171346911?b=1&amp;k=6&amp;m=1171346911&amp;s=170667a&amp;w=0&amp;h=cqZ8EBxoCitaAOXrpSobS_rpfWzexb_0MXBBbOIKGeE=">
            <a:extLst>
              <a:ext uri="{FF2B5EF4-FFF2-40B4-BE49-F238E27FC236}">
                <a16:creationId xmlns:a16="http://schemas.microsoft.com/office/drawing/2014/main" id="{5E7C489C-2C4C-4C06-A013-1374F2AAFB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912" r="11997" b="8078"/>
          <a:stretch/>
        </p:blipFill>
        <p:spPr bwMode="auto">
          <a:xfrm>
            <a:off x="7704348" y="81866"/>
            <a:ext cx="1368152" cy="130204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ph4 be kind | Inspirational quotes for kids, Kindness quotes, Short  inspirational quotes">
            <a:extLst>
              <a:ext uri="{FF2B5EF4-FFF2-40B4-BE49-F238E27FC236}">
                <a16:creationId xmlns:a16="http://schemas.microsoft.com/office/drawing/2014/main" id="{DFEFED2F-E8D8-426C-8176-7535FF42A73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66902" y="4211230"/>
            <a:ext cx="2572029" cy="2564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169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p:cNvSpPr/>
          <p:nvPr/>
        </p:nvSpPr>
        <p:spPr>
          <a:xfrm>
            <a:off x="-194560" y="1274910"/>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39553" y="1274910"/>
            <a:ext cx="1382322"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573310" y="818832"/>
            <a:ext cx="4660956" cy="656590"/>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87726" y="912079"/>
            <a:ext cx="6640376" cy="656590"/>
          </a:xfrm>
          <a:prstGeom prst="rect">
            <a:avLst/>
          </a:prstGeom>
        </p:spPr>
        <p:txBody>
          <a:bodyPr wrap="square">
            <a:spAutoFit/>
          </a:bodyPr>
          <a:lstStyle/>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a:p>
            <a:pPr lvl="0">
              <a:lnSpc>
                <a:spcPts val="1800"/>
              </a:lnSpc>
              <a:spcAft>
                <a:spcPts val="750"/>
              </a:spcAft>
            </a:pPr>
            <a:endParaRPr lang="en-GB" sz="24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21" name="Rectangle 20"/>
          <p:cNvSpPr/>
          <p:nvPr/>
        </p:nvSpPr>
        <p:spPr>
          <a:xfrm>
            <a:off x="4924924" y="2087954"/>
            <a:ext cx="3544634" cy="810478"/>
          </a:xfrm>
          <a:prstGeom prst="rect">
            <a:avLst/>
          </a:prstGeom>
        </p:spPr>
        <p:txBody>
          <a:bodyPr wrap="square">
            <a:spAutoFit/>
          </a:bodyPr>
          <a:lstStyle/>
          <a:p>
            <a:pPr lvl="0" algn="just">
              <a:spcAft>
                <a:spcPts val="750"/>
              </a:spcAft>
            </a:pPr>
            <a:endParaRPr lang="en-GB" sz="2000" b="1" dirty="0">
              <a:solidFill>
                <a:prstClr val="black"/>
              </a:solidFill>
              <a:latin typeface="Calibri" panose="020F0502020204030204" pitchFamily="34" charset="0"/>
              <a:ea typeface="Times New Roman" panose="02020603050405020304" pitchFamily="18" charset="0"/>
            </a:endParaRPr>
          </a:p>
          <a:p>
            <a:pPr lvl="0" algn="just">
              <a:spcAft>
                <a:spcPts val="750"/>
              </a:spcAft>
            </a:pPr>
            <a:endParaRPr lang="en-GB" sz="2000" dirty="0">
              <a:solidFill>
                <a:prstClr val="black"/>
              </a:solidFill>
              <a:latin typeface="Times New Roman" panose="02020603050405020304" pitchFamily="18" charset="0"/>
              <a:ea typeface="Times New Roman" panose="02020603050405020304" pitchFamily="18" charset="0"/>
            </a:endParaRPr>
          </a:p>
        </p:txBody>
      </p:sp>
      <p:sp>
        <p:nvSpPr>
          <p:cNvPr id="11" name="Rectangle 10"/>
          <p:cNvSpPr/>
          <p:nvPr/>
        </p:nvSpPr>
        <p:spPr>
          <a:xfrm>
            <a:off x="263967" y="644404"/>
            <a:ext cx="8484498" cy="461665"/>
          </a:xfrm>
          <a:prstGeom prst="rect">
            <a:avLst/>
          </a:prstGeom>
        </p:spPr>
        <p:txBody>
          <a:bodyPr wrap="square">
            <a:spAutoFit/>
          </a:bodyPr>
          <a:lstStyle/>
          <a:p>
            <a:pPr algn="ctr">
              <a:spcAft>
                <a:spcPts val="0"/>
              </a:spcAft>
            </a:pPr>
            <a:r>
              <a:rPr lang="en-GB" sz="2400" dirty="0">
                <a:solidFill>
                  <a:srgbClr val="00B050"/>
                </a:solidFill>
                <a:latin typeface="Calibri" panose="020F0502020204030204" pitchFamily="34" charset="0"/>
                <a:ea typeface="Calibri" panose="020F0502020204030204" pitchFamily="34" charset="0"/>
                <a:cs typeface="Times New Roman" panose="02020603050405020304" pitchFamily="18" charset="0"/>
              </a:rPr>
              <a:t>                       </a:t>
            </a:r>
            <a:endParaRPr lang="en-GB" sz="2400" dirty="0"/>
          </a:p>
        </p:txBody>
      </p:sp>
      <p:sp>
        <p:nvSpPr>
          <p:cNvPr id="14" name="Rectangle 13"/>
          <p:cNvSpPr/>
          <p:nvPr/>
        </p:nvSpPr>
        <p:spPr>
          <a:xfrm>
            <a:off x="263078" y="605817"/>
            <a:ext cx="5032890" cy="6012736"/>
          </a:xfrm>
          <a:prstGeom prst="rect">
            <a:avLst/>
          </a:prstGeom>
        </p:spPr>
        <p:txBody>
          <a:bodyPr wrap="square">
            <a:spAutoFit/>
          </a:bodyPr>
          <a:lstStyle/>
          <a:p>
            <a:pPr lvl="0"/>
            <a:r>
              <a:rPr lang="en-GB" sz="2400" b="1" dirty="0">
                <a:solidFill>
                  <a:srgbClr val="00B050"/>
                </a:solidFill>
                <a:latin typeface="Lucida Calligraphy" panose="03010101010101010101" pitchFamily="66" charset="0"/>
                <a:ea typeface="Times New Roman" panose="02020603050405020304" pitchFamily="18" charset="0"/>
                <a:cs typeface="Arial" panose="020B0604020202020204" pitchFamily="34" charset="0"/>
              </a:rPr>
              <a:t>Let us pray:</a:t>
            </a:r>
          </a:p>
          <a:p>
            <a:pPr lvl="0"/>
            <a:endParaRPr lang="en-GB" sz="2400" b="1" dirty="0">
              <a:solidFill>
                <a:srgbClr val="00B050"/>
              </a:solidFill>
              <a:latin typeface="Lucida Calligraphy" panose="03010101010101010101" pitchFamily="66" charset="0"/>
              <a:ea typeface="Times New Roman" panose="02020603050405020304" pitchFamily="18" charset="0"/>
              <a:cs typeface="Arial" panose="020B0604020202020204" pitchFamily="34" charset="0"/>
            </a:endParaRPr>
          </a:p>
          <a:p>
            <a:pPr lvl="0"/>
            <a:r>
              <a:rPr lang="en-GB" sz="2400" b="1" dirty="0">
                <a:latin typeface="Lucida Calligraphy" panose="03010101010101010101" pitchFamily="66" charset="0"/>
                <a:ea typeface="Times New Roman" panose="02020603050405020304" pitchFamily="18" charset="0"/>
                <a:cs typeface="Arial" panose="020B0604020202020204" pitchFamily="34" charset="0"/>
              </a:rPr>
              <a:t>Dear God</a:t>
            </a:r>
          </a:p>
          <a:p>
            <a:pPr lvl="0"/>
            <a:endParaRPr lang="en-GB" sz="2400" b="1" i="1" dirty="0">
              <a:latin typeface="Lucida Calligraphy" panose="03010101010101010101" pitchFamily="66" charset="0"/>
              <a:ea typeface="Times New Roman" panose="02020603050405020304" pitchFamily="18" charset="0"/>
              <a:cs typeface="Arial" panose="020B0604020202020204" pitchFamily="34" charset="0"/>
            </a:endParaRPr>
          </a:p>
          <a:p>
            <a:pPr>
              <a:lnSpc>
                <a:spcPct val="107000"/>
              </a:lnSpc>
              <a:spcAft>
                <a:spcPts val="750"/>
              </a:spcAft>
            </a:pPr>
            <a:r>
              <a:rPr lang="en-GB" sz="2400" b="1" dirty="0">
                <a:latin typeface="Lucida Calligraphy" panose="03010101010101010101" pitchFamily="66" charset="0"/>
                <a:ea typeface="Calibri" panose="020F0502020204030204" pitchFamily="34" charset="0"/>
                <a:cs typeface="GoudySans-Regular"/>
              </a:rPr>
              <a:t>You call each and every one of us to follow you and to proclaim your Good News to people who are poor, hungry, sad, lonely, bullied, scared, or weary. May we always respond positively and do all that we can to answer that call. We ask this through Christ our Lord</a:t>
            </a:r>
            <a:r>
              <a:rPr lang="en-GB" sz="2400" b="1" dirty="0">
                <a:solidFill>
                  <a:srgbClr val="333333"/>
                </a:solidFill>
                <a:latin typeface="Lucida Calligraphy" panose="03010101010101010101" pitchFamily="66" charset="0"/>
                <a:ea typeface="Times New Roman" panose="02020603050405020304" pitchFamily="18" charset="0"/>
                <a:cs typeface="Times New Roman" panose="02020603050405020304" pitchFamily="18" charset="0"/>
              </a:rPr>
              <a:t>. </a:t>
            </a:r>
          </a:p>
          <a:p>
            <a:pPr>
              <a:lnSpc>
                <a:spcPct val="107000"/>
              </a:lnSpc>
              <a:spcAft>
                <a:spcPts val="750"/>
              </a:spcAft>
            </a:pPr>
            <a:r>
              <a:rPr lang="en-GB" sz="2400" b="1" dirty="0">
                <a:latin typeface="Lucida Calligraphy" panose="03010101010101010101" pitchFamily="66" charset="0"/>
                <a:ea typeface="Calibri" panose="020F0502020204030204" pitchFamily="34" charset="0"/>
                <a:cs typeface="GoudySans-Regular"/>
              </a:rPr>
              <a:t>Amen.         </a:t>
            </a:r>
          </a:p>
        </p:txBody>
      </p:sp>
      <p:pic>
        <p:nvPicPr>
          <p:cNvPr id="15" name="Picture 14" descr="Image result for helping other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48730" y="95906"/>
            <a:ext cx="3605585" cy="3158904"/>
          </a:xfrm>
          <a:prstGeom prst="rect">
            <a:avLst/>
          </a:prstGeom>
          <a:noFill/>
          <a:ln>
            <a:noFill/>
          </a:ln>
        </p:spPr>
      </p:pic>
      <p:pic>
        <p:nvPicPr>
          <p:cNvPr id="16" name="Picture 15" descr="Image result for I have called you by your name name&quot;"/>
          <p:cNvPicPr/>
          <p:nvPr/>
        </p:nvPicPr>
        <p:blipFill rotWithShape="1">
          <a:blip r:embed="rId4" cstate="print">
            <a:extLst>
              <a:ext uri="{28A0092B-C50C-407E-A947-70E740481C1C}">
                <a14:useLocalDpi xmlns:a14="http://schemas.microsoft.com/office/drawing/2010/main" val="0"/>
              </a:ext>
            </a:extLst>
          </a:blip>
          <a:srcRect t="25782" b="6808"/>
          <a:stretch/>
        </p:blipFill>
        <p:spPr bwMode="auto">
          <a:xfrm>
            <a:off x="5371320" y="3254810"/>
            <a:ext cx="3582995" cy="32449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11915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11227</TotalTime>
  <Words>601</Words>
  <Application>Microsoft Office PowerPoint</Application>
  <PresentationFormat>On-screen Show (4:3)</PresentationFormat>
  <Paragraphs>63</Paragraphs>
  <Slides>6</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Arial</vt:lpstr>
      <vt:lpstr>Calibri</vt:lpstr>
      <vt:lpstr>Comic Sans MS</vt:lpstr>
      <vt:lpstr>GoudySans-Regular</vt:lpstr>
      <vt:lpstr>Kristen ITC</vt:lpstr>
      <vt:lpstr>Lucida Calligraphy</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cp:lastModifiedBy>
  <cp:revision>315</cp:revision>
  <dcterms:created xsi:type="dcterms:W3CDTF">2018-06-04T06:48:49Z</dcterms:created>
  <dcterms:modified xsi:type="dcterms:W3CDTF">2021-01-18T17:36:04Z</dcterms:modified>
</cp:coreProperties>
</file>